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894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DEC7-F02D-478E-8F2E-6E75306A43E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2387-6AB8-451B-9599-973DB3A72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728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DEC7-F02D-478E-8F2E-6E75306A43E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2387-6AB8-451B-9599-973DB3A72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574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DEC7-F02D-478E-8F2E-6E75306A43E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2387-6AB8-451B-9599-973DB3A72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922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DEC7-F02D-478E-8F2E-6E75306A43E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2387-6AB8-451B-9599-973DB3A72D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55902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DEC7-F02D-478E-8F2E-6E75306A43E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2387-6AB8-451B-9599-973DB3A72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8714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DEC7-F02D-478E-8F2E-6E75306A43E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2387-6AB8-451B-9599-973DB3A72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503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DEC7-F02D-478E-8F2E-6E75306A43E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2387-6AB8-451B-9599-973DB3A72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432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DEC7-F02D-478E-8F2E-6E75306A43E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2387-6AB8-451B-9599-973DB3A72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7984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DEC7-F02D-478E-8F2E-6E75306A43E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2387-6AB8-451B-9599-973DB3A72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174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DEC7-F02D-478E-8F2E-6E75306A43E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2387-6AB8-451B-9599-973DB3A72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8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DEC7-F02D-478E-8F2E-6E75306A43E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2387-6AB8-451B-9599-973DB3A72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753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DEC7-F02D-478E-8F2E-6E75306A43E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2387-6AB8-451B-9599-973DB3A72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470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DEC7-F02D-478E-8F2E-6E75306A43E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2387-6AB8-451B-9599-973DB3A72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925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DEC7-F02D-478E-8F2E-6E75306A43E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2387-6AB8-451B-9599-973DB3A72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339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DEC7-F02D-478E-8F2E-6E75306A43E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2387-6AB8-451B-9599-973DB3A72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796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DEC7-F02D-478E-8F2E-6E75306A43E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2387-6AB8-451B-9599-973DB3A72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366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ADEC7-F02D-478E-8F2E-6E75306A43E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62387-6AB8-451B-9599-973DB3A72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561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82ADEC7-F02D-478E-8F2E-6E75306A43ED}" type="datetimeFigureOut">
              <a:rPr lang="ru-RU" smtClean="0"/>
              <a:pPr/>
              <a:t>12.12.2021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62387-6AB8-451B-9599-973DB3A72D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0319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57489" y="-27295"/>
            <a:ext cx="10000873" cy="1965278"/>
          </a:xfrm>
        </p:spPr>
        <p:txBody>
          <a:bodyPr>
            <a:noAutofit/>
          </a:bodyPr>
          <a:lstStyle/>
          <a:p>
            <a:r>
              <a:rPr lang="ru-RU" sz="4800" dirty="0"/>
              <a:t>МЕЖДУНАРОДНАЯ МИГРАЦИЯ ТРУДОВЫХ РЕСУРСОВ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54955" y="2361593"/>
            <a:ext cx="8618359" cy="4158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794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49870"/>
            <a:ext cx="9404723" cy="1400530"/>
          </a:xfrm>
        </p:spPr>
        <p:txBody>
          <a:bodyPr/>
          <a:lstStyle/>
          <a:p>
            <a:r>
              <a:rPr lang="ru-RU" dirty="0" smtClean="0"/>
              <a:t>Международная миграция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4122" y="1195308"/>
            <a:ext cx="5682104" cy="4755116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dirty="0"/>
              <a:t>Международная миграция  заключается </a:t>
            </a:r>
            <a:r>
              <a:rPr lang="ru-RU" dirty="0" smtClean="0"/>
              <a:t>в перемещении </a:t>
            </a:r>
            <a:r>
              <a:rPr lang="ru-RU" dirty="0"/>
              <a:t>населения между странами и обусловлена глобализацией,  неравенством в </a:t>
            </a:r>
            <a:r>
              <a:rPr lang="ru-RU" dirty="0" smtClean="0"/>
              <a:t>уровнях </a:t>
            </a:r>
            <a:r>
              <a:rPr lang="ru-RU" dirty="0"/>
              <a:t>жизни между  бедными и богатыми странами. Миграция включает социальную, экономическую, политическую, культурную, демографическую, а так же социально-психологическую, гуманитарную, криминологическую и геополитическую составляющую. Геополитический аспект миграции обусловлен появлением «глобальных диаспор». В этом случае миграция  становится фактором международной политики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69265" y="2384946"/>
            <a:ext cx="5622735" cy="4367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2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Эмиграция и иммиграция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1091821"/>
            <a:ext cx="12692418" cy="25782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Международная миграция трудовых ресурсов на первый взгляд не столь масштабна по сравнению с трансграничным перемещением капитала и товаров. Однако по своим долгосрочным последствиям она может вызвать геополитические потрясения, не сопоставимыми с финансовыми кризисами или торговыми войнами. Это наглядно иллюстрируется на примере Западной Европы,  которая в результате многолетнего стимулирования иммиграции  трудовых ресурсов неожиданно столкнулась с </a:t>
            </a:r>
            <a:r>
              <a:rPr lang="ru-RU" dirty="0" err="1"/>
              <a:t>этнодемографическими</a:t>
            </a:r>
            <a:r>
              <a:rPr lang="ru-RU" dirty="0"/>
              <a:t> и религиозными проблемами.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79677" y="3820233"/>
            <a:ext cx="5518666" cy="2826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759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международной миграции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4967" y="1624085"/>
            <a:ext cx="10454185" cy="496778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Выделяются следующие виды  международной миграции населения: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постоянная </a:t>
            </a:r>
            <a:r>
              <a:rPr lang="ru-RU" dirty="0"/>
              <a:t>миграция, имеющая целью окончательного переселения в принимающую страну;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сезонная миграция, связанная с кратковременным (в пределах года) въездом для работы в тех отраслях экономики  принимающей страны, которые испытывают существенные колебания в занятости по сезонам, главным образом в сельском хозяйстве;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маятниковая миграция, включающая временную (трудовую и туризм) и политическую (беженцы).</a:t>
            </a:r>
          </a:p>
          <a:p>
            <a:r>
              <a:rPr lang="ru-RU" dirty="0"/>
              <a:t>На практике все виды миграции  тесно переплетаются  друг с другом  и границы между ними размыты. До начала двадцатого века основным видом была постоянная миграция, связанная с окончательным переселением  в Америку и другие континенты. Сезонная миграция, например, связана с выездом граждан России на уборку цитрусовых в Грецию.  </a:t>
            </a:r>
          </a:p>
          <a:p>
            <a:r>
              <a:rPr lang="ru-RU" dirty="0"/>
              <a:t>Миграция трудовых ресурсов создала  множество социально-экономических проблем в развитых странах,  включая криминальный бизнес и теневую экономику. </a:t>
            </a:r>
          </a:p>
        </p:txBody>
      </p:sp>
    </p:spTree>
    <p:extLst>
      <p:ext uri="{BB962C8B-B14F-4D97-AF65-F5344CB8AC3E}">
        <p14:creationId xmlns:p14="http://schemas.microsoft.com/office/powerpoint/2010/main" val="3137288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93" y="138819"/>
            <a:ext cx="8798140" cy="966649"/>
          </a:xfrm>
        </p:spPr>
        <p:txBody>
          <a:bodyPr/>
          <a:lstStyle/>
          <a:p>
            <a:r>
              <a:rPr lang="ru-RU" dirty="0" smtClean="0"/>
              <a:t>Причины миграции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93" y="846161"/>
            <a:ext cx="10909110" cy="6011839"/>
          </a:xfrm>
        </p:spPr>
        <p:txBody>
          <a:bodyPr>
            <a:normAutofit/>
          </a:bodyPr>
          <a:lstStyle/>
          <a:p>
            <a:r>
              <a:rPr lang="ru-RU" dirty="0"/>
              <a:t>Главные причины международной миграции трудовых ресурсов: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разница в уровнях оплата труда в странах-донорах и странах-рецепторах,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безработица в развивающихся странах,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/>
              <a:t>нехватка дешевой рабочей силы в не престижных сферах  экономики развитых стран.   </a:t>
            </a:r>
          </a:p>
          <a:p>
            <a:r>
              <a:rPr lang="ru-RU" dirty="0"/>
              <a:t>Основными причинами миграции  в прошлом были различные темпы роста населения, экономические условия, войны и колонизация. Это приводило к массовой  миграции  греков, евреев,  германских племен, скандинавов,  </a:t>
            </a:r>
            <a:r>
              <a:rPr lang="ru-RU" dirty="0" err="1"/>
              <a:t>турков</a:t>
            </a:r>
            <a:r>
              <a:rPr lang="ru-RU" dirty="0"/>
              <a:t>,  русских, китайцев и других народов. Только с 1821 по 1924 год  55 млн.  европейцев мигрировала  в Новый Свет, </a:t>
            </a:r>
            <a:r>
              <a:rPr lang="ru-RU" dirty="0" smtClean="0"/>
              <a:t>из </a:t>
            </a:r>
            <a:r>
              <a:rPr lang="ru-RU" dirty="0"/>
              <a:t>них 35 млн. – в Соединенные Штаты. В конце двадцатого столетия после падения Берлинской стены  количество легальных  международных мигрантов  составило 100 млн., беженцев и нелегальных мигрантов — до 30 млн. </a:t>
            </a:r>
          </a:p>
          <a:p>
            <a:r>
              <a:rPr lang="ru-RU" dirty="0"/>
              <a:t>Соединенные Штаты  являются наиболее привлекательной страной для иммигрантов, хотя их доля за период 1970 — 2000 гг. сократилась с 17 до 8% численности населения страны.  Особенно высокая доля иммигрантов  в Калифорнии (25%) и Нью-Йорке (16</a:t>
            </a:r>
            <a:r>
              <a:rPr lang="ru-RU" dirty="0" smtClean="0"/>
              <a:t>%).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56168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319" y="410074"/>
            <a:ext cx="9404723" cy="1400530"/>
          </a:xfrm>
        </p:spPr>
        <p:txBody>
          <a:bodyPr/>
          <a:lstStyle/>
          <a:p>
            <a:r>
              <a:rPr lang="ru-RU" dirty="0" smtClean="0"/>
              <a:t>Причины миграции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1237958"/>
            <a:ext cx="10410091" cy="5444196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Процесс мировой глобализации зарождался с крупномасштабной миграции  населения. В современном мире трансграничное перемещение производительного и финансового капиталов осуществляется более высокими темпами, чем трудовых ресурсов. Социально ориентированная экономика в развитых странах  обеспечивает стабильность на рынке трудовых ресурсов за счет  сдерживания роста безработицы,  динамики заработанной платы, состояния здравоохранения и образования и этнической политики.  Основные миграционные потоки формируются за счет развивающихся стран. Разница в оплате труда  между богатым Севером и бедным Югом достигает  несколько десятков раз. В высокоразвитых странах  созданы многочисленные  этнические анклавы  выходцев из стран Южной и Восточной Азии, Северной Америки и Восточной Европы. Мигранты занимают  ниши непрестижных профессий, образуют  замкнутые образования, не ассимилированные в местном социуме. Анклавы часто становятся  опорой для формирования этнического криминального бизнеса и теневой экономики. Это создает  межэтническую напряженность  и ужесточение  иммиграционной политики в западноевропейских странах. Состояние рынка труда  стало выступать  важнейшим фактором  национальной экономической безопасности.</a:t>
            </a:r>
          </a:p>
        </p:txBody>
      </p:sp>
    </p:spTree>
    <p:extLst>
      <p:ext uri="{BB962C8B-B14F-4D97-AF65-F5344CB8AC3E}">
        <p14:creationId xmlns:p14="http://schemas.microsoft.com/office/powerpoint/2010/main" val="56829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11" y="519141"/>
            <a:ext cx="7105187" cy="630494"/>
          </a:xfrm>
        </p:spPr>
        <p:txBody>
          <a:bodyPr/>
          <a:lstStyle/>
          <a:p>
            <a:r>
              <a:rPr lang="ru-RU" sz="1800" dirty="0"/>
              <a:t>Западная Европа является мировым лидером привлечения иммигрантов в качестве рабочей силы. Из-за снижения рождаемости и увеличения продолжительности жизни иммиграция имеет большое значение для Западной Европы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9714105"/>
              </p:ext>
            </p:extLst>
          </p:nvPr>
        </p:nvGraphicFramePr>
        <p:xfrm>
          <a:off x="122325" y="2011680"/>
          <a:ext cx="6886665" cy="3620470"/>
        </p:xfrm>
        <a:graphic>
          <a:graphicData uri="http://schemas.openxmlformats.org/drawingml/2006/table">
            <a:tbl>
              <a:tblPr/>
              <a:tblGrid>
                <a:gridCol w="1444737"/>
                <a:gridCol w="1309929"/>
                <a:gridCol w="1377333"/>
                <a:gridCol w="1377333"/>
                <a:gridCol w="1377333"/>
              </a:tblGrid>
              <a:tr h="202697">
                <a:tc rowSpan="3"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Иностранные граждане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34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Миллионов человек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 от общей численности населения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26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1990 г.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2000 г.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1990 г.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2000 г.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</a:tr>
              <a:tr h="202697"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Австрия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0,5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0,8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7,4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10,5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</a:tr>
              <a:tr h="202697"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Бельгия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0,9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0,8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9,1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8,4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</a:tr>
              <a:tr h="202697"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Франция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3,6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6,3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5,6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</a:tr>
              <a:tr h="202697"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Германия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5,3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7,3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8,4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8,9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</a:tr>
              <a:tr h="202697"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Италия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0,8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2,4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</a:tr>
              <a:tr h="288996"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Люксембург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0,1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0,2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29,4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37,3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</a:tr>
              <a:tr h="405394"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Нидерланды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0,7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0,7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4,6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4,2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</a:tr>
              <a:tr h="202697"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Швейцария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1,1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1,4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16,3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19,3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</a:tr>
              <a:tr h="405394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Великобритания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1,7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2,3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3,2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16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4,0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FDD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-4581095" y="-119670"/>
            <a:ext cx="2015377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72998" y="2096087"/>
            <a:ext cx="46564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 численности иммигрантов в Европе лидирует Германия, где число иностранных граждан превышает 7,3 млн. граждан. В процентном отношении от общей численности населения в Европе выделяются Люксембург и Швейцария. Здесь доля иностранных граждан составила в 2000 г., соответственно, 37,3 и 19,3 %.  Эти страны  лидируют и по доли иностранцев в общей численности рабочей силы, соответственно, 57,3 и 18, 3 %. Этот показатель  составил во Франции и Бельгии около 9%.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392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95534" y="1373034"/>
            <a:ext cx="11150221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Российский  ученый-экономист Геннадий Старченков так описывает неожиданный «бумеранг миграции» в Западной Европе. После Второй мировой войны многие европейские страны из-за больших материальных и людских потерь испытывали дефицит рабочей силы. Началась массовая миграция азиатских и африканских рабочих. Побудительными мотивами  являлся повышенный спрос на рабочую силу, относительно высокая оплата труда  и безработица на родине мигрантов. Относительно благоприятные  условия для трудовой иммиграции  существовали до начала мирового нефтяного кризиса, начавшегося в 1973 году. Рост мировых цен в последующие годы в 16 раз привел к падению производства  и многие европейские страны ужесточили иммиграционную политику. Однако, несмотря на все ограничения,  численность иммигрантов продолжала расти, так как научно-техническая революция требовала  дополнительной, преимущественно квалифицированной рабочей силы. </a:t>
            </a:r>
          </a:p>
          <a:p>
            <a:r>
              <a:rPr lang="ru-RU" dirty="0" smtClean="0"/>
              <a:t>После 11 сентября 2001 года  произошло дальнейшее ужесточение иммиграционной политики, когда были разрушен символ американского  экономического могущества. В некоторых странах была проведена  депортация «подозрительных лиц», однако это не повлияло на  существенное сокращение численности иностранных рабочих.   </a:t>
            </a:r>
          </a:p>
          <a:p>
            <a:r>
              <a:rPr lang="ru-RU" dirty="0" smtClean="0"/>
              <a:t>В конце двадцатого столетия  в Европу ежегодно прибывало до одного миллиона иммигрантов, а удельный вес  иностранцев в численности населения Западной Европы  увеличился в девяностые годы с 8,6 до 10, 3%. **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00251" y="163772"/>
            <a:ext cx="7833815" cy="1105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«Бумеранг миграции» в Западной </a:t>
            </a:r>
            <a:r>
              <a:rPr lang="ru-RU" sz="3200" dirty="0"/>
              <a:t>Е</a:t>
            </a:r>
            <a:r>
              <a:rPr lang="ru-RU" sz="3200" dirty="0" smtClean="0"/>
              <a:t>вропе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5623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9431" y="696036"/>
            <a:ext cx="10822676" cy="5745707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Во второй половине XX века  только в Германию  на временной или постоянной основе переселилось свыше 30 млн. человек, в 2000 г. в стране насчитывалось 7,3 млн. мигрантов (без учета  принявших немецкое  гражданство). </a:t>
            </a:r>
          </a:p>
          <a:p>
            <a:r>
              <a:rPr lang="ru-RU" dirty="0"/>
              <a:t>Не оправдались надежды на «плавильный котел» и улучшение демографии. Цветное население Европы  не растворилось в местной среде, число смешанных браков ограничено. Возникли многочисленные землячества и общины, живущие по своим социокультурным традициям. </a:t>
            </a:r>
          </a:p>
          <a:p>
            <a:r>
              <a:rPr lang="ru-RU" dirty="0"/>
              <a:t>Особенно активно идет исламизация Европы, строятся многочисленные мечети, вокруг которых  организуются исламские общины. </a:t>
            </a:r>
          </a:p>
          <a:p>
            <a:r>
              <a:rPr lang="ru-RU" dirty="0"/>
              <a:t>Прослеживается тенденция  перехода католиков и других христиан в исламскую веру. Ежегодно  свыше ста тысяч европейцев переходят из христианства в ислам. Во Франции мусульман насчитывается около 8 млн., в Германии — 7 млн., а в Великобритании — 5 млн. человек.  Всего в Западной Европе  проживает  примерно 25 –30 млн. мусульман, в том числе 3 млн. турок. Западная Европа  пожинает плоды  своекорыстной миграционной политики, основанной на том, чтобы  получить  побольше, а взамен отдавать поменьше.</a:t>
            </a:r>
          </a:p>
          <a:p>
            <a:r>
              <a:rPr lang="ru-RU" dirty="0" smtClean="0"/>
              <a:t>При высоком уровне рождаемости мигранты дают основной прирост численности населения в США и Западной Европе, что вызывает  обеспокоенность  титульных народов за  свою национальную идентичность. По прогнозам  численность белого населения в США  сократиться в первой половине XXI века  с 70 до 50 %, а латиноамериканцев возрастет с 12 до 25% при стабилизации доли негров на уровне 12 – 14 %.  К 2050 году  население 25 стран ЕС сократится  с 450 до 400 млн. человек. Чтобы обеспечить социальное и экономическое развитие ЕС требуется расширить масштабы легальной миграции.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856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91</TotalTime>
  <Words>1185</Words>
  <Application>Microsoft Office PowerPoint</Application>
  <PresentationFormat>Широкоэкранный</PresentationFormat>
  <Paragraphs>86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Ион</vt:lpstr>
      <vt:lpstr>МЕЖДУНАРОДНАЯ МИГРАЦИЯ ТРУДОВЫХ РЕСУРСОВ</vt:lpstr>
      <vt:lpstr>Международная миграция </vt:lpstr>
      <vt:lpstr>Эмиграция и иммиграция</vt:lpstr>
      <vt:lpstr>Виды международной миграции </vt:lpstr>
      <vt:lpstr>Причины миграции </vt:lpstr>
      <vt:lpstr>Причины миграции </vt:lpstr>
      <vt:lpstr>Западная Европа является мировым лидером привлечения иммигрантов в качестве рабочей силы. Из-за снижения рождаемости и увеличения продолжительности жизни иммиграция имеет большое значение для Западной Европы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МЕЖДУНАРОДНАЯ МИГРАЦИЯ ТРУДОВЫХ РЕСУРСОВ</dc:title>
  <dc:creator>Елена Тишкова</dc:creator>
  <cp:lastModifiedBy>Пользователь Windows</cp:lastModifiedBy>
  <cp:revision>12</cp:revision>
  <dcterms:created xsi:type="dcterms:W3CDTF">2014-12-16T14:24:12Z</dcterms:created>
  <dcterms:modified xsi:type="dcterms:W3CDTF">2021-12-12T07:06:37Z</dcterms:modified>
</cp:coreProperties>
</file>