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1" r:id="rId3"/>
  </p:sldMasterIdLst>
  <p:notesMasterIdLst>
    <p:notesMasterId r:id="rId18"/>
  </p:notesMasterIdLst>
  <p:sldIdLst>
    <p:sldId id="276" r:id="rId4"/>
    <p:sldId id="297" r:id="rId5"/>
    <p:sldId id="258" r:id="rId6"/>
    <p:sldId id="260" r:id="rId7"/>
    <p:sldId id="299" r:id="rId8"/>
    <p:sldId id="277" r:id="rId9"/>
    <p:sldId id="301" r:id="rId10"/>
    <p:sldId id="302" r:id="rId11"/>
    <p:sldId id="293" r:id="rId12"/>
    <p:sldId id="268" r:id="rId13"/>
    <p:sldId id="303" r:id="rId14"/>
    <p:sldId id="281" r:id="rId15"/>
    <p:sldId id="305" r:id="rId16"/>
    <p:sldId id="275" r:id="rId17"/>
  </p:sldIdLst>
  <p:sldSz cx="9144000" cy="6858000" type="screen4x3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DBDB"/>
          </a:solidFill>
        </a:fill>
      </a:tcStyle>
    </a:wholeTbl>
    <a:band2H>
      <a:tcTxStyle/>
      <a:tcStyle>
        <a:tcBdr/>
        <a:fill>
          <a:solidFill>
            <a:srgbClr val="EEEE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D9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5573662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5541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692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840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000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319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904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581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839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194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1"/>
            <a:ext cx="7772401" cy="136207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Текст заголовка</a:t>
            </a:r>
          </a:p>
        </p:txBody>
      </p:sp>
      <p:sp>
        <p:nvSpPr>
          <p:cNvPr id="3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None/>
              <a:defRPr sz="2000"/>
            </a:lvl1pPr>
            <a:lvl2pPr marL="0" indent="0">
              <a:spcBef>
                <a:spcPts val="400"/>
              </a:spcBef>
              <a:buSzTx/>
              <a:buNone/>
              <a:defRPr sz="2000"/>
            </a:lvl2pPr>
            <a:lvl3pPr marL="0" indent="0">
              <a:spcBef>
                <a:spcPts val="400"/>
              </a:spcBef>
              <a:buSzTx/>
              <a:buNone/>
              <a:defRPr sz="2000"/>
            </a:lvl3pPr>
            <a:lvl4pPr marL="0" indent="0">
              <a:spcBef>
                <a:spcPts val="400"/>
              </a:spcBef>
              <a:buSzTx/>
              <a:buNone/>
              <a:defRPr sz="2000"/>
            </a:lvl4pPr>
            <a:lvl5pPr marL="0" indent="0">
              <a:spcBef>
                <a:spcPts val="400"/>
              </a:spcBef>
              <a:buSzTx/>
              <a:buNone/>
              <a:defRPr sz="20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716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741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888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3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385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32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345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458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95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053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00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0">
              <a:spcBef>
                <a:spcPts val="500"/>
              </a:spcBef>
              <a:buSzTx/>
              <a:buNone/>
              <a:defRPr sz="2400" b="1"/>
            </a:lvl2pPr>
            <a:lvl3pPr marL="0" indent="0">
              <a:spcBef>
                <a:spcPts val="500"/>
              </a:spcBef>
              <a:buSzTx/>
              <a:buNone/>
              <a:defRPr sz="2400" b="1"/>
            </a:lvl3pPr>
            <a:lvl4pPr marL="0" indent="0">
              <a:spcBef>
                <a:spcPts val="500"/>
              </a:spcBef>
              <a:buSzTx/>
              <a:buNone/>
              <a:defRPr sz="2400" b="1"/>
            </a:lvl4pPr>
            <a:lvl5pPr marL="0" indent="0">
              <a:spcBef>
                <a:spcPts val="500"/>
              </a:spcBef>
              <a:buSz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6" y="1535111"/>
            <a:ext cx="4041777" cy="639765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1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2"/>
            <a:ext cx="3008317" cy="46910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400"/>
            </a:lvl1pPr>
            <a:lvl2pPr marL="0" indent="0">
              <a:spcBef>
                <a:spcPts val="300"/>
              </a:spcBef>
              <a:buSzTx/>
              <a:buNone/>
              <a:defRPr sz="1400"/>
            </a:lvl2pPr>
            <a:lvl3pPr marL="0" indent="0">
              <a:spcBef>
                <a:spcPts val="300"/>
              </a:spcBef>
              <a:buSzTx/>
              <a:buNone/>
              <a:defRPr sz="1400"/>
            </a:lvl3pPr>
            <a:lvl4pPr marL="0" indent="0">
              <a:spcBef>
                <a:spcPts val="300"/>
              </a:spcBef>
              <a:buSzTx/>
              <a:buNone/>
              <a:defRPr sz="1400"/>
            </a:lvl4pPr>
            <a:lvl5pPr marL="0" indent="0">
              <a:spcBef>
                <a:spcPts val="300"/>
              </a:spcBef>
              <a:buSz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208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5" y="6245225"/>
            <a:ext cx="301907" cy="28882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 sz="1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B271C-6F47-47FE-828A-84143B24D8C9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CB5B46-420F-4C7B-BA99-7753567668A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80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08.01.2024</a:t>
            </a:fld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82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Ответьте на вопросы и докажите…</a:t>
            </a:r>
            <a:endParaRPr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901" y="856648"/>
            <a:ext cx="7257448" cy="587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Заголовок 1"/>
          <p:cNvSpPr txBox="1">
            <a:spLocks noGrp="1"/>
          </p:cNvSpPr>
          <p:nvPr>
            <p:ph type="title"/>
          </p:nvPr>
        </p:nvSpPr>
        <p:spPr>
          <a:xfrm>
            <a:off x="1559292" y="188639"/>
            <a:ext cx="7127507" cy="11430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768094">
              <a:defRPr sz="3600" b="1">
                <a:effectLst>
                  <a:outerShdw blurRad="38100" dist="32004" dir="2700000" rotWithShape="0">
                    <a:srgbClr val="000000">
                      <a:alpha val="43137"/>
                    </a:srgbClr>
                  </a:outerShdw>
                </a:effectLst>
              </a:defRPr>
            </a:pPr>
            <a:r>
              <a:rPr dirty="0" err="1">
                <a:solidFill>
                  <a:srgbClr val="FF0000"/>
                </a:solidFill>
              </a:rPr>
              <a:t>Работа</a:t>
            </a:r>
            <a:r>
              <a:rPr dirty="0">
                <a:solidFill>
                  <a:srgbClr val="FF0000"/>
                </a:solidFill>
              </a:rPr>
              <a:t> в </a:t>
            </a:r>
            <a:r>
              <a:rPr lang="ru-RU" dirty="0" smtClean="0">
                <a:solidFill>
                  <a:srgbClr val="FF0000"/>
                </a:solidFill>
              </a:rPr>
              <a:t>группах и в парах…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endParaRPr dirty="0">
              <a:solidFill>
                <a:srgbClr val="FF0000"/>
              </a:solidFill>
            </a:endParaRPr>
          </a:p>
        </p:txBody>
      </p:sp>
      <p:sp>
        <p:nvSpPr>
          <p:cNvPr id="174" name="Объект 2"/>
          <p:cNvSpPr txBox="1">
            <a:spLocks noGrp="1"/>
          </p:cNvSpPr>
          <p:nvPr>
            <p:ph type="body" idx="1"/>
          </p:nvPr>
        </p:nvSpPr>
        <p:spPr>
          <a:xfrm>
            <a:off x="1234231" y="993531"/>
            <a:ext cx="7786677" cy="17785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804672">
              <a:spcBef>
                <a:spcPts val="500"/>
              </a:spcBef>
              <a:buSzTx/>
              <a:buNone/>
              <a:defRPr sz="2100"/>
            </a:pPr>
            <a:r>
              <a:rPr lang="ru-RU" sz="2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Ряд </a:t>
            </a:r>
            <a:r>
              <a:rPr sz="2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«Астраханское ханство», стр. 55</a:t>
            </a:r>
          </a:p>
          <a:p>
            <a:pPr marL="0" indent="0" algn="ctr" defTabSz="804672">
              <a:spcBef>
                <a:spcPts val="500"/>
              </a:spcBef>
              <a:buSzTx/>
              <a:buNone/>
              <a:defRPr sz="2100"/>
            </a:pPr>
            <a:r>
              <a:rPr lang="ru-RU" sz="2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Ряд 2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«Ногайская Орда», стр. 55-56</a:t>
            </a:r>
          </a:p>
          <a:p>
            <a:pPr marL="0" indent="0" algn="ctr" defTabSz="804672">
              <a:spcBef>
                <a:spcPts val="500"/>
              </a:spcBef>
              <a:buSzTx/>
              <a:buNone/>
              <a:defRPr sz="2100"/>
            </a:pPr>
            <a:r>
              <a:rPr lang="ru-RU" sz="2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Ряд 3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«Сибирское ханство» с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</a:t>
            </a:r>
            <a:r>
              <a:rPr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ощью</a:t>
            </a:r>
            <a:r>
              <a:rPr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текста</a:t>
            </a:r>
            <a:r>
              <a:rPr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учебника</a:t>
            </a:r>
            <a:r>
              <a:rPr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</a:t>
            </a:r>
            <a:r>
              <a:rPr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  <a:r>
              <a:rPr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заполните таблицу.</a:t>
            </a:r>
            <a:endParaRPr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defTabSz="804672">
              <a:spcBef>
                <a:spcPts val="500"/>
              </a:spcBef>
              <a:buSzTx/>
              <a:buNone/>
              <a:defRPr sz="2100"/>
            </a:pPr>
            <a:endParaRPr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383429"/>
              </p:ext>
            </p:extLst>
          </p:nvPr>
        </p:nvGraphicFramePr>
        <p:xfrm>
          <a:off x="1309036" y="2772076"/>
          <a:ext cx="7711872" cy="3185962"/>
        </p:xfrm>
        <a:graphic>
          <a:graphicData uri="http://schemas.openxmlformats.org/drawingml/2006/table">
            <a:tbl>
              <a:tblPr firstRow="1" firstCol="1" bandRow="1"/>
              <a:tblGrid>
                <a:gridCol w="1963553"/>
                <a:gridCol w="5748319"/>
              </a:tblGrid>
              <a:tr h="250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год образования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территория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7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правитель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3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армия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занятия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План урока"/>
          <p:cNvSpPr txBox="1">
            <a:spLocks noGrp="1"/>
          </p:cNvSpPr>
          <p:nvPr>
            <p:ph type="title"/>
          </p:nvPr>
        </p:nvSpPr>
        <p:spPr>
          <a:xfrm>
            <a:off x="694592" y="160339"/>
            <a:ext cx="8229600" cy="69251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Закрепление</a:t>
            </a:r>
            <a:endParaRPr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0533" y="852855"/>
            <a:ext cx="77483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AutoNum type="arabicPeriod"/>
            </a:pP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совещательный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 при хане? </a:t>
            </a:r>
            <a:endParaRPr lang="ru-RU" sz="36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14350" lvl="0" indent="-514350" algn="just">
              <a:buAutoNum type="arabicPeriod"/>
            </a:pP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совершал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богослужения в </a:t>
            </a: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мечети?</a:t>
            </a:r>
          </a:p>
          <a:p>
            <a:pPr lvl="0" algn="just"/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ближайшие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советники хана, </a:t>
            </a: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военачальники?</a:t>
            </a:r>
            <a:endParaRPr lang="ru-RU" sz="3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территориальная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единица</a:t>
            </a:r>
            <a:r>
              <a:rPr lang="ru-RU" sz="3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Астраханского </a:t>
            </a: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ханства? </a:t>
            </a:r>
            <a:endParaRPr lang="ru-RU" sz="3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ханские советники? </a:t>
            </a:r>
            <a:endParaRPr lang="ru-RU" sz="3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6. съезд </a:t>
            </a:r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знати для решения наиболее важных </a:t>
            </a:r>
            <a:r>
              <a:rPr lang="ru-RU" sz="3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вопросов?</a:t>
            </a:r>
            <a:endParaRPr lang="ru-RU" sz="3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6925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33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Проблемный вопрос урока</a:t>
            </a:r>
            <a:endParaRPr kumimoji="0" lang="ru-RU" sz="48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3329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Каковы были цели реформ, проведённых в России в середине </a:t>
            </a: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XVI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в.? 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25467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258" y="376180"/>
            <a:ext cx="86916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</a:t>
            </a:r>
            <a:endParaRPr lang="ru-RU" sz="4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На уроке я узнал</a:t>
            </a:r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</a:p>
          <a:p>
            <a:pPr algn="just"/>
            <a:endParaRPr lang="ru-RU" sz="4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Я запомнил</a:t>
            </a:r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</a:p>
          <a:p>
            <a:pPr algn="just"/>
            <a:endParaRPr lang="ru-RU" sz="4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</a:t>
            </a:r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Меня удивило…</a:t>
            </a:r>
          </a:p>
        </p:txBody>
      </p:sp>
    </p:spTree>
    <p:extLst>
      <p:ext uri="{BB962C8B-B14F-4D97-AF65-F5344CB8AC3E}">
        <p14:creationId xmlns:p14="http://schemas.microsoft.com/office/powerpoint/2010/main" val="225612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Заголовок 1"/>
          <p:cNvSpPr txBox="1">
            <a:spLocks noGrp="1"/>
          </p:cNvSpPr>
          <p:nvPr>
            <p:ph type="title"/>
          </p:nvPr>
        </p:nvSpPr>
        <p:spPr>
          <a:xfrm>
            <a:off x="1274885" y="95264"/>
            <a:ext cx="7710854" cy="7751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Домашнее з</a:t>
            </a:r>
            <a:r>
              <a:rPr dirty="0" err="1" smtClean="0"/>
              <a:t>адание</a:t>
            </a:r>
            <a:endParaRPr dirty="0"/>
          </a:p>
        </p:txBody>
      </p:sp>
      <p:sp>
        <p:nvSpPr>
          <p:cNvPr id="203" name="Объект 2"/>
          <p:cNvSpPr txBox="1">
            <a:spLocks noGrp="1"/>
          </p:cNvSpPr>
          <p:nvPr>
            <p:ph type="body" idx="1"/>
          </p:nvPr>
        </p:nvSpPr>
        <p:spPr>
          <a:xfrm>
            <a:off x="1354014" y="978169"/>
            <a:ext cx="7631726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None/>
            </a:pPr>
            <a:r>
              <a:rPr dirty="0" err="1"/>
              <a:t>Базовый</a:t>
            </a:r>
            <a:r>
              <a:rPr dirty="0"/>
              <a:t> </a:t>
            </a:r>
            <a:r>
              <a:rPr dirty="0" err="1" smtClean="0"/>
              <a:t>ур</a:t>
            </a:r>
            <a:r>
              <a:rPr lang="ru-RU" dirty="0" smtClean="0"/>
              <a:t>.</a:t>
            </a:r>
            <a:r>
              <a:rPr dirty="0" smtClean="0"/>
              <a:t>: </a:t>
            </a:r>
            <a:r>
              <a:rPr lang="ru-RU" dirty="0" smtClean="0"/>
              <a:t>стр. 51-52, стр. 55-56 (Казанское, Астраханское, Сибирское ханства, Ногайская Орда»; </a:t>
            </a:r>
            <a:r>
              <a:rPr lang="ru-RU" dirty="0" smtClean="0"/>
              <a:t>новые слова </a:t>
            </a:r>
            <a:r>
              <a:rPr lang="ru-RU" dirty="0" smtClean="0"/>
              <a:t>с. 58</a:t>
            </a:r>
            <a:endParaRPr lang="ru-RU" dirty="0" smtClean="0"/>
          </a:p>
          <a:p>
            <a:pPr marL="0" indent="0">
              <a:buSzTx/>
              <a:buNone/>
            </a:pPr>
            <a:r>
              <a:rPr dirty="0" err="1" smtClean="0"/>
              <a:t>Повышенный</a:t>
            </a:r>
            <a:r>
              <a:rPr dirty="0" smtClean="0"/>
              <a:t> </a:t>
            </a:r>
            <a:r>
              <a:rPr dirty="0" err="1"/>
              <a:t>уровень</a:t>
            </a:r>
            <a:r>
              <a:rPr dirty="0"/>
              <a:t>: </a:t>
            </a:r>
            <a:r>
              <a:rPr lang="ru-RU" dirty="0" smtClean="0"/>
              <a:t>индивидуальные задания в </a:t>
            </a:r>
            <a:r>
              <a:rPr lang="ru-RU" dirty="0" err="1" smtClean="0"/>
              <a:t>элжуре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987" y="0"/>
            <a:ext cx="9182987" cy="69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0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5"/>
          <p:cNvSpPr txBox="1"/>
          <p:nvPr/>
        </p:nvSpPr>
        <p:spPr>
          <a:xfrm>
            <a:off x="4437246" y="549469"/>
            <a:ext cx="4706754" cy="3785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 algn="ctr">
              <a:defRPr sz="3200" b="1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rPr sz="4000" dirty="0" smtClean="0"/>
              <a:t>«</a:t>
            </a:r>
            <a:r>
              <a:rPr lang="ru-RU" sz="4000" dirty="0" smtClean="0"/>
              <a:t>Государства Поволжья, северного Причерноморья, Сибири в середине Х</a:t>
            </a:r>
            <a:r>
              <a:rPr sz="4000" dirty="0" smtClean="0"/>
              <a:t>V</a:t>
            </a:r>
            <a:r>
              <a:rPr lang="en-US" sz="4000" dirty="0" smtClean="0"/>
              <a:t>I</a:t>
            </a:r>
            <a:r>
              <a:rPr lang="ru-RU" sz="4000" dirty="0" smtClean="0"/>
              <a:t>в</a:t>
            </a:r>
            <a:r>
              <a:rPr sz="4000" dirty="0" smtClean="0"/>
              <a:t>. </a:t>
            </a:r>
            <a:endParaRPr sz="4000" dirty="0"/>
          </a:p>
        </p:txBody>
      </p:sp>
      <p:sp>
        <p:nvSpPr>
          <p:cNvPr id="3" name="Дата 1"/>
          <p:cNvSpPr txBox="1">
            <a:spLocks/>
          </p:cNvSpPr>
          <p:nvPr/>
        </p:nvSpPr>
        <p:spPr bwMode="auto">
          <a:xfrm>
            <a:off x="1599081" y="169386"/>
            <a:ext cx="2884996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algn="ctr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fld id="{4B793445-CB17-42F7-A312-8BFD701FEA39}" type="datetime1">
              <a:rPr lang="ru-RU" altLang="ru-RU" sz="2800" b="1" kern="120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/>
              </a:rPr>
              <a:pPr algn="ctr" fontAlgn="base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t>08.01.2024</a:t>
            </a:fld>
            <a:r>
              <a:rPr lang="ru-RU" altLang="ru-RU" sz="2800" b="1" kern="1200" dirty="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/>
              </a:rPr>
              <a:t>года</a:t>
            </a:r>
            <a:endParaRPr lang="ru-RU" altLang="ru-RU" sz="2800" b="1" kern="1200" dirty="0">
              <a:solidFill>
                <a:srgbClr val="00B050"/>
              </a:solidFill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051720" y="6312229"/>
            <a:ext cx="6984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algn="ctr" eaLnBrk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1400" kern="120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МАОУ г. Калининграда СОШ № 57, </a:t>
            </a:r>
            <a:r>
              <a:rPr lang="ru-RU" altLang="ru-RU" sz="1400" kern="1200" dirty="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</a:t>
            </a:r>
            <a:r>
              <a:rPr lang="ru-RU" altLang="ru-RU" sz="1400" kern="120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ru-RU" altLang="ru-RU" sz="1400" kern="1200" dirty="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50, </a:t>
            </a:r>
            <a:r>
              <a:rPr lang="ru-RU" altLang="ru-RU" sz="1400" kern="120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7аб классы</a:t>
            </a:r>
            <a:r>
              <a:rPr lang="ru-RU" altLang="ru-RU" sz="1400" kern="1200" dirty="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</a:p>
          <a:p>
            <a:pPr algn="ctr" eaLnBrk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ru-RU" altLang="ru-RU" sz="1400" kern="1200" dirty="0" smtClean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учитель </a:t>
            </a:r>
            <a:r>
              <a:rPr lang="ru-RU" altLang="ru-RU" sz="1400" kern="120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истории и обществознания Занин М.А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1" build="p" bldLvl="5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617" y="105877"/>
            <a:ext cx="7741920" cy="66414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План урока"/>
          <p:cNvSpPr txBox="1">
            <a:spLocks noGrp="1"/>
          </p:cNvSpPr>
          <p:nvPr>
            <p:ph type="title"/>
          </p:nvPr>
        </p:nvSpPr>
        <p:spPr>
          <a:xfrm>
            <a:off x="694592" y="160339"/>
            <a:ext cx="8229600" cy="69251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 err="1"/>
              <a:t>План</a:t>
            </a:r>
            <a:r>
              <a:rPr dirty="0"/>
              <a:t> </a:t>
            </a:r>
            <a:r>
              <a:rPr dirty="0" err="1" smtClean="0"/>
              <a:t>урока</a:t>
            </a:r>
            <a:endParaRPr dirty="0"/>
          </a:p>
        </p:txBody>
      </p:sp>
      <p:sp>
        <p:nvSpPr>
          <p:cNvPr id="119" name="Боярское правление. Елена Глинская.…"/>
          <p:cNvSpPr txBox="1">
            <a:spLocks noGrp="1"/>
          </p:cNvSpPr>
          <p:nvPr>
            <p:ph type="body" idx="1"/>
          </p:nvPr>
        </p:nvSpPr>
        <p:spPr>
          <a:xfrm>
            <a:off x="1003300" y="930030"/>
            <a:ext cx="8017608" cy="575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198" indent="-228599" algn="ctr" defTabSz="449580">
              <a:spcBef>
                <a:spcPts val="0"/>
              </a:spcBef>
              <a:buAutoNum type="arabicPeriod"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Казанское ханство</a:t>
            </a:r>
            <a:r>
              <a:rPr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5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599" indent="0" algn="ctr" defTabSz="449580">
              <a:spcBef>
                <a:spcPts val="0"/>
              </a:spcBef>
              <a:buNone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5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Астраханское ханство</a:t>
            </a:r>
            <a:r>
              <a:rPr lang="en-US" sz="5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5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599" indent="0" algn="ctr" defTabSz="449580">
              <a:spcBef>
                <a:spcPts val="0"/>
              </a:spcBef>
              <a:buNone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5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Ногайская орда</a:t>
            </a:r>
            <a:r>
              <a:rPr sz="5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5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599" indent="0" algn="ctr" defTabSz="449580">
              <a:spcBef>
                <a:spcPts val="0"/>
              </a:spcBef>
              <a:buNone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5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5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ибирское ханство</a:t>
            </a:r>
            <a:r>
              <a:rPr sz="5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5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198" indent="-228599" defTabSz="449580">
              <a:spcBef>
                <a:spcPts val="0"/>
              </a:spcBef>
              <a:buAutoNum type="arabicPeriod"/>
              <a:defRPr sz="30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58015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33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Проблемный вопрос урока</a:t>
            </a:r>
            <a:endParaRPr kumimoji="0" lang="ru-RU" sz="48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3329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Россия является многонациональным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государством. Какова была историческая судьба народов, входящих ныне в её </a:t>
            </a:r>
            <a:r>
              <a:rPr lang="ru-RU" sz="54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состав?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60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34" y="67377"/>
            <a:ext cx="7863840" cy="669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19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27" y="144378"/>
            <a:ext cx="8948287" cy="659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395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5"/>
          <p:cNvSpPr txBox="1"/>
          <p:nvPr/>
        </p:nvSpPr>
        <p:spPr>
          <a:xfrm>
            <a:off x="1421738" y="213331"/>
            <a:ext cx="7181368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800" b="1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1</a:t>
            </a:r>
            <a:r>
              <a:rPr dirty="0" smtClean="0"/>
              <a:t>. </a:t>
            </a:r>
            <a:r>
              <a:rPr lang="ru-RU" dirty="0" smtClean="0"/>
              <a:t>Казанское ханство</a:t>
            </a:r>
            <a:endParaRPr dirty="0"/>
          </a:p>
        </p:txBody>
      </p:sp>
      <p:grpSp>
        <p:nvGrpSpPr>
          <p:cNvPr id="147" name="AutoShape 10"/>
          <p:cNvGrpSpPr/>
          <p:nvPr/>
        </p:nvGrpSpPr>
        <p:grpSpPr>
          <a:xfrm>
            <a:off x="1951892" y="934467"/>
            <a:ext cx="5776546" cy="1156609"/>
            <a:chOff x="-2" y="-1"/>
            <a:chExt cx="3780734" cy="609603"/>
          </a:xfrm>
        </p:grpSpPr>
        <p:sp>
          <p:nvSpPr>
            <p:cNvPr id="145" name="Фигура"/>
            <p:cNvSpPr/>
            <p:nvPr/>
          </p:nvSpPr>
          <p:spPr>
            <a:xfrm>
              <a:off x="-2" y="-1"/>
              <a:ext cx="3780734" cy="609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260" y="0"/>
                    <a:pt x="580" y="0"/>
                  </a:cubicBezTo>
                  <a:lnTo>
                    <a:pt x="21020" y="0"/>
                  </a:lnTo>
                  <a:cubicBezTo>
                    <a:pt x="21340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340" y="21600"/>
                    <a:pt x="21020" y="21600"/>
                  </a:cubicBezTo>
                  <a:lnTo>
                    <a:pt x="580" y="21600"/>
                  </a:lnTo>
                  <a:cubicBezTo>
                    <a:pt x="260" y="21600"/>
                    <a:pt x="0" y="19988"/>
                    <a:pt x="0" y="18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33">
                    <a:alpha val="96001"/>
                  </a:srgbClr>
                </a:gs>
                <a:gs pos="100000">
                  <a:srgbClr val="FFFFFF"/>
                </a:gs>
              </a:gsLst>
              <a:lin ang="5400000" scaled="0"/>
            </a:gradFill>
            <a:ln w="381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46" name="1538-1547 годы"/>
            <p:cNvSpPr txBox="1"/>
            <p:nvPr/>
          </p:nvSpPr>
          <p:spPr>
            <a:xfrm>
              <a:off x="864499" y="85808"/>
              <a:ext cx="2051737" cy="4379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>
              <a:lvl1pPr algn="ctr">
                <a:defRPr sz="2800" b="1"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4800" dirty="0" smtClean="0"/>
                <a:t>Стр. </a:t>
              </a:r>
              <a:r>
                <a:rPr lang="ru-RU" sz="4800" dirty="0" smtClean="0"/>
                <a:t>51-52</a:t>
              </a:r>
              <a:endParaRPr lang="ru-RU" sz="48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12604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animBg="1" advAuto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Оформление по умолчанию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Оформление по умолчани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Оформление по умолчанию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Оформление по умолчани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256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Georgia</vt:lpstr>
      <vt:lpstr>Helvetica</vt:lpstr>
      <vt:lpstr>Times New Roman</vt:lpstr>
      <vt:lpstr>Trebuchet MS</vt:lpstr>
      <vt:lpstr>Оформление по умолчанию</vt:lpstr>
      <vt:lpstr>1_Тема Office</vt:lpstr>
      <vt:lpstr>Воздушный поток</vt:lpstr>
      <vt:lpstr>Ответьте на вопросы и докажите…</vt:lpstr>
      <vt:lpstr>Презентация PowerPoint</vt:lpstr>
      <vt:lpstr>Презентация PowerPoint</vt:lpstr>
      <vt:lpstr>Презентация PowerPoint</vt:lpstr>
      <vt:lpstr>План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группах и в парах… </vt:lpstr>
      <vt:lpstr>Закрепление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ФГКОУ Санкт-Петербургское суворовское военное училище  МО РФ</dc:title>
  <cp:lastModifiedBy>Учетная запись Майкрософт</cp:lastModifiedBy>
  <cp:revision>19</cp:revision>
  <cp:lastPrinted>2023-12-19T08:23:58Z</cp:lastPrinted>
  <dcterms:modified xsi:type="dcterms:W3CDTF">2024-01-08T10:17:48Z</dcterms:modified>
</cp:coreProperties>
</file>