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57" r:id="rId3"/>
    <p:sldId id="261" r:id="rId4"/>
    <p:sldId id="258" r:id="rId5"/>
    <p:sldId id="262" r:id="rId6"/>
    <p:sldId id="263" r:id="rId7"/>
    <p:sldId id="259" r:id="rId8"/>
    <p:sldId id="265" r:id="rId9"/>
    <p:sldId id="268" r:id="rId10"/>
    <p:sldId id="266" r:id="rId11"/>
    <p:sldId id="260" r:id="rId12"/>
    <p:sldId id="267" r:id="rId13"/>
    <p:sldId id="269" r:id="rId14"/>
    <p:sldId id="273" r:id="rId15"/>
    <p:sldId id="270" r:id="rId16"/>
    <p:sldId id="271" r:id="rId17"/>
    <p:sldId id="272" r:id="rId18"/>
    <p:sldId id="264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7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47728F-65FA-4764-9DCD-DEA7EB94A3A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04E97B-CDD7-4C1F-81AA-E28EE8620C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32303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04E97B-CDD7-4C1F-81AA-E28EE8620C1F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302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628B2F22-D884-4C22-877E-D87409C5D92E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8412E4C9-259D-426C-8DFB-227557774E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2715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2F22-D884-4C22-877E-D87409C5D92E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2E4C9-259D-426C-8DFB-227557774E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1396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628B2F22-D884-4C22-877E-D87409C5D92E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8412E4C9-259D-426C-8DFB-227557774E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2441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628B2F22-D884-4C22-877E-D87409C5D92E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8412E4C9-259D-426C-8DFB-227557774ED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76394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628B2F22-D884-4C22-877E-D87409C5D92E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8412E4C9-259D-426C-8DFB-227557774E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29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2F22-D884-4C22-877E-D87409C5D92E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2E4C9-259D-426C-8DFB-227557774E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4182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2F22-D884-4C22-877E-D87409C5D92E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2E4C9-259D-426C-8DFB-227557774E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046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2F22-D884-4C22-877E-D87409C5D92E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2E4C9-259D-426C-8DFB-227557774E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7256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628B2F22-D884-4C22-877E-D87409C5D92E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8412E4C9-259D-426C-8DFB-227557774E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8993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2F22-D884-4C22-877E-D87409C5D92E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2E4C9-259D-426C-8DFB-227557774E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9182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628B2F22-D884-4C22-877E-D87409C5D92E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8412E4C9-259D-426C-8DFB-227557774E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3975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2F22-D884-4C22-877E-D87409C5D92E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2E4C9-259D-426C-8DFB-227557774E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4608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2F22-D884-4C22-877E-D87409C5D92E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2E4C9-259D-426C-8DFB-227557774E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4424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2F22-D884-4C22-877E-D87409C5D92E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2E4C9-259D-426C-8DFB-227557774E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1966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2F22-D884-4C22-877E-D87409C5D92E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2E4C9-259D-426C-8DFB-227557774E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5843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2F22-D884-4C22-877E-D87409C5D92E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2E4C9-259D-426C-8DFB-227557774E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8328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2F22-D884-4C22-877E-D87409C5D92E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2E4C9-259D-426C-8DFB-227557774E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2420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8B2F22-D884-4C22-877E-D87409C5D92E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12E4C9-259D-426C-8DFB-227557774E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163183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2887" y="1385888"/>
            <a:ext cx="11458576" cy="2128838"/>
          </a:xfrm>
        </p:spPr>
        <p:txBody>
          <a:bodyPr>
            <a:normAutofit/>
          </a:bodyPr>
          <a:lstStyle/>
          <a:p>
            <a:pPr algn="ctr"/>
            <a:r>
              <a:rPr lang="ru-RU" sz="66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ЗДОРОВЫЙ ОБРАЗ ЖИЗНИ И ЕГО СОСТАВЛЯЮЩИЕ</a:t>
            </a:r>
            <a:endParaRPr lang="ru-RU" sz="66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38462" y="3902075"/>
            <a:ext cx="6105525" cy="1627187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/>
              <a:t>Классный час </a:t>
            </a:r>
            <a:endParaRPr lang="ru-RU" sz="2400" b="1" dirty="0" smtClean="0"/>
          </a:p>
          <a:p>
            <a:pPr algn="ctr"/>
            <a:r>
              <a:rPr lang="ru-RU" sz="2400" b="1" dirty="0" smtClean="0"/>
              <a:t>Исп. Ангелова Кристина</a:t>
            </a:r>
          </a:p>
          <a:p>
            <a:pPr algn="ctr"/>
            <a:r>
              <a:rPr lang="ru-RU" sz="2400" b="1" dirty="0" smtClean="0"/>
              <a:t>Классный руководитель Ангелова Т.Н.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78205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2901" y="552748"/>
            <a:ext cx="115157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i="1" dirty="0" smtClean="0"/>
              <a:t>Двигательная активность </a:t>
            </a:r>
            <a:r>
              <a:rPr lang="ru-RU" sz="2400" dirty="0" smtClean="0"/>
              <a:t>– потребность организма, связанная с поддержанием физического и психического здоровья.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04824" y="1875949"/>
            <a:ext cx="3967163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Достаточная двигательная активность </a:t>
            </a:r>
            <a:r>
              <a:rPr lang="ru-RU" sz="2400" dirty="0" smtClean="0"/>
              <a:t>обеспечивает потребность организма в движении. </a:t>
            </a:r>
          </a:p>
          <a:p>
            <a:r>
              <a:rPr lang="ru-RU" sz="2400" b="1" i="1" dirty="0" smtClean="0"/>
              <a:t>Активный отдых </a:t>
            </a:r>
            <a:r>
              <a:rPr lang="ru-RU" sz="2400" dirty="0" smtClean="0"/>
              <a:t>- наиболее эффективное средство для восстановления работоспособности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5504" y="1614488"/>
            <a:ext cx="6920823" cy="4614861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970330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09887" y="458272"/>
            <a:ext cx="98155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Основные принципы рационального питания:</a:t>
            </a:r>
            <a:endParaRPr lang="ru-RU" sz="32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9779" t="2254" r="9556" b="5047"/>
          <a:stretch/>
        </p:blipFill>
        <p:spPr>
          <a:xfrm>
            <a:off x="228600" y="1228726"/>
            <a:ext cx="5186363" cy="51435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6540" y="1188585"/>
            <a:ext cx="7176359" cy="548367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544050" y="1700212"/>
            <a:ext cx="20431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Продуктовая пирамида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797881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64" y="414248"/>
            <a:ext cx="114014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i="1" dirty="0" smtClean="0"/>
              <a:t>Закаливание и личная гигиена</a:t>
            </a:r>
            <a:r>
              <a:rPr lang="ru-RU" sz="2400" dirty="0"/>
              <a:t> </a:t>
            </a:r>
            <a:r>
              <a:rPr lang="ru-RU" sz="2400" dirty="0" smtClean="0"/>
              <a:t> </a:t>
            </a:r>
          </a:p>
          <a:p>
            <a:pPr algn="r"/>
            <a:r>
              <a:rPr lang="ru-RU" sz="2400" dirty="0" smtClean="0"/>
              <a:t>способствуют повышению сопротивляемости организма неблагоприятным воздействиям внешней среды и заболеваниям</a:t>
            </a: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3099" y="1671637"/>
            <a:ext cx="6267451" cy="4700588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342900" y="1665387"/>
            <a:ext cx="5357813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/>
              <a:t>Личная гигиена </a:t>
            </a:r>
            <a:r>
              <a:rPr lang="ru-RU" sz="2000" dirty="0" smtClean="0"/>
              <a:t>– это свод правил, которые помогают поддерживать здоровье, а также предохраняют человека от болезней и преждевременной старости. </a:t>
            </a:r>
          </a:p>
          <a:p>
            <a:r>
              <a:rPr lang="ru-RU" sz="2000" dirty="0" smtClean="0"/>
              <a:t>Это правила о том, как обращаться со своей кожей, зубами, телом и теми предметами, которые окружают нас в быту. </a:t>
            </a:r>
          </a:p>
          <a:p>
            <a:r>
              <a:rPr lang="ru-RU" sz="2000" dirty="0" smtClean="0"/>
              <a:t>Обязательно личная гигиена затрагивает и правильное питание, и распорядок дня, и психическое состояние.</a:t>
            </a:r>
          </a:p>
          <a:p>
            <a:r>
              <a:rPr lang="ru-RU" sz="2000" b="1" i="1" dirty="0" smtClean="0"/>
              <a:t>Личная гигиена </a:t>
            </a:r>
            <a:r>
              <a:rPr lang="ru-RU" sz="2000" dirty="0" smtClean="0"/>
              <a:t>– это неотъемлемая часть общечеловеческой культуры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1822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400050" y="451575"/>
            <a:ext cx="11887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i="1" dirty="0" smtClean="0"/>
              <a:t>Психогигиена </a:t>
            </a:r>
            <a:r>
              <a:rPr lang="ru-RU" sz="2400" dirty="0" smtClean="0"/>
              <a:t> — умение управлять своими эмоциями, предупреждая невротические состояния.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r="-959" b="27943"/>
          <a:stretch/>
        </p:blipFill>
        <p:spPr>
          <a:xfrm>
            <a:off x="6623915" y="1514475"/>
            <a:ext cx="5453663" cy="474345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85763" y="1330702"/>
            <a:ext cx="648652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Эмоция</a:t>
            </a:r>
            <a:r>
              <a:rPr lang="ru-RU" sz="2400" dirty="0" smtClean="0"/>
              <a:t> – это реакция человека на ситуацию. </a:t>
            </a:r>
          </a:p>
          <a:p>
            <a:r>
              <a:rPr lang="ru-RU" sz="2400" dirty="0" smtClean="0"/>
              <a:t>Чтобы управлять эмоциями, необходимо понимать их природу. </a:t>
            </a:r>
          </a:p>
          <a:p>
            <a:r>
              <a:rPr lang="ru-RU" sz="2400" dirty="0" smtClean="0"/>
              <a:t>Эмоции могут быть умеренными или бурными, но все они возникают как реакция на внешний или внутренний раздражитель, благодаря эмоциям, мы реагируем на окружающий мир. </a:t>
            </a:r>
          </a:p>
          <a:p>
            <a:r>
              <a:rPr lang="ru-RU" sz="2400" b="1" i="1" dirty="0" smtClean="0"/>
              <a:t>Умение управлять эмоциями </a:t>
            </a:r>
            <a:r>
              <a:rPr lang="ru-RU" sz="2400" dirty="0" smtClean="0"/>
              <a:t>помогает выстраивать здоровые отношения с окружающим миром, с людьми. Особенно это проявляется в конфликтных ситуациях.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55580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915149" y="461337"/>
            <a:ext cx="4900613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sz="2400" b="1" i="1" dirty="0">
                <a:solidFill>
                  <a:prstClr val="white"/>
                </a:solidFill>
              </a:rPr>
              <a:t>Половое (сексуальное) воспитание </a:t>
            </a:r>
            <a:r>
              <a:rPr lang="ru-RU" sz="2400" dirty="0">
                <a:solidFill>
                  <a:prstClr val="white"/>
                </a:solidFill>
              </a:rPr>
              <a:t>– это важная часть нравственно-этического и эстетического </a:t>
            </a:r>
            <a:r>
              <a:rPr lang="ru-RU" sz="2400" dirty="0" smtClean="0">
                <a:solidFill>
                  <a:prstClr val="white"/>
                </a:solidFill>
              </a:rPr>
              <a:t>воспитания.</a:t>
            </a:r>
          </a:p>
          <a:p>
            <a:pPr lvl="0" algn="r"/>
            <a:r>
              <a:rPr lang="ru-RU" sz="2400" dirty="0" smtClean="0">
                <a:solidFill>
                  <a:prstClr val="white"/>
                </a:solidFill>
              </a:rPr>
              <a:t>Основная </a:t>
            </a:r>
            <a:r>
              <a:rPr lang="ru-RU" sz="2400" dirty="0">
                <a:solidFill>
                  <a:prstClr val="white"/>
                </a:solidFill>
              </a:rPr>
              <a:t>его цель – формирование будущего семьянина, обладающего высокими моральными качествами, такими, как высокая гражданственность, честность, трудолюбие, сдержанность, дружелюбие, серьезность отношения к любви, умение находить прекрасное в природе и в людях, взаимоуважение.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22530" r="-2166"/>
          <a:stretch/>
        </p:blipFill>
        <p:spPr>
          <a:xfrm>
            <a:off x="300036" y="926905"/>
            <a:ext cx="7558089" cy="573106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3008" y="241743"/>
            <a:ext cx="2510543" cy="2426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147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76875" y="434965"/>
            <a:ext cx="626745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i="1" dirty="0" smtClean="0"/>
              <a:t>Безопасность в социуме</a:t>
            </a:r>
          </a:p>
          <a:p>
            <a:pPr algn="r"/>
            <a:r>
              <a:rPr lang="ru-RU" sz="2400" dirty="0" smtClean="0"/>
              <a:t> «Культура безопасного поведения»</a:t>
            </a:r>
          </a:p>
          <a:p>
            <a:pPr algn="r"/>
            <a:r>
              <a:rPr lang="ru-RU" sz="2400" dirty="0" smtClean="0"/>
              <a:t>1) это особого рода отношение к собственной безопасности, к самому себе, свойственное только человеку,</a:t>
            </a:r>
          </a:p>
          <a:p>
            <a:pPr algn="r"/>
            <a:r>
              <a:rPr lang="ru-RU" sz="2400" dirty="0" smtClean="0"/>
              <a:t>2)</a:t>
            </a:r>
            <a:r>
              <a:rPr lang="ru-RU" sz="2400" dirty="0"/>
              <a:t> </a:t>
            </a:r>
            <a:r>
              <a:rPr lang="ru-RU" sz="2400" dirty="0" smtClean="0"/>
              <a:t>это совокупность знаний, умений, навыков, способствующих адекватному поведению человека в различных ситуациях, </a:t>
            </a:r>
          </a:p>
          <a:p>
            <a:pPr algn="r"/>
            <a:r>
              <a:rPr lang="ru-RU" sz="2400" dirty="0" smtClean="0"/>
              <a:t>3) это динамический стереотип поведения человека, выработанный на основе потребностей, способствующих безопасному образу жизни и определяющих бережное отношение человека к самому себе и окружающему миру.</a:t>
            </a: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992" y="1336923"/>
            <a:ext cx="5865045" cy="4078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334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87" y="294412"/>
            <a:ext cx="115443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i="1" dirty="0" smtClean="0"/>
              <a:t>Грамотное экологическое поведение</a:t>
            </a:r>
          </a:p>
          <a:p>
            <a:pPr algn="r"/>
            <a:r>
              <a:rPr lang="ru-RU" sz="2400" dirty="0" smtClean="0"/>
              <a:t>Состоит из осознанного отношения к окружающей среде как среде своего собственного обитания, </a:t>
            </a:r>
          </a:p>
          <a:p>
            <a:pPr algn="r"/>
            <a:r>
              <a:rPr lang="ru-RU" sz="2400" dirty="0" smtClean="0"/>
              <a:t>разумного использования природных ресурсов, сведения к минимальному вредному воздействию на её состояние.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19087" y="2374851"/>
            <a:ext cx="6110287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Формирование экологически грамотного и безопасного поведения человека</a:t>
            </a:r>
            <a:r>
              <a:rPr lang="ru-RU" sz="2400" dirty="0" smtClean="0"/>
              <a:t>- это способ гармонизации отношений между обществом и природой, направленный на сохранение жизни планеты, на сознательную социально- экономическую деятельность общества, на понимание бытия трех самоценных начал: </a:t>
            </a:r>
          </a:p>
          <a:p>
            <a:r>
              <a:rPr lang="ru-RU" sz="2400" b="1" i="1" dirty="0" smtClean="0"/>
              <a:t>Природа - Человек - Общество.</a:t>
            </a:r>
            <a:endParaRPr lang="ru-RU" sz="2400" b="1" i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r="2826" b="5848"/>
          <a:stretch/>
        </p:blipFill>
        <p:spPr>
          <a:xfrm>
            <a:off x="6872287" y="2143125"/>
            <a:ext cx="5042573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033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57287" y="795634"/>
            <a:ext cx="4371975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/>
              <a:t>Н</a:t>
            </a:r>
            <a:r>
              <a:rPr lang="ru-RU" sz="2400" b="1" i="1" dirty="0" smtClean="0"/>
              <a:t>еприятие и отказ от вредных привычек </a:t>
            </a:r>
          </a:p>
          <a:p>
            <a:r>
              <a:rPr lang="ru-RU" sz="2400" dirty="0" smtClean="0"/>
              <a:t>(курения, употребления алкоголя, наркотиков).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" t="33557" r="7002" b="1342"/>
          <a:stretch/>
        </p:blipFill>
        <p:spPr>
          <a:xfrm>
            <a:off x="5843587" y="671513"/>
            <a:ext cx="6027949" cy="558641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t="2191" r="5843" b="64773"/>
          <a:stretch/>
        </p:blipFill>
        <p:spPr>
          <a:xfrm>
            <a:off x="155811" y="2828925"/>
            <a:ext cx="5630626" cy="2957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628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57263" y="205473"/>
            <a:ext cx="22431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ВЫВОДЫ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371975" y="403561"/>
            <a:ext cx="7543799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dirty="0" smtClean="0"/>
              <a:t>1) Получение навыков здорового образа жизни в семье с самого раннего возраста.</a:t>
            </a:r>
          </a:p>
          <a:p>
            <a:pPr algn="r"/>
            <a:r>
              <a:rPr lang="ru-RU" sz="2000" dirty="0" smtClean="0"/>
              <a:t>2) Высокая работоспособность зависит от двигательной активнос­ти, закаливания организма, оптимального сочетания умственного и фи­зического труда.</a:t>
            </a:r>
          </a:p>
          <a:p>
            <a:pPr algn="r"/>
            <a:r>
              <a:rPr lang="ru-RU" sz="2000" dirty="0" smtClean="0"/>
              <a:t>3) Причинами нарушения здоровья могут быть умственное и физическое перенапряжение, избыточный производственный и бытовой шум, недостаточный сон и неполноценный отдых, плохая экология, избыточное и недостаточное питание, вредные привычки, не вовремя оказанная и некачественная медицинская помощь и др.</a:t>
            </a:r>
          </a:p>
          <a:p>
            <a:pPr algn="r"/>
            <a:r>
              <a:rPr lang="ru-RU" sz="2000" dirty="0" smtClean="0"/>
              <a:t>4)</a:t>
            </a:r>
            <a:r>
              <a:rPr lang="ru-RU" sz="2000" dirty="0"/>
              <a:t> </a:t>
            </a:r>
            <a:r>
              <a:rPr lang="ru-RU" sz="2000" dirty="0" smtClean="0"/>
              <a:t>Здоровый образ жизни предполагает физическую нагрузку, оптимальный режим труда и отдыха, правильное питание, достаточную двигательную активность, личную гигиену, закаливание, искоренение вредных привычек, позитивное восприятие жизни и др.</a:t>
            </a:r>
          </a:p>
          <a:p>
            <a:pPr algn="r"/>
            <a:r>
              <a:rPr lang="ru-RU" sz="2000" dirty="0" smtClean="0"/>
              <a:t>5) Долголетие обретают в первую очередь те люди, которые в течении всей жизни придерживаются правил здорового образа жизни.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6" y="1357314"/>
            <a:ext cx="585622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179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04812" y="1441789"/>
            <a:ext cx="4995863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Здоровый образ жизни </a:t>
            </a:r>
            <a:r>
              <a:rPr lang="ru-RU" sz="2400" dirty="0" smtClean="0"/>
              <a:t>- это способ построения жизни, который способствует сохранению физической формы и достижению активного долголетия. </a:t>
            </a:r>
          </a:p>
          <a:p>
            <a:endParaRPr lang="ru-RU" sz="2400" b="1" dirty="0" smtClean="0"/>
          </a:p>
          <a:p>
            <a:r>
              <a:rPr lang="ru-RU" sz="2400" b="1" i="1" dirty="0" smtClean="0"/>
              <a:t>Здоровый образ жизни </a:t>
            </a:r>
            <a:r>
              <a:rPr lang="ru-RU" sz="2400" b="1" dirty="0" smtClean="0"/>
              <a:t>— </a:t>
            </a:r>
            <a:r>
              <a:rPr lang="ru-RU" sz="2400" dirty="0" smtClean="0"/>
              <a:t>это система привычек и поведения человека, направленная на обеспечение определенного уровня здоровья.</a:t>
            </a:r>
            <a:endParaRPr lang="ru-RU" sz="2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2834" y="0"/>
            <a:ext cx="6414365" cy="6694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850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3033" y="470452"/>
            <a:ext cx="1083501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Здоровье - непременное условие </a:t>
            </a:r>
          </a:p>
          <a:p>
            <a:pPr algn="r"/>
            <a: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эффективной жизнедеятельности человека.</a:t>
            </a:r>
            <a:endParaRPr lang="ru-RU" sz="3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5585" y="1733807"/>
            <a:ext cx="6015897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Здоровье</a:t>
            </a:r>
            <a:r>
              <a:rPr lang="ru-RU" sz="2400" b="1" dirty="0" smtClean="0"/>
              <a:t> </a:t>
            </a:r>
            <a:r>
              <a:rPr lang="ru-RU" sz="2400" dirty="0" smtClean="0"/>
              <a:t>можно определить, как умение человека приспосабливаться к окружающей среде и своим собственным возможностям, противостоять внешним и внутренним отрицательным факторам, болезням и повреждениям, сохранить себя, расширить свои возможности, увеличивать длительность полноценной жизнедея­тельности, </a:t>
            </a:r>
          </a:p>
          <a:p>
            <a:r>
              <a:rPr lang="ru-RU" sz="2400" dirty="0" smtClean="0"/>
              <a:t>т. е. обеспечивать свое благополучие.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24444" t="3509" r="24445" b="4574"/>
          <a:stretch/>
        </p:blipFill>
        <p:spPr>
          <a:xfrm>
            <a:off x="6600825" y="1568786"/>
            <a:ext cx="5243513" cy="5116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33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057" y="1259318"/>
            <a:ext cx="11321163" cy="537396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67883" y="516124"/>
            <a:ext cx="849783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Критерии, </a:t>
            </a:r>
          </a:p>
          <a:p>
            <a: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определяющие здоровье человека</a:t>
            </a:r>
            <a:endParaRPr lang="ru-RU" sz="3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53100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1983" y="644010"/>
            <a:ext cx="80057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Факторы, влияющие на здоровье</a:t>
            </a:r>
            <a:endParaRPr lang="ru-RU" sz="3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85787" y="1861396"/>
            <a:ext cx="1122997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1</a:t>
            </a:r>
            <a:r>
              <a:rPr lang="ru-RU" sz="2400" dirty="0" smtClean="0"/>
              <a:t>.</a:t>
            </a:r>
            <a:r>
              <a:rPr lang="ru-RU" sz="2400" b="1" i="1" dirty="0" smtClean="0"/>
              <a:t>социально-экономические</a:t>
            </a:r>
            <a:r>
              <a:rPr lang="ru-RU" sz="2400" dirty="0" smtClean="0"/>
              <a:t>: уровень развития производства, образовании, медицинской помощи, характер питании населения, время и качество досуга и отдыха в общем времени работающего;</a:t>
            </a:r>
          </a:p>
          <a:p>
            <a:r>
              <a:rPr lang="ru-RU" sz="2400" b="1" i="1" dirty="0" smtClean="0"/>
              <a:t>2.«болезни цивилизации»</a:t>
            </a:r>
            <a:r>
              <a:rPr lang="ru-RU" sz="2400" dirty="0" smtClean="0"/>
              <a:t>: сердечно-сосудистые заболевания, рак, травмы, отравления, дистрессы, инфекционные заболевания, болезни, связанные с неполноценным питанием, дефицитом белков и витаминов;</a:t>
            </a:r>
          </a:p>
          <a:p>
            <a:r>
              <a:rPr lang="ru-RU" sz="2400" b="1" i="1" dirty="0" smtClean="0"/>
              <a:t>3.природные:</a:t>
            </a:r>
            <a:r>
              <a:rPr lang="ru-RU" sz="2400" dirty="0" smtClean="0"/>
              <a:t> климат, рельеф, растительный и животный мир;</a:t>
            </a:r>
          </a:p>
          <a:p>
            <a:r>
              <a:rPr lang="ru-RU" sz="2400" b="1" i="1" dirty="0" smtClean="0"/>
              <a:t>4.космические:</a:t>
            </a:r>
            <a:r>
              <a:rPr lang="ru-RU" sz="2400" dirty="0" smtClean="0"/>
              <a:t> солнечная активность;</a:t>
            </a:r>
          </a:p>
          <a:p>
            <a:r>
              <a:rPr lang="ru-RU" sz="2400" b="1" i="1" dirty="0" smtClean="0"/>
              <a:t>5.биологические и психологические</a:t>
            </a:r>
            <a:r>
              <a:rPr lang="ru-RU" sz="2400" dirty="0" smtClean="0"/>
              <a:t>: наследственность, темперамент и поведение человека, его телосложение и психологический тип личности, врождённые свойства человека.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495569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26631" t="21425" r="25935" b="31731"/>
          <a:stretch/>
        </p:blipFill>
        <p:spPr>
          <a:xfrm>
            <a:off x="3607357" y="1436130"/>
            <a:ext cx="8422718" cy="507594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2933" t="12860" r="73042" b="14345"/>
          <a:stretch/>
        </p:blipFill>
        <p:spPr>
          <a:xfrm>
            <a:off x="457199" y="1320915"/>
            <a:ext cx="2843213" cy="525726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100514" y="385763"/>
            <a:ext cx="72723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Факторы, от которых зависит индивидуальное здоровье </a:t>
            </a:r>
            <a:endParaRPr lang="ru-RU" sz="3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58333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0589" y="503403"/>
            <a:ext cx="10393711" cy="6140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056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8694" t="2884" r="16542"/>
          <a:stretch/>
        </p:blipFill>
        <p:spPr>
          <a:xfrm>
            <a:off x="5200650" y="510547"/>
            <a:ext cx="6615114" cy="609027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19100" y="527388"/>
            <a:ext cx="4438651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Режим дня </a:t>
            </a:r>
            <a:r>
              <a:rPr lang="ru-RU" sz="2400" dirty="0" smtClean="0"/>
              <a:t>– это построение расписания своих действий на день, с целью его рационального и максимально эффективного распределения времени.</a:t>
            </a:r>
          </a:p>
          <a:p>
            <a:r>
              <a:rPr lang="ru-RU" sz="2400" b="1" i="1" dirty="0" smtClean="0"/>
              <a:t>Режим</a:t>
            </a:r>
            <a:r>
              <a:rPr lang="ru-RU" sz="2400" dirty="0" smtClean="0"/>
              <a:t> - это установленный распорядок жизни человека, который включает в себя труд, питание, отдых и сон.</a:t>
            </a:r>
          </a:p>
          <a:p>
            <a:r>
              <a:rPr lang="ru-RU" sz="2400" b="1" i="1" dirty="0" smtClean="0"/>
              <a:t>Сон</a:t>
            </a:r>
            <a:r>
              <a:rPr lang="ru-RU" sz="2400" dirty="0" smtClean="0"/>
              <a:t> прежде всего способствует нормальной деятельности центральной нервной системы.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356074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200" y="349240"/>
            <a:ext cx="1161573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Режим жизнедеятельности, режим дня с учётом индивидуальных биологических ритмов труда и отдыха, гигиена умственного труда. </a:t>
            </a:r>
            <a:r>
              <a:rPr lang="ru-RU" sz="2400" b="1" i="1" dirty="0" smtClean="0"/>
              <a:t>Ритмичная деятельность </a:t>
            </a:r>
            <a:r>
              <a:rPr lang="ru-RU" sz="2400" dirty="0" smtClean="0"/>
              <a:t>- один из основных законов жизни и одна из основ любого труда. </a:t>
            </a:r>
          </a:p>
          <a:p>
            <a:r>
              <a:rPr lang="ru-RU" sz="2400" b="1" i="1" dirty="0" smtClean="0"/>
              <a:t>Правильное чередование нагрузки и отдыха </a:t>
            </a:r>
            <a:r>
              <a:rPr lang="ru-RU" sz="2400" dirty="0" smtClean="0"/>
              <a:t>является основой высокой работоспособности человека. Чередование видов работы, гармоничное сочетание умственного и физического труда, физическая культура обеспечивают эффективное восстановление сил и энергии.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33387" y="3456326"/>
            <a:ext cx="679608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Биологические ритмы (биоритмы</a:t>
            </a:r>
            <a:r>
              <a:rPr lang="ru-RU" sz="2400" dirty="0" smtClean="0"/>
              <a:t>) – периодические повторения биологических явлений и процессов.</a:t>
            </a:r>
          </a:p>
          <a:p>
            <a:r>
              <a:rPr lang="ru-RU" sz="2400" b="1" i="1" dirty="0" smtClean="0"/>
              <a:t>Циркадные (циркадианные) биоритмы человека </a:t>
            </a:r>
            <a:r>
              <a:rPr lang="ru-RU" sz="2400" dirty="0" smtClean="0"/>
              <a:t>– связанные со сменой дня и ночи периодические повторения биологических процессов в живом организме.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8617" y="3262453"/>
            <a:ext cx="4067096" cy="3595547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273255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</p:bldLst>
  </p:timing>
</p:sld>
</file>

<file path=ppt/theme/theme1.xml><?xml version="1.0" encoding="utf-8"?>
<a:theme xmlns:a="http://schemas.openxmlformats.org/drawingml/2006/main" name="След самолета">
  <a:themeElements>
    <a:clrScheme name="След самолета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След самолета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ед самолета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След самолета</Template>
  <TotalTime>473</TotalTime>
  <Words>926</Words>
  <Application>Microsoft Office PowerPoint</Application>
  <PresentationFormat>Широкоэкранный</PresentationFormat>
  <Paragraphs>64</Paragraphs>
  <Slides>18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Calibri</vt:lpstr>
      <vt:lpstr>Century Gothic</vt:lpstr>
      <vt:lpstr>След самолета</vt:lpstr>
      <vt:lpstr>ЗДОРОВЫЙ ОБРАЗ ЖИЗНИ И ЕГО СОСТАВЛЯЮЩИЕ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ЗДОРОВЫЙ ОБРАЗ ЖИЗНИ И ЕГО СОСТАВЛЯЮЩИЕ</dc:title>
  <dc:creator>Учитель</dc:creator>
  <cp:lastModifiedBy>Учитель</cp:lastModifiedBy>
  <cp:revision>51</cp:revision>
  <dcterms:created xsi:type="dcterms:W3CDTF">2023-04-15T13:18:15Z</dcterms:created>
  <dcterms:modified xsi:type="dcterms:W3CDTF">2024-01-08T10:23:58Z</dcterms:modified>
</cp:coreProperties>
</file>