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76" r:id="rId5"/>
    <p:sldId id="277" r:id="rId6"/>
    <p:sldId id="278" r:id="rId7"/>
    <p:sldId id="259" r:id="rId8"/>
    <p:sldId id="262" r:id="rId9"/>
    <p:sldId id="260" r:id="rId10"/>
    <p:sldId id="265" r:id="rId11"/>
    <p:sldId id="264" r:id="rId12"/>
    <p:sldId id="263" r:id="rId13"/>
    <p:sldId id="279" r:id="rId14"/>
    <p:sldId id="269" r:id="rId15"/>
    <p:sldId id="270" r:id="rId16"/>
    <p:sldId id="271" r:id="rId17"/>
    <p:sldId id="272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91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20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73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66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93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33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27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70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13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19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76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0B07B-F1F5-4F9F-AACC-71F9938B2DB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6EFBD-4912-4A3A-9B66-8B77B67B9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491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Кубинка в период</a:t>
            </a:r>
            <a:b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Великой Отечественной Войны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8762" y="4173537"/>
            <a:ext cx="9524999" cy="165576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по теме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«Наш край в период Великой Отечественной войны»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Исп. Ангелова Кристина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 Ангелова Т.Н.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06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614" y="128821"/>
            <a:ext cx="11992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Партизанское движение Кубинки</a:t>
            </a:r>
            <a:endParaRPr lang="ru-RU" sz="48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4788" y="475180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снайпер Михаил Лысов ухитрился из полуавтомата сбить немецкий самолет «Юнкерс-87», в то время как зенитные установки вели огонь по танкам врага и не успевали следить за воздушными целями.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1" y="689546"/>
            <a:ext cx="6145968" cy="423859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125980" y="1155361"/>
            <a:ext cx="58661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Вблизи Кубинки действовали группы партизан. Одна из них – Гуцкей, Петренко и Кузин – взрывали железнодорожное полотно, совершали диверсии против фашистов у деревни Репище.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grayscl/>
          </a:blip>
          <a:srcRect l="10082" t="4365" r="4959" b="12602"/>
          <a:stretch/>
        </p:blipFill>
        <p:spPr>
          <a:xfrm>
            <a:off x="5950652" y="3312827"/>
            <a:ext cx="5861597" cy="354517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65703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0824" y="0"/>
            <a:ext cx="74961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Всё для Победы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9039" y="774770"/>
            <a:ext cx="60596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Сёстры милосердия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90" y="1471613"/>
            <a:ext cx="7786686" cy="521493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139113" y="1529566"/>
            <a:ext cx="353377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октября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г.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Кубинку стали привозить раненых и оказывать первую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помощь, 13 октября был развёрнут 137 ВПГ.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первых дней войны на базе школы был организован кружок санитарной помощи раненым под руководством председателя совета женщин Шаровой Клавдии Анатольевны. Преподавал им врач Кожевников И.С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17 января 1942 г. начал действовать 111 ЭП.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93" y="200025"/>
            <a:ext cx="2394395" cy="27851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7762" y="2415659"/>
            <a:ext cx="1991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 И.С.</a:t>
            </a:r>
          </a:p>
        </p:txBody>
      </p:sp>
    </p:spTree>
    <p:extLst>
      <p:ext uri="{BB962C8B-B14F-4D97-AF65-F5344CB8AC3E}">
        <p14:creationId xmlns:p14="http://schemas.microsoft.com/office/powerpoint/2010/main" val="113410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5788" y="0"/>
            <a:ext cx="11094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Вклад железнодорожников</a:t>
            </a:r>
            <a:endParaRPr lang="ru-RU" sz="54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58014" y="1136214"/>
            <a:ext cx="50720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 приближением противника станция Кубинка стала последней на Западной железной дороге. Отсюда через Москву отправлялись эшелоны с ранеными, сюда подтягивались войска и техника. Бессменно дежурили на станции, среди других железнодорожников, Н.М. Морозова, Ф.С. Дородных, Н.И. Зобин, обеспечивая выгрузку железнодорожных составов и сосредоточения резервных средств тяги. Работа продолжалась даже во время сильных артналетов противника.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95852"/>
            <a:ext cx="6379396" cy="4419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415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00" y="1248037"/>
            <a:ext cx="7494509" cy="46812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29525" y="1131838"/>
            <a:ext cx="38290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После отступления немецких войск, кубинка стала базой между фронтом и тылом. Функционировали: оружейный цех и авиаремонтные мастерские. С 1942 года возобновила свою деятельность сельскохозяйственная артель «Кубинка». 28 октября 1943 года в Кубинке Передал воинам танк Т-34 «Грозный» писатель А.Н. Толстой, построивший бронемашину на полученную им Государственную премию СССР за роман «Хождение по мукам».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3037" y="-185737"/>
            <a:ext cx="91021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Вклад жителей</a:t>
            </a:r>
            <a:endParaRPr lang="ru-RU" sz="80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83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3209" y="0"/>
            <a:ext cx="961192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Мемориалы памяти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18" y="953012"/>
            <a:ext cx="11279231" cy="440480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00075" y="5110460"/>
            <a:ext cx="115919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Памятная плита (из танковой брони) личному составу в/ч 68054 (38 НИИИ), построившему плотину и водосброс на водохранилище Трасны</a:t>
            </a:r>
          </a:p>
        </p:txBody>
      </p:sp>
    </p:spTree>
    <p:extLst>
      <p:ext uri="{BB962C8B-B14F-4D97-AF65-F5344CB8AC3E}">
        <p14:creationId xmlns:p14="http://schemas.microsoft.com/office/powerpoint/2010/main" val="119829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73" y="0"/>
            <a:ext cx="4830534" cy="614362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-1" y="5926991"/>
            <a:ext cx="53006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 павшим в Великой Отечественной войне на Кубинке-8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100" y="0"/>
            <a:ext cx="5536443" cy="601503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200650" y="5786259"/>
            <a:ext cx="68913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 с Вечным огнем в память павшим в годы Великой Отечественной войны (Полигон).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2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677585"/>
            <a:ext cx="120586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воинам-танкистам, танкостроителям и испытателям в Кубинке-1 (Полигон)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3" y="64316"/>
            <a:ext cx="9586912" cy="564614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63451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4506010"/>
            <a:ext cx="72151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 воинам 32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Краснознаменной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стрелковой дивизии в Кубинке-10 (Акулово)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587"/>
            <a:ext cx="7731296" cy="448627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329238" y="5706161"/>
            <a:ext cx="64341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Противотанковый колпак (ДОТ)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9425" y="1497809"/>
            <a:ext cx="5362575" cy="449363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0931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214" t="9848" r="1611" b="28804"/>
          <a:stretch/>
        </p:blipFill>
        <p:spPr>
          <a:xfrm>
            <a:off x="-1" y="0"/>
            <a:ext cx="12192001" cy="68605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43139" y="117693"/>
            <a:ext cx="751522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Сменяются даты, эпохи,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Меняются жизнь и места.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я собираю те крохи,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Где память о прошлом чиста…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Фотоальбом открываю,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старые снимки смотрю…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это не помню, но знаю,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землю свою я люблю!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Воинской доблести наша земля, 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Она кровью Героев омыта.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Кубинка – Родина это моя!</a:t>
            </a:r>
          </a:p>
          <a:p>
            <a:r>
              <a:rPr lang="ru-RU" sz="3600" b="1" dirty="0">
                <a:ln w="6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забыт! Ничто не забыто!</a:t>
            </a:r>
          </a:p>
        </p:txBody>
      </p:sp>
    </p:spTree>
    <p:extLst>
      <p:ext uri="{BB962C8B-B14F-4D97-AF65-F5344CB8AC3E}">
        <p14:creationId xmlns:p14="http://schemas.microsoft.com/office/powerpoint/2010/main" val="400698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ифка горящая свеч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787" y="0"/>
            <a:ext cx="61563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15577" y="1985962"/>
            <a:ext cx="8028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Вечная память Героям, защитникам Кубинки!</a:t>
            </a:r>
            <a:endParaRPr lang="ru-RU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00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386" t="2224" r="6130" b="4369"/>
          <a:stretch/>
        </p:blipFill>
        <p:spPr>
          <a:xfrm>
            <a:off x="171451" y="485775"/>
            <a:ext cx="9686925" cy="5700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3257551" y="4543425"/>
            <a:ext cx="200025" cy="1857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29000" y="4429125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Кубинка</a:t>
            </a:r>
            <a:endParaRPr lang="ru-RU" sz="2400" b="1" dirty="0">
              <a:ln w="66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6438" y="4180344"/>
            <a:ext cx="6186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Кубинка расположен в Одинцовском районе Подмосковья, у истока речки Сетуни, вдоль Можайского шоссе и линии железной дороги.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Кубинка стала самым западным рубежом, на котором остановили фашистов на подступах к Москве.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51" y="0"/>
            <a:ext cx="11878573" cy="769441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Город Кубинка Московской Области</a:t>
            </a:r>
            <a:endParaRPr lang="ru-RU" sz="4400" b="1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33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8713" y="574923"/>
            <a:ext cx="4381226" cy="5997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3" y="128588"/>
            <a:ext cx="5934075" cy="7140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834" y="1005189"/>
            <a:ext cx="1257634" cy="14379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741" y="0"/>
            <a:ext cx="121382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Кубинка - «Населённый пункт воинской доблести»</a:t>
            </a:r>
            <a:endParaRPr lang="ru-RU" sz="3200" b="1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72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7901" y="0"/>
            <a:ext cx="56284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Бои за Кубинку</a:t>
            </a:r>
            <a:endParaRPr lang="ru-RU" sz="48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17" r="43085" b="1"/>
          <a:stretch/>
        </p:blipFill>
        <p:spPr>
          <a:xfrm>
            <a:off x="1" y="0"/>
            <a:ext cx="59436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00775" y="777865"/>
            <a:ext cx="531971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Кубинка – самый западный населённый пункт на линии обороны Москвы в который не вошли немцы.</a:t>
            </a:r>
          </a:p>
          <a:p>
            <a:r>
              <a:rPr lang="ru-RU" sz="2000" b="1" dirty="0"/>
              <a:t>По мере наступления немцев линия обороны передвигалась всё ближе к Кубинке, в ноябре – декабре 1941 года бои шли со всех сторон Кубинки, кроме восточного направления, там, где была Москва. </a:t>
            </a:r>
            <a:endParaRPr lang="ru-RU" sz="2000" b="1" dirty="0" smtClean="0"/>
          </a:p>
          <a:p>
            <a:r>
              <a:rPr lang="ru-RU" sz="2000" b="1" dirty="0" smtClean="0"/>
              <a:t>С </a:t>
            </a:r>
            <a:r>
              <a:rPr lang="ru-RU" sz="2000" b="1" dirty="0"/>
              <a:t>учётом стратегического расположения Кубинки, нахождении </a:t>
            </a:r>
            <a:r>
              <a:rPr lang="ru-RU" sz="2000" b="1" dirty="0" smtClean="0"/>
              <a:t>её практически </a:t>
            </a:r>
            <a:r>
              <a:rPr lang="ru-RU" sz="2000" b="1" dirty="0"/>
              <a:t>на двух важных автомагистралях – Минской автостраде и Можайском шоссе, железной дороге со станцией, немцы стремились взять её в «клещи» с севера и юга. В случае прорыва немцев через Кубинку им открывался бы прямой путь на Москву.</a:t>
            </a:r>
          </a:p>
        </p:txBody>
      </p:sp>
    </p:spTree>
    <p:extLst>
      <p:ext uri="{BB962C8B-B14F-4D97-AF65-F5344CB8AC3E}">
        <p14:creationId xmlns:p14="http://schemas.microsoft.com/office/powerpoint/2010/main" val="122433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24" y="895438"/>
            <a:ext cx="11049714" cy="5805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4413" y="0"/>
            <a:ext cx="102563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Места боёв за Кубинку</a:t>
            </a:r>
            <a:endParaRPr lang="ru-RU" sz="60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743200" y="1228725"/>
            <a:ext cx="242888" cy="27146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414713" y="1757363"/>
            <a:ext cx="257175" cy="21431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000125" y="3228975"/>
            <a:ext cx="242888" cy="21431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100388" y="4514850"/>
            <a:ext cx="214312" cy="21431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886075" y="5072063"/>
            <a:ext cx="214313" cy="21431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28738" y="4414838"/>
            <a:ext cx="214312" cy="228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3314701" y="3186113"/>
            <a:ext cx="485776" cy="457200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543300" y="3486151"/>
            <a:ext cx="1869423" cy="523220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Акулово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1888" y="2543175"/>
            <a:ext cx="2129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Кубинка</a:t>
            </a:r>
            <a:endParaRPr lang="ru-RU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41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4388" y="0"/>
            <a:ext cx="109183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Акуловское сражение</a:t>
            </a:r>
            <a:endParaRPr lang="ru-RU" sz="66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8984" t="58542" r="15742" b="5208"/>
          <a:stretch/>
        </p:blipFill>
        <p:spPr>
          <a:xfrm>
            <a:off x="4914900" y="2864906"/>
            <a:ext cx="6729412" cy="3890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170" y="509402"/>
            <a:ext cx="3097036" cy="42675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57888" y="1400175"/>
            <a:ext cx="3171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Командир поста ВНОС Хорен Нариманян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0050" y="1004411"/>
            <a:ext cx="471487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Три дня и три ночи держали </a:t>
            </a:r>
            <a:r>
              <a:rPr lang="ru-RU" sz="2400" b="1" dirty="0" smtClean="0"/>
              <a:t> оборону бойцы 32-й Краснознамённой стрелковой дивизии. </a:t>
            </a:r>
          </a:p>
          <a:p>
            <a:r>
              <a:rPr lang="ru-RU" sz="2400" b="1" dirty="0" smtClean="0"/>
              <a:t>В </a:t>
            </a:r>
            <a:r>
              <a:rPr lang="ru-RU" sz="2400" b="1" dirty="0"/>
              <a:t>ходе боев за Акуловское поле шоссейная дорога до высоты 201,9 превратилась в огромное кладбище подбитой немецкой техники. Враг был остановлен. Наши части переходили от обороны к наступлению. Это стало началом общего разгрома немецко-фашистских войск под Москвой.</a:t>
            </a:r>
          </a:p>
        </p:txBody>
      </p:sp>
    </p:spTree>
    <p:extLst>
      <p:ext uri="{BB962C8B-B14F-4D97-AF65-F5344CB8AC3E}">
        <p14:creationId xmlns:p14="http://schemas.microsoft.com/office/powerpoint/2010/main" val="169282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4723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488" y="1463548"/>
            <a:ext cx="1627773" cy="14448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34453" t="28322" r="28867" b="20611"/>
          <a:stretch/>
        </p:blipFill>
        <p:spPr>
          <a:xfrm>
            <a:off x="3328987" y="1143001"/>
            <a:ext cx="6343651" cy="4965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714876" y="4214813"/>
            <a:ext cx="2129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Кубинка</a:t>
            </a:r>
            <a:endParaRPr lang="ru-RU" sz="3200" b="1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429250" y="4043363"/>
            <a:ext cx="257175" cy="27146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00339" y="-100013"/>
            <a:ext cx="8215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Битва за Москву</a:t>
            </a:r>
          </a:p>
        </p:txBody>
      </p:sp>
    </p:spTree>
    <p:extLst>
      <p:ext uri="{BB962C8B-B14F-4D97-AF65-F5344CB8AC3E}">
        <p14:creationId xmlns:p14="http://schemas.microsoft.com/office/powerpoint/2010/main" val="189584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86462" y="0"/>
            <a:ext cx="53126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НИИИ 38</a:t>
            </a:r>
            <a:endParaRPr lang="ru-RU" sz="8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039" t="21458" r="35195" b="19167"/>
          <a:stretch/>
        </p:blipFill>
        <p:spPr>
          <a:xfrm>
            <a:off x="5466271" y="931210"/>
            <a:ext cx="6725729" cy="429801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7165" y="-5417"/>
            <a:ext cx="550068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Основан </a:t>
            </a:r>
            <a:r>
              <a:rPr lang="ru-RU" sz="2000" b="1" dirty="0"/>
              <a:t>10 июля 1931 </a:t>
            </a:r>
            <a:r>
              <a:rPr lang="ru-RU" sz="2000" b="1" dirty="0" smtClean="0"/>
              <a:t>г. </a:t>
            </a:r>
          </a:p>
          <a:p>
            <a:r>
              <a:rPr lang="ru-RU" sz="2000" b="1" dirty="0" smtClean="0"/>
              <a:t>В </a:t>
            </a:r>
            <a:r>
              <a:rPr lang="ru-RU" sz="2000" b="1" dirty="0"/>
              <a:t>предвоенный период (1931 – 1940 годы) были произведены испытания легких танков МС, Т-26, БТ, средних танков Т-28, А-20, А-32, Т-34, тяжёлых танков Т-35 и КВ, плавающих танков Т-37, Т-38, Т-40, а также других образцов автобронетанковой техники и их составных частей. Что сыграло большую роль в оснащении Красной армии автобронетанковой техникой, отвечающей современным требованиям. </a:t>
            </a:r>
            <a:endParaRPr lang="ru-RU" sz="2000" b="1" dirty="0" smtClean="0"/>
          </a:p>
          <a:p>
            <a:r>
              <a:rPr lang="ru-RU" sz="2000" b="1" dirty="0" smtClean="0"/>
              <a:t>Накануне </a:t>
            </a:r>
            <a:r>
              <a:rPr lang="ru-RU" sz="2000" b="1" dirty="0"/>
              <a:t>войны на Полигоне были испытаны, после чего поставлены на серийное производство танки Т-34 и КВ. </a:t>
            </a:r>
            <a:endParaRPr lang="ru-RU" sz="2000" b="1" dirty="0" smtClean="0"/>
          </a:p>
          <a:p>
            <a:r>
              <a:rPr lang="ru-RU" sz="2000" b="1" dirty="0" smtClean="0"/>
              <a:t>В </a:t>
            </a:r>
            <a:r>
              <a:rPr lang="ru-RU" sz="2000" b="1" dirty="0"/>
              <a:t>годы Великой Отечественной войны перед Полигоном в первую очередь ставились задачи по оказанию непосредственной помощи войскам действующей армии – проведения большого объёма испытаний различных образцов отечественной, импортной и трофейной автобронетанковой техники.</a:t>
            </a:r>
          </a:p>
        </p:txBody>
      </p:sp>
    </p:spTree>
    <p:extLst>
      <p:ext uri="{BB962C8B-B14F-4D97-AF65-F5344CB8AC3E}">
        <p14:creationId xmlns:p14="http://schemas.microsoft.com/office/powerpoint/2010/main" val="162637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3" y="105460"/>
            <a:ext cx="120348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«...Держаться всеми силами, вцепившись в землю - это очень важно!»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0548" t="24154" r="29218" b="28115"/>
          <a:stretch/>
        </p:blipFill>
        <p:spPr>
          <a:xfrm>
            <a:off x="171450" y="1071563"/>
            <a:ext cx="11544300" cy="548617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625" y="5164038"/>
            <a:ext cx="117633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1941 года линия фронта вплотную приблизилась к Кубинке. Военным самолётам пришлось перебазироваться на Центральный аэродром Москвы. Фашисты подошли к аэродрому вплотную. Однако советским войнам удалось защитить Кубинку. </a:t>
            </a:r>
          </a:p>
        </p:txBody>
      </p:sp>
    </p:spTree>
    <p:extLst>
      <p:ext uri="{BB962C8B-B14F-4D97-AF65-F5344CB8AC3E}">
        <p14:creationId xmlns:p14="http://schemas.microsoft.com/office/powerpoint/2010/main" val="185337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</TotalTime>
  <Words>845</Words>
  <Application>Microsoft Office PowerPoint</Application>
  <PresentationFormat>Широкоэкранный</PresentationFormat>
  <Paragraphs>63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Times New Roman</vt:lpstr>
      <vt:lpstr>Тема Office</vt:lpstr>
      <vt:lpstr>Кубинка в период Великой Отечественной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край в период  Великой Отечественной Войны</dc:title>
  <dc:creator>Учитель</dc:creator>
  <cp:lastModifiedBy>Учитель</cp:lastModifiedBy>
  <cp:revision>56</cp:revision>
  <dcterms:created xsi:type="dcterms:W3CDTF">2023-02-21T15:58:24Z</dcterms:created>
  <dcterms:modified xsi:type="dcterms:W3CDTF">2024-01-08T10:15:22Z</dcterms:modified>
</cp:coreProperties>
</file>