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24"/>
  </p:notesMasterIdLst>
  <p:handoutMasterIdLst>
    <p:handoutMasterId r:id="rId25"/>
  </p:handoutMasterIdLst>
  <p:sldIdLst>
    <p:sldId id="271" r:id="rId2"/>
    <p:sldId id="305" r:id="rId3"/>
    <p:sldId id="296" r:id="rId4"/>
    <p:sldId id="298" r:id="rId5"/>
    <p:sldId id="269" r:id="rId6"/>
    <p:sldId id="288" r:id="rId7"/>
    <p:sldId id="287" r:id="rId8"/>
    <p:sldId id="282" r:id="rId9"/>
    <p:sldId id="283" r:id="rId10"/>
    <p:sldId id="291" r:id="rId11"/>
    <p:sldId id="284" r:id="rId12"/>
    <p:sldId id="285" r:id="rId13"/>
    <p:sldId id="286" r:id="rId14"/>
    <p:sldId id="292" r:id="rId15"/>
    <p:sldId id="289" r:id="rId16"/>
    <p:sldId id="290" r:id="rId17"/>
    <p:sldId id="299" r:id="rId18"/>
    <p:sldId id="303" r:id="rId19"/>
    <p:sldId id="301" r:id="rId20"/>
    <p:sldId id="306" r:id="rId21"/>
    <p:sldId id="304" r:id="rId22"/>
    <p:sldId id="300" r:id="rId23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8000"/>
    <a:srgbClr val="33CC33"/>
    <a:srgbClr val="00FF99"/>
    <a:srgbClr val="FF0066"/>
    <a:srgbClr val="777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00" autoAdjust="0"/>
    <p:restoredTop sz="94700" autoAdjust="0"/>
  </p:normalViewPr>
  <p:slideViewPr>
    <p:cSldViewPr>
      <p:cViewPr>
        <p:scale>
          <a:sx n="77" d="100"/>
          <a:sy n="77" d="100"/>
        </p:scale>
        <p:origin x="-100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9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9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fld id="{3C37D27A-357E-41E5-BF17-FD348F6649D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1752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7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97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defTabSz="930275" eaLnBrk="1" hangingPunct="1">
              <a:defRPr sz="1200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7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29" tIns="46516" rIns="93029" bIns="46516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defRPr sz="1200" smtClean="0">
                <a:latin typeface="Verdana" pitchFamily="34" charset="0"/>
              </a:defRPr>
            </a:lvl1pPr>
          </a:lstStyle>
          <a:p>
            <a:pPr>
              <a:defRPr/>
            </a:pPr>
            <a:fld id="{7ECD64A7-4751-4DE8-8A10-EAF64DD93E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3326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5760 w 5760"/>
                <a:gd name="T3" fmla="*/ 0 h 528"/>
                <a:gd name="T4" fmla="*/ 5760 w 5760"/>
                <a:gd name="T5" fmla="*/ 528 h 528"/>
                <a:gd name="T6" fmla="*/ 48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4B0D36C-126E-4314-A66A-18673ED8D3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7364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B021F-6CC0-4726-AC0A-3FD8A384E5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7068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6B1F3-FE0A-4773-9778-E7924C1E287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2235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4B012-9D1C-4916-BE0A-1183733713B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662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EB034-B7D9-45BB-8368-3EFDE9CBFFC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48969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7313612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70013" y="3960813"/>
            <a:ext cx="7313612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55253-49D5-473B-AF74-A52CC6B5814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9881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102225" y="1827213"/>
            <a:ext cx="3581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5102225" y="3960813"/>
            <a:ext cx="3581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FBFFD-0710-4C53-9E84-F9B6353049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9317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B9F5D-DCCB-4C7C-8D2F-B429F157C9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266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024577-B5B7-4D8B-8E6A-1FE9DE04E1E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71090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9EC2BB-61CA-416E-8F68-034DC4641D0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64184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FA2C56-ADE6-49DD-AD76-F10C93D643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8148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270AAC9-E207-48BF-A2D7-C292BED8F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978472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7F8664-8523-4189-B33C-A29A672AA0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1844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6609CA-0A9C-4CA3-BBAA-FA31581E31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2190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AD11918-1569-4120-B1DC-2D017D5FFC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386892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5760 w 5591"/>
              <a:gd name="T3" fmla="*/ 0 h 588"/>
              <a:gd name="T4" fmla="*/ 5760 w 5591"/>
              <a:gd name="T5" fmla="*/ 528 h 588"/>
              <a:gd name="T6" fmla="*/ 4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7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9927E87-D23A-4407-8AC2-4F45CC11A7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2" r:id="rId2"/>
    <p:sldLayoutId id="2147483787" r:id="rId3"/>
    <p:sldLayoutId id="2147483788" r:id="rId4"/>
    <p:sldLayoutId id="2147483789" r:id="rId5"/>
    <p:sldLayoutId id="2147483790" r:id="rId6"/>
    <p:sldLayoutId id="2147483783" r:id="rId7"/>
    <p:sldLayoutId id="2147483791" r:id="rId8"/>
    <p:sldLayoutId id="2147483792" r:id="rId9"/>
    <p:sldLayoutId id="2147483784" r:id="rId10"/>
    <p:sldLayoutId id="2147483785" r:id="rId11"/>
    <p:sldLayoutId id="2147483793" r:id="rId12"/>
    <p:sldLayoutId id="2147483794" r:id="rId13"/>
    <p:sldLayoutId id="2147483795" r:id="rId14"/>
    <p:sldLayoutId id="2147483796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2713038"/>
            <a:ext cx="7783512" cy="41751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altLang="ru-RU" sz="4000" b="1" dirty="0" smtClean="0">
                <a:solidFill>
                  <a:schemeClr val="hlink"/>
                </a:solidFill>
                <a:latin typeface="Arial" charset="0"/>
              </a:rPr>
              <a:t>Графические изображения на чертеже.</a:t>
            </a:r>
          </a:p>
          <a:p>
            <a:pPr algn="ctr">
              <a:buFont typeface="Wingdings" pitchFamily="2" charset="2"/>
              <a:buNone/>
            </a:pPr>
            <a:endParaRPr lang="ru-RU" altLang="ru-RU" sz="4800" b="1" dirty="0" smtClean="0">
              <a:solidFill>
                <a:srgbClr val="FF0066"/>
              </a:solidFill>
              <a:latin typeface="Arial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chemeClr val="tx2"/>
                </a:solidFill>
                <a:latin typeface="Arial" charset="0"/>
              </a:rPr>
              <a:t>Подготовила:</a:t>
            </a:r>
          </a:p>
          <a:p>
            <a:pPr algn="r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chemeClr val="tx2"/>
                </a:solidFill>
                <a:latin typeface="Arial" charset="0"/>
              </a:rPr>
              <a:t>Учитель технологии</a:t>
            </a:r>
          </a:p>
          <a:p>
            <a:pPr algn="r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chemeClr val="tx2"/>
                </a:solidFill>
                <a:latin typeface="Arial" charset="0"/>
              </a:rPr>
              <a:t>МБОУ СОШ №29</a:t>
            </a:r>
          </a:p>
          <a:p>
            <a:pPr algn="r">
              <a:buFont typeface="Wingdings" pitchFamily="2" charset="2"/>
              <a:buNone/>
            </a:pPr>
            <a:r>
              <a:rPr lang="ru-RU" altLang="ru-RU" sz="2800" b="1" dirty="0" smtClean="0">
                <a:solidFill>
                  <a:schemeClr val="tx2"/>
                </a:solidFill>
                <a:latin typeface="Arial" charset="0"/>
              </a:rPr>
              <a:t>Лукьянова В.Е</a:t>
            </a:r>
            <a:endParaRPr lang="ru-RU" altLang="ru-RU" sz="2800" b="1" dirty="0" smtClean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018573"/>
            <a:ext cx="7313612" cy="187166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4200" dirty="0" smtClean="0">
                <a:latin typeface="Arial" charset="0"/>
              </a:rPr>
              <a:t>технология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5888"/>
            <a:ext cx="2160588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901992"/>
            <a:ext cx="3455739" cy="2416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413" y="101643"/>
            <a:ext cx="2795587" cy="279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smtClean="0"/>
              <a:t>Чертежные инструменты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chemeClr val="hlink"/>
                </a:solidFill>
              </a:rPr>
              <a:t>Линейки </a:t>
            </a:r>
          </a:p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8000"/>
                </a:solidFill>
              </a:rPr>
              <a:t>   служат для проведения линий.</a:t>
            </a:r>
          </a:p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8000"/>
                </a:solidFill>
              </a:rPr>
              <a:t>     Все линии на чертежах должны быть четкими.</a:t>
            </a:r>
          </a:p>
        </p:txBody>
      </p:sp>
      <p:pic>
        <p:nvPicPr>
          <p:cNvPr id="22532" name="Picture 5" descr="lineyki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3703638"/>
            <a:ext cx="6624638" cy="2754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smtClean="0"/>
              <a:t>Чертежные инструменты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700213"/>
            <a:ext cx="5040312" cy="4114800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800" i="1" smtClean="0">
                <a:solidFill>
                  <a:schemeClr val="hlink"/>
                </a:solidFill>
              </a:rPr>
              <a:t>   </a:t>
            </a:r>
            <a:r>
              <a:rPr lang="ru-RU" altLang="ru-RU" sz="2800" smtClean="0">
                <a:solidFill>
                  <a:schemeClr val="hlink"/>
                </a:solidFill>
              </a:rPr>
              <a:t>Угольники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800" smtClean="0">
                <a:solidFill>
                  <a:srgbClr val="008000"/>
                </a:solidFill>
              </a:rPr>
              <a:t>   вместе с линейкой служат для проведения перпендикулярных и параллельных линий, а также для построения некоторых углов.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800" smtClean="0">
                <a:solidFill>
                  <a:srgbClr val="008000"/>
                </a:solidFill>
              </a:rPr>
              <a:t>Есть угольники с углами 90</a:t>
            </a:r>
            <a:r>
              <a:rPr lang="ru-RU" altLang="ru-RU" sz="2800" smtClean="0">
                <a:solidFill>
                  <a:srgbClr val="008000"/>
                </a:solidFill>
                <a:sym typeface="Symbol" pitchFamily="18" charset="2"/>
              </a:rPr>
              <a:t></a:t>
            </a:r>
            <a:r>
              <a:rPr lang="ru-RU" altLang="ru-RU" sz="2800" smtClean="0">
                <a:solidFill>
                  <a:srgbClr val="008000"/>
                </a:solidFill>
              </a:rPr>
              <a:t>, 45</a:t>
            </a:r>
            <a:r>
              <a:rPr lang="ru-RU" altLang="ru-RU" sz="2800" smtClean="0">
                <a:solidFill>
                  <a:srgbClr val="008000"/>
                </a:solidFill>
                <a:sym typeface="Symbol" pitchFamily="18" charset="2"/>
              </a:rPr>
              <a:t></a:t>
            </a:r>
            <a:r>
              <a:rPr lang="ru-RU" altLang="ru-RU" sz="2800" smtClean="0">
                <a:solidFill>
                  <a:srgbClr val="008000"/>
                </a:solidFill>
              </a:rPr>
              <a:t>, 45</a:t>
            </a:r>
            <a:r>
              <a:rPr lang="ru-RU" altLang="ru-RU" sz="2800" smtClean="0">
                <a:solidFill>
                  <a:srgbClr val="008000"/>
                </a:solidFill>
                <a:sym typeface="Symbol" pitchFamily="18" charset="2"/>
              </a:rPr>
              <a:t></a:t>
            </a:r>
            <a:r>
              <a:rPr lang="ru-RU" altLang="ru-RU" sz="2800" smtClean="0">
                <a:solidFill>
                  <a:srgbClr val="008000"/>
                </a:solidFill>
              </a:rPr>
              <a:t>, а есть с углами 90</a:t>
            </a:r>
            <a:r>
              <a:rPr lang="ru-RU" altLang="ru-RU" sz="2800" smtClean="0">
                <a:solidFill>
                  <a:srgbClr val="008000"/>
                </a:solidFill>
                <a:sym typeface="Symbol" pitchFamily="18" charset="2"/>
              </a:rPr>
              <a:t></a:t>
            </a:r>
            <a:r>
              <a:rPr lang="ru-RU" altLang="ru-RU" sz="2800" smtClean="0">
                <a:solidFill>
                  <a:srgbClr val="008000"/>
                </a:solidFill>
              </a:rPr>
              <a:t>, 30</a:t>
            </a:r>
            <a:r>
              <a:rPr lang="ru-RU" altLang="ru-RU" sz="2800" smtClean="0">
                <a:solidFill>
                  <a:srgbClr val="008000"/>
                </a:solidFill>
                <a:sym typeface="Symbol" pitchFamily="18" charset="2"/>
              </a:rPr>
              <a:t></a:t>
            </a:r>
            <a:r>
              <a:rPr lang="ru-RU" altLang="ru-RU" sz="2800" smtClean="0">
                <a:solidFill>
                  <a:srgbClr val="008000"/>
                </a:solidFill>
              </a:rPr>
              <a:t>, 60</a:t>
            </a:r>
            <a:r>
              <a:rPr lang="ru-RU" altLang="ru-RU" sz="2800" smtClean="0">
                <a:solidFill>
                  <a:srgbClr val="008000"/>
                </a:solidFill>
                <a:sym typeface="Symbol" pitchFamily="18" charset="2"/>
              </a:rPr>
              <a:t></a:t>
            </a:r>
            <a:r>
              <a:rPr lang="ru-RU" altLang="ru-RU" sz="2800" smtClean="0">
                <a:solidFill>
                  <a:srgbClr val="008000"/>
                </a:solidFill>
              </a:rPr>
              <a:t> </a:t>
            </a:r>
          </a:p>
        </p:txBody>
      </p:sp>
      <p:pic>
        <p:nvPicPr>
          <p:cNvPr id="23556" name="Picture 4" descr="уго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0425" y="1865313"/>
            <a:ext cx="1905000" cy="1905000"/>
          </a:xfrm>
        </p:spPr>
      </p:pic>
      <p:pic>
        <p:nvPicPr>
          <p:cNvPr id="23557" name="Picture 5" descr="уг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73725" y="4230688"/>
            <a:ext cx="2438400" cy="1441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smtClean="0"/>
              <a:t>Чертежные инструменты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827213"/>
            <a:ext cx="4265612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800" i="1" smtClean="0">
                <a:solidFill>
                  <a:srgbClr val="008000"/>
                </a:solidFill>
              </a:rPr>
              <a:t>  </a:t>
            </a:r>
            <a:r>
              <a:rPr lang="ru-RU" altLang="ru-RU" sz="2800" smtClean="0">
                <a:solidFill>
                  <a:schemeClr val="hlink"/>
                </a:solidFill>
              </a:rPr>
              <a:t>Циркули </a:t>
            </a:r>
          </a:p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8000"/>
                </a:solidFill>
              </a:rPr>
              <a:t>   служат для выполнения дуг и окружностей. Концы иглы и пишущего стержня при работе располагают на одном уровне.</a:t>
            </a:r>
          </a:p>
        </p:txBody>
      </p:sp>
      <p:pic>
        <p:nvPicPr>
          <p:cNvPr id="24580" name="Picture 4" descr="цир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35600" y="1628775"/>
            <a:ext cx="2851150" cy="4797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smtClean="0"/>
              <a:t>Чертежные инструменты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chemeClr val="hlink"/>
                </a:solidFill>
              </a:rPr>
              <a:t>Резинка </a:t>
            </a:r>
          </a:p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8000"/>
                </a:solidFill>
              </a:rPr>
              <a:t>   должна стирать карандаш, не повреждая бумаги </a:t>
            </a:r>
          </a:p>
        </p:txBody>
      </p:sp>
      <p:pic>
        <p:nvPicPr>
          <p:cNvPr id="25604" name="Picture 4" descr="063-000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3167063"/>
            <a:ext cx="3889375" cy="2625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mtClean="0"/>
              <a:t>Будь внимателен!</a:t>
            </a:r>
            <a:br>
              <a:rPr lang="ru-RU" altLang="ru-RU" smtClean="0"/>
            </a:br>
            <a:endParaRPr lang="ru-RU" altLang="ru-RU" smtClean="0"/>
          </a:p>
        </p:txBody>
      </p:sp>
      <p:pic>
        <p:nvPicPr>
          <p:cNvPr id="26627" name="Picture 7" descr="ruler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66838" y="1827213"/>
            <a:ext cx="3314700" cy="4481512"/>
          </a:xfrm>
        </p:spPr>
      </p:pic>
      <p:sp>
        <p:nvSpPr>
          <p:cNvPr id="26628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484313"/>
            <a:ext cx="440055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4800" smtClean="0">
                <a:solidFill>
                  <a:srgbClr val="FF0066"/>
                </a:solidFill>
                <a:latin typeface="Arial" charset="0"/>
              </a:rPr>
              <a:t>Будь</a:t>
            </a:r>
          </a:p>
          <a:p>
            <a:pPr>
              <a:buFont typeface="Wingdings" pitchFamily="2" charset="2"/>
              <a:buNone/>
            </a:pPr>
            <a:r>
              <a:rPr lang="ru-RU" altLang="ru-RU" sz="4800" smtClean="0">
                <a:solidFill>
                  <a:srgbClr val="FF0066"/>
                </a:solidFill>
                <a:latin typeface="Arial" charset="0"/>
              </a:rPr>
              <a:t>внимателен!</a:t>
            </a:r>
          </a:p>
          <a:p>
            <a:pPr>
              <a:buFont typeface="Wingdings" pitchFamily="2" charset="2"/>
              <a:buNone/>
            </a:pPr>
            <a:endParaRPr lang="ru-RU" altLang="ru-RU" sz="4800" smtClean="0">
              <a:solidFill>
                <a:srgbClr val="FF0066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773238"/>
            <a:ext cx="8072437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3200" b="1" i="1" smtClean="0">
                <a:solidFill>
                  <a:schemeClr val="hlink"/>
                </a:solidFill>
              </a:rPr>
              <a:t>   </a:t>
            </a:r>
            <a:r>
              <a:rPr lang="ru-RU" altLang="ru-RU" sz="3200" b="1" smtClean="0">
                <a:solidFill>
                  <a:schemeClr val="hlink"/>
                </a:solidFill>
              </a:rPr>
              <a:t>Масштабом</a:t>
            </a:r>
            <a:r>
              <a:rPr lang="ru-RU" altLang="ru-RU" sz="3200" smtClean="0">
                <a:solidFill>
                  <a:schemeClr val="hlink"/>
                </a:solidFill>
              </a:rPr>
              <a:t> </a:t>
            </a:r>
            <a:r>
              <a:rPr lang="ru-RU" altLang="ru-RU" sz="3200" smtClean="0"/>
              <a:t>называют число, которое показывает во сколько раз изображение на чертеже больше или меньше самой детали.</a:t>
            </a:r>
          </a:p>
          <a:p>
            <a:pPr>
              <a:buFont typeface="Wingdings" pitchFamily="2" charset="2"/>
              <a:buNone/>
            </a:pPr>
            <a:endParaRPr lang="ru-RU" altLang="ru-RU" sz="320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Масштабы уменьшения М 1</a:t>
            </a:r>
            <a:r>
              <a:rPr lang="ru-RU" altLang="ru-RU" sz="2800" smtClean="0">
                <a:solidFill>
                  <a:schemeClr val="tx2"/>
                </a:solidFill>
                <a:sym typeface="Symbol" pitchFamily="18" charset="2"/>
              </a:rPr>
              <a:t></a:t>
            </a:r>
            <a:r>
              <a:rPr lang="ru-RU" altLang="ru-RU" sz="2800" smtClean="0">
                <a:solidFill>
                  <a:schemeClr val="tx2"/>
                </a:solidFill>
              </a:rPr>
              <a:t>2; М 1</a:t>
            </a:r>
            <a:r>
              <a:rPr lang="ru-RU" altLang="ru-RU" sz="2800" smtClean="0">
                <a:solidFill>
                  <a:schemeClr val="tx2"/>
                </a:solidFill>
                <a:sym typeface="Symbol" pitchFamily="18" charset="2"/>
              </a:rPr>
              <a:t></a:t>
            </a:r>
            <a:r>
              <a:rPr lang="ru-RU" altLang="ru-RU" sz="2800" smtClean="0">
                <a:solidFill>
                  <a:schemeClr val="tx2"/>
                </a:solidFill>
              </a:rPr>
              <a:t>5 и т.п. </a:t>
            </a:r>
          </a:p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Масштаб увеличения М 2</a:t>
            </a:r>
            <a:r>
              <a:rPr lang="ru-RU" altLang="ru-RU" sz="2800" smtClean="0">
                <a:solidFill>
                  <a:schemeClr val="tx2"/>
                </a:solidFill>
                <a:sym typeface="Symbol" pitchFamily="18" charset="2"/>
              </a:rPr>
              <a:t></a:t>
            </a:r>
            <a:r>
              <a:rPr lang="ru-RU" altLang="ru-RU" sz="2800" smtClean="0">
                <a:solidFill>
                  <a:schemeClr val="tx2"/>
                </a:solidFill>
              </a:rPr>
              <a:t>1; М 5</a:t>
            </a:r>
            <a:r>
              <a:rPr lang="ru-RU" altLang="ru-RU" sz="2800" smtClean="0">
                <a:solidFill>
                  <a:schemeClr val="tx2"/>
                </a:solidFill>
                <a:sym typeface="Symbol" pitchFamily="18" charset="2"/>
              </a:rPr>
              <a:t></a:t>
            </a:r>
            <a:r>
              <a:rPr lang="ru-RU" altLang="ru-RU" sz="2800" smtClean="0">
                <a:solidFill>
                  <a:schemeClr val="tx2"/>
                </a:solidFill>
              </a:rPr>
              <a:t>1 и т.п.</a:t>
            </a:r>
          </a:p>
          <a:p>
            <a:pPr>
              <a:buFont typeface="Wingdings" pitchFamily="2" charset="2"/>
              <a:buNone/>
            </a:pPr>
            <a:endParaRPr lang="ru-RU" altLang="ru-RU" sz="2800" i="1" smtClean="0">
              <a:solidFill>
                <a:srgbClr val="33CC33"/>
              </a:solidFill>
            </a:endParaRP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700" dirty="0" smtClean="0">
                <a:solidFill>
                  <a:srgbClr val="FF0000"/>
                </a:solidFill>
              </a:rPr>
              <a:t>Определение</a:t>
            </a:r>
            <a:r>
              <a:rPr lang="ru-RU" altLang="ru-RU" sz="3700" dirty="0">
                <a:solidFill>
                  <a:srgbClr val="FF0000"/>
                </a:solidFill>
              </a:rPr>
              <a:t>! </a:t>
            </a:r>
            <a:br>
              <a:rPr lang="ru-RU" altLang="ru-RU" sz="3700" dirty="0">
                <a:solidFill>
                  <a:srgbClr val="FF0000"/>
                </a:solidFill>
              </a:rPr>
            </a:br>
            <a:r>
              <a:rPr lang="ru-RU" altLang="ru-RU" sz="3700" dirty="0">
                <a:solidFill>
                  <a:srgbClr val="FF0000"/>
                </a:solidFill>
              </a:rPr>
              <a:t>Запишите в тетрадь:</a:t>
            </a:r>
            <a:endParaRPr lang="ru-RU" alt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PC_100_2B_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2275" y="1700213"/>
            <a:ext cx="5738813" cy="4768850"/>
          </a:xfrm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400" smtClean="0"/>
              <a:t>Нанесение размеров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0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557338"/>
            <a:ext cx="7380287" cy="4465637"/>
          </a:xfrm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301624"/>
            <a:ext cx="7313612" cy="1183159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dirty="0" smtClean="0">
                <a:latin typeface="Arial" charset="0"/>
              </a:rPr>
              <a:t>Повторите </a:t>
            </a:r>
            <a:br>
              <a:rPr lang="ru-RU" altLang="ru-RU" dirty="0" smtClean="0">
                <a:latin typeface="Arial" charset="0"/>
              </a:rPr>
            </a:br>
            <a:r>
              <a:rPr lang="ru-RU" altLang="ru-RU" dirty="0" smtClean="0">
                <a:latin typeface="Arial" charset="0"/>
              </a:rPr>
              <a:t>Типы линий.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23352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200" dirty="0" smtClean="0">
                <a:solidFill>
                  <a:schemeClr val="tx1"/>
                </a:solidFill>
              </a:rPr>
              <a:t>На слайде №</a:t>
            </a:r>
            <a:r>
              <a:rPr lang="ru-RU" altLang="ru-RU" sz="3200" dirty="0">
                <a:solidFill>
                  <a:schemeClr val="tx1"/>
                </a:solidFill>
              </a:rPr>
              <a:t> </a:t>
            </a:r>
            <a:r>
              <a:rPr lang="ru-RU" altLang="ru-RU" sz="3200" dirty="0" smtClean="0">
                <a:solidFill>
                  <a:schemeClr val="tx1"/>
                </a:solidFill>
              </a:rPr>
              <a:t>16 и 17 все размеры указаны в миллиметрах. Так принято в черчении!</a:t>
            </a:r>
          </a:p>
        </p:txBody>
      </p:sp>
      <p:pic>
        <p:nvPicPr>
          <p:cNvPr id="30723" name="Picture 3" descr="ruler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38300" y="1827213"/>
            <a:ext cx="3043238" cy="4114800"/>
          </a:xfrm>
        </p:spPr>
      </p:pic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3716338"/>
            <a:ext cx="4035425" cy="22256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altLang="ru-RU" sz="4100" smtClean="0">
              <a:solidFill>
                <a:srgbClr val="FF0066"/>
              </a:solidFill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4100" smtClean="0">
                <a:solidFill>
                  <a:srgbClr val="FF0066"/>
                </a:solidFill>
                <a:latin typeface="Arial" charset="0"/>
              </a:rPr>
              <a:t>Будь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4100" smtClean="0">
                <a:solidFill>
                  <a:srgbClr val="FF0066"/>
                </a:solidFill>
                <a:latin typeface="Arial" charset="0"/>
              </a:rPr>
              <a:t>внимателен!</a:t>
            </a:r>
          </a:p>
        </p:txBody>
      </p:sp>
      <p:pic>
        <p:nvPicPr>
          <p:cNvPr id="30725" name="Picture 5" descr="ruler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284538"/>
            <a:ext cx="223678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125538"/>
            <a:ext cx="8280400" cy="3816350"/>
          </a:xfrm>
        </p:spPr>
        <p:txBody>
          <a:bodyPr>
            <a:normAutofit/>
          </a:bodyPr>
          <a:lstStyle/>
          <a:p>
            <a:pPr marL="109728" indent="0" fontAlgn="auto">
              <a:lnSpc>
                <a:spcPct val="9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2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1.Начертите </a:t>
            </a:r>
            <a:r>
              <a:rPr lang="ru-RU" altLang="ru-RU" sz="20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 тетради основную </a:t>
            </a:r>
            <a:r>
              <a:rPr lang="ru-RU" altLang="ru-RU" sz="2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рамку( на 2 страницы) .</a:t>
            </a:r>
          </a:p>
          <a:p>
            <a:pPr marL="109728" indent="0" fontAlgn="auto">
              <a:lnSpc>
                <a:spcPct val="9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ru-RU" altLang="ru-RU" sz="2000" b="1" dirty="0" smtClean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2. Выполните эскизы геометрических фигур по клеткам.</a:t>
            </a:r>
            <a:endParaRPr lang="ru-RU" altLang="ru-RU" sz="2000" dirty="0" smtClean="0">
              <a:latin typeface="Arial" pitchFamily="34" charset="0"/>
              <a:cs typeface="Arial" pitchFamily="34" charset="0"/>
            </a:endParaRP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altLang="ru-RU" sz="2400" dirty="0" smtClean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8459787" cy="129587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2800" dirty="0" smtClean="0">
                <a:solidFill>
                  <a:schemeClr val="tx1"/>
                </a:solidFill>
                <a:latin typeface="Arial" charset="0"/>
              </a:rPr>
              <a:t>Практическая работа: </a:t>
            </a:r>
            <a:br>
              <a:rPr lang="ru-RU" altLang="ru-RU" sz="2800" dirty="0" smtClean="0">
                <a:solidFill>
                  <a:schemeClr val="tx1"/>
                </a:solidFill>
                <a:latin typeface="Arial" charset="0"/>
              </a:rPr>
            </a:br>
            <a:endParaRPr lang="ru-RU" altLang="ru-RU" sz="2800" dirty="0" smtClean="0">
              <a:latin typeface="Arial" charset="0"/>
            </a:endParaRPr>
          </a:p>
        </p:txBody>
      </p:sp>
      <p:pic>
        <p:nvPicPr>
          <p:cNvPr id="3174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060575"/>
            <a:ext cx="565785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076700"/>
            <a:ext cx="4498975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Графические изображения на чертеже.</a:t>
            </a:r>
          </a:p>
          <a:p>
            <a:endParaRPr lang="ru-RU" smtClean="0"/>
          </a:p>
          <a:p>
            <a:r>
              <a:rPr lang="ru-RU" smtClean="0"/>
              <a:t>Практическая работа выполнение  эскизов и чертежей с использованием чертёжных инструментов и приспособлений.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Запишите в тетрадь тему урока.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916113"/>
            <a:ext cx="8220075" cy="26765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2420938"/>
            <a:ext cx="7993062" cy="3600450"/>
          </a:xfrm>
        </p:spPr>
        <p:txBody>
          <a:bodyPr/>
          <a:lstStyle/>
          <a:p>
            <a:endParaRPr lang="ru-RU" altLang="ru-RU" smtClean="0"/>
          </a:p>
          <a:p>
            <a:pPr>
              <a:buFont typeface="Wingdings" pitchFamily="2" charset="2"/>
              <a:buNone/>
            </a:pPr>
            <a:endParaRPr lang="ru-RU" altLang="ru-RU" smtClean="0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118268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altLang="ru-RU" sz="4400" dirty="0" smtClean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8135938" cy="443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584" y="188640"/>
            <a:ext cx="7178675" cy="13255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dirty="0" smtClean="0"/>
              <a:t>д/з повторите материал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28775"/>
            <a:ext cx="5580063" cy="4470400"/>
          </a:xfrm>
        </p:spPr>
        <p:txBody>
          <a:bodyPr/>
          <a:lstStyle/>
          <a:p>
            <a:r>
              <a:rPr lang="ru-RU" altLang="ru-RU" sz="3800" smtClean="0">
                <a:cs typeface="Arial" charset="0"/>
              </a:rPr>
              <a:t>ДО ВСТРЕЧИ!</a:t>
            </a:r>
          </a:p>
          <a:p>
            <a:r>
              <a:rPr lang="ru-RU" altLang="ru-RU" sz="3800" smtClean="0">
                <a:cs typeface="Arial" charset="0"/>
              </a:rPr>
              <a:t> ВСЕГО ДОБРОГО!</a:t>
            </a:r>
          </a:p>
        </p:txBody>
      </p:sp>
      <p:pic>
        <p:nvPicPr>
          <p:cNvPr id="34820" name="Picture 4" descr="aluno0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284538"/>
            <a:ext cx="150495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100" smtClean="0"/>
              <a:t>Первобытные рисунки и древние пиктограммы – зарождение графического языка.</a:t>
            </a:r>
          </a:p>
          <a:p>
            <a:pPr>
              <a:lnSpc>
                <a:spcPct val="90000"/>
              </a:lnSpc>
            </a:pPr>
            <a:r>
              <a:rPr lang="ru-RU" altLang="ru-RU" sz="2100" smtClean="0"/>
              <a:t>Линейная перспектива – архитектура, рисунок, живопись, дизайн.</a:t>
            </a:r>
          </a:p>
          <a:p>
            <a:pPr>
              <a:lnSpc>
                <a:spcPct val="90000"/>
              </a:lnSpc>
            </a:pPr>
            <a:r>
              <a:rPr lang="ru-RU" altLang="ru-RU" sz="2100" smtClean="0"/>
              <a:t>Технический рисунок – особый вид графического изображения в пространстве.</a:t>
            </a:r>
          </a:p>
          <a:p>
            <a:pPr>
              <a:lnSpc>
                <a:spcPct val="90000"/>
              </a:lnSpc>
            </a:pPr>
            <a:r>
              <a:rPr lang="ru-RU" altLang="ru-RU" sz="2100" smtClean="0"/>
              <a:t> Чертеж - изображение объекта с нескольких сторон с указанием масштаба и размеров. Чертеж – основной документ делового общения в науке, технике, производстве, дизайне, строительстве.</a:t>
            </a:r>
          </a:p>
          <a:p>
            <a:pPr>
              <a:lnSpc>
                <a:spcPct val="90000"/>
              </a:lnSpc>
            </a:pPr>
            <a:r>
              <a:rPr lang="ru-RU" altLang="ru-RU" sz="2100" smtClean="0"/>
              <a:t>Графический язык – международный технический язык общения. </a:t>
            </a:r>
          </a:p>
        </p:txBody>
      </p:sp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200" dirty="0" smtClean="0"/>
              <a:t>Давайте повторим материал: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8" dur="50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8" dur="50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3" dur="50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5" name="Picture 3" descr="ss4ris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614488"/>
            <a:ext cx="4038600" cy="42592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0116" name="Picture 4" descr="ss4ris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2700" y="1849438"/>
            <a:ext cx="3590925" cy="40862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mtClean="0"/>
              <a:t>Первые чертежи 17 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5" descr="RF1-1-55sh_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13313" y="1916113"/>
            <a:ext cx="3803650" cy="4105275"/>
          </a:xfrm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rgbClr val="FF0000"/>
                </a:solidFill>
              </a:rPr>
              <a:t>Определение! </a:t>
            </a:r>
            <a:br>
              <a:rPr lang="ru-RU" altLang="ru-RU" dirty="0" smtClean="0">
                <a:solidFill>
                  <a:srgbClr val="FF0000"/>
                </a:solidFill>
              </a:rPr>
            </a:br>
            <a:r>
              <a:rPr lang="ru-RU" altLang="ru-RU" dirty="0" smtClean="0">
                <a:solidFill>
                  <a:srgbClr val="FF0000"/>
                </a:solidFill>
              </a:rPr>
              <a:t>Запишите в тетрадь:</a:t>
            </a:r>
          </a:p>
        </p:txBody>
      </p:sp>
      <p:sp>
        <p:nvSpPr>
          <p:cNvPr id="17412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700213"/>
            <a:ext cx="3579813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800" b="1" smtClean="0">
                <a:solidFill>
                  <a:schemeClr val="hlink"/>
                </a:solidFill>
              </a:rPr>
              <a:t>Чертеж детали</a:t>
            </a:r>
            <a:r>
              <a:rPr lang="ru-RU" altLang="ru-RU" sz="2800" smtClean="0">
                <a:solidFill>
                  <a:srgbClr val="008000"/>
                </a:solidFill>
              </a:rPr>
              <a:t> - </a:t>
            </a:r>
            <a:r>
              <a:rPr lang="ru-RU" altLang="ru-RU" sz="2800" smtClean="0"/>
              <a:t>это графическое изображение детали и данные, необходимые для ее изготовления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dirty="0" smtClean="0">
                <a:latin typeface="Arial" charset="0"/>
              </a:rPr>
              <a:t> </a:t>
            </a:r>
            <a:r>
              <a:rPr lang="ru-RU" altLang="ru-RU" sz="3700" dirty="0">
                <a:solidFill>
                  <a:srgbClr val="FF0000"/>
                </a:solidFill>
              </a:rPr>
              <a:t>Определение! </a:t>
            </a:r>
            <a:br>
              <a:rPr lang="ru-RU" altLang="ru-RU" sz="3700" dirty="0">
                <a:solidFill>
                  <a:srgbClr val="FF0000"/>
                </a:solidFill>
              </a:rPr>
            </a:br>
            <a:r>
              <a:rPr lang="ru-RU" altLang="ru-RU" sz="3700" dirty="0">
                <a:solidFill>
                  <a:srgbClr val="FF0000"/>
                </a:solidFill>
              </a:rPr>
              <a:t>Запишите в тетрадь:</a:t>
            </a:r>
            <a:endParaRPr lang="ru-RU" altLang="ru-RU" dirty="0" smtClean="0">
              <a:latin typeface="Arial" charset="0"/>
            </a:endParaRP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827213"/>
            <a:ext cx="4410075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800" b="1" smtClean="0">
                <a:solidFill>
                  <a:schemeClr val="hlink"/>
                </a:solidFill>
              </a:rPr>
              <a:t>   Технический рисунок</a:t>
            </a:r>
            <a:r>
              <a:rPr lang="ru-RU" altLang="ru-RU" sz="2800" smtClean="0">
                <a:solidFill>
                  <a:srgbClr val="008000"/>
                </a:solidFill>
              </a:rPr>
              <a:t> – </a:t>
            </a:r>
          </a:p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8000"/>
                </a:solidFill>
              </a:rPr>
              <a:t>   </a:t>
            </a:r>
            <a:r>
              <a:rPr lang="ru-RU" altLang="ru-RU" sz="2800" smtClean="0"/>
              <a:t>это наглядное изображение, выполненное от руки и на глаз без точного соблюдения размеров предмета</a:t>
            </a:r>
          </a:p>
        </p:txBody>
      </p:sp>
      <p:pic>
        <p:nvPicPr>
          <p:cNvPr id="18436" name="Picture 7" descr="nagl_iz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02225" y="2044700"/>
            <a:ext cx="3581400" cy="3679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400" smtClean="0">
                <a:latin typeface="Arial" charset="0"/>
              </a:rPr>
              <a:t>Чертежник</a:t>
            </a:r>
          </a:p>
        </p:txBody>
      </p:sp>
      <p:pic>
        <p:nvPicPr>
          <p:cNvPr id="19459" name="Picture 4" descr="finished_28-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700213"/>
            <a:ext cx="3681412" cy="4625975"/>
          </a:xfrm>
        </p:spPr>
      </p:pic>
      <p:sp>
        <p:nvSpPr>
          <p:cNvPr id="1946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827213"/>
            <a:ext cx="3895725" cy="4122737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ru-RU" altLang="ru-RU" sz="2800" smtClean="0">
                <a:solidFill>
                  <a:schemeClr val="tx2"/>
                </a:solidFill>
                <a:latin typeface="Arial" charset="0"/>
              </a:rPr>
              <a:t>  </a:t>
            </a:r>
            <a:r>
              <a:rPr lang="ru-RU" altLang="ru-RU" sz="3600" smtClean="0">
                <a:solidFill>
                  <a:schemeClr val="tx2"/>
                </a:solidFill>
                <a:latin typeface="Arial" charset="0"/>
              </a:rPr>
              <a:t>Чтобы сделать чертеж, нужны чертежные инструменты</a:t>
            </a:r>
          </a:p>
          <a:p>
            <a:pPr lvl="1">
              <a:buFont typeface="Wingdings" pitchFamily="2" charset="2"/>
              <a:buNone/>
            </a:pPr>
            <a:endParaRPr lang="ru-RU" altLang="ru-RU" sz="3600" smtClean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smtClean="0"/>
              <a:t>Чертежные инструменты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628775"/>
            <a:ext cx="8604250" cy="1981200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800" dirty="0" smtClean="0">
                <a:solidFill>
                  <a:schemeClr val="hlink"/>
                </a:solidFill>
              </a:rPr>
              <a:t>    Карандаши</a:t>
            </a:r>
            <a:r>
              <a:rPr lang="ru-RU" altLang="ru-RU" sz="2800" dirty="0" smtClean="0">
                <a:solidFill>
                  <a:srgbClr val="008000"/>
                </a:solidFill>
              </a:rPr>
              <a:t> 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800" dirty="0" smtClean="0">
                <a:solidFill>
                  <a:srgbClr val="008000"/>
                </a:solidFill>
              </a:rPr>
              <a:t>   бывают разной твердости:                           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800" dirty="0" smtClean="0">
                <a:solidFill>
                  <a:srgbClr val="008000"/>
                </a:solidFill>
              </a:rPr>
              <a:t> Т или Н (твердые), М или В (мягкие), ТМ или НВ (средней твердости). Чем больше число, стоящее рядом с буквой, тем тверже или мягче карандаш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altLang="ru-RU" sz="2800" dirty="0" smtClean="0">
                <a:solidFill>
                  <a:srgbClr val="008000"/>
                </a:solidFill>
              </a:rPr>
              <a:t>   </a:t>
            </a:r>
          </a:p>
        </p:txBody>
      </p:sp>
      <p:pic>
        <p:nvPicPr>
          <p:cNvPr id="20484" name="Picture 4" descr="к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68538" y="4292600"/>
            <a:ext cx="4752975" cy="2160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4000" smtClean="0"/>
              <a:t>Чертежные инструменты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altLang="ru-RU" sz="120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chemeClr val="hlink"/>
                </a:solidFill>
              </a:rPr>
              <a:t>Карандаш</a:t>
            </a:r>
            <a:endParaRPr lang="ru-RU" altLang="ru-RU" sz="280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None/>
            </a:pPr>
            <a:endParaRPr lang="ru-RU" altLang="ru-RU" sz="1000" smtClean="0">
              <a:solidFill>
                <a:srgbClr val="008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altLang="ru-RU" sz="2800" smtClean="0">
                <a:solidFill>
                  <a:srgbClr val="008000"/>
                </a:solidFill>
              </a:rPr>
              <a:t>   Правильно подготовленный к работе карандаш должен быть хорошо заточен</a:t>
            </a:r>
          </a:p>
          <a:p>
            <a:pPr>
              <a:buFont typeface="Wingdings" pitchFamily="2" charset="2"/>
              <a:buNone/>
            </a:pPr>
            <a:endParaRPr lang="ru-RU" altLang="ru-RU" sz="2500" smtClean="0"/>
          </a:p>
        </p:txBody>
      </p:sp>
      <p:pic>
        <p:nvPicPr>
          <p:cNvPr id="21508" name="Picture 4" descr="01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30963" y="1827213"/>
            <a:ext cx="923925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334</TotalTime>
  <Words>436</Words>
  <Application>Microsoft Office PowerPoint</Application>
  <PresentationFormat>Экран (4:3)</PresentationFormat>
  <Paragraphs>69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технология</vt:lpstr>
      <vt:lpstr>Запишите в тетрадь тему урока.</vt:lpstr>
      <vt:lpstr>Давайте повторим материал:</vt:lpstr>
      <vt:lpstr>Первые чертежи 17 век.</vt:lpstr>
      <vt:lpstr>Определение!  Запишите в тетрадь:</vt:lpstr>
      <vt:lpstr> Определение!  Запишите в тетрадь:</vt:lpstr>
      <vt:lpstr>Чертежник</vt:lpstr>
      <vt:lpstr>Чертежные инструменты</vt:lpstr>
      <vt:lpstr>Чертежные инструменты</vt:lpstr>
      <vt:lpstr>Чертежные инструменты</vt:lpstr>
      <vt:lpstr>Чертежные инструменты</vt:lpstr>
      <vt:lpstr>Чертежные инструменты</vt:lpstr>
      <vt:lpstr>Чертежные инструменты</vt:lpstr>
      <vt:lpstr>Будь внимателен! </vt:lpstr>
      <vt:lpstr>Определение!  Запишите в тетрадь:</vt:lpstr>
      <vt:lpstr>Нанесение размеров</vt:lpstr>
      <vt:lpstr>Повторите  Типы линий.</vt:lpstr>
      <vt:lpstr>На слайде № 16 и 17 все размеры указаны в миллиметрах. Так принято в черчении!</vt:lpstr>
      <vt:lpstr>Практическая работа:  </vt:lpstr>
      <vt:lpstr>Презентация PowerPoint</vt:lpstr>
      <vt:lpstr>Презентация PowerPoint</vt:lpstr>
      <vt:lpstr>д/з повторите материал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</dc:title>
  <dc:creator>Пользователь</dc:creator>
  <cp:lastModifiedBy>Виктория</cp:lastModifiedBy>
  <cp:revision>31</cp:revision>
  <dcterms:created xsi:type="dcterms:W3CDTF">2009-09-19T11:27:52Z</dcterms:created>
  <dcterms:modified xsi:type="dcterms:W3CDTF">2024-01-08T11:06:58Z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TC010170701049</vt:lpwstr>
  </property>
</Properties>
</file>