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0" r:id="rId5"/>
    <p:sldId id="261" r:id="rId6"/>
    <p:sldId id="263" r:id="rId7"/>
    <p:sldId id="265" r:id="rId8"/>
    <p:sldId id="266" r:id="rId9"/>
    <p:sldId id="262" r:id="rId10"/>
    <p:sldId id="267" r:id="rId11"/>
    <p:sldId id="269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0E71F-E4A0-4CE6-AD4C-FC64FA75C84B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7F1A9-C135-488A-8E23-257119DE7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F7354-8A2E-4E05-8994-AC0FD257FB73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E0C57-ED05-4ECC-9158-63A20DD0B4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121F0-DA62-46FA-BBD2-22248688B7E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F7392-5615-4C99-AC3D-0134E579A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8B5BB-CA26-4361-A951-9AC3CEE3665E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0FAC6-08BF-46C9-9914-B57A7090F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07FCE-41D2-497F-98BE-EFB3AFBEF75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17A75-5E29-4CE4-BF91-98AC45E5B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D15D-3139-4597-A55D-A275515CC700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7DD6E-39EA-487D-A937-8EF61168B7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34A21-B859-42F7-BBA0-BC24ED5EE33F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9EC85-9D67-4B95-BBED-A4B74DA65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7E748-16BB-482A-88DA-7FB931699514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6BEE6-D10D-44C7-948C-93994AA9E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5EBB2-0808-44B6-A360-E62C25BB5827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9FC6B-EF6F-4FA5-8339-F851D8F9F1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EA491-90BF-4105-992D-916C4FA7E956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D0091-A536-413B-9B35-F41B47ED09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059124-ECDE-4255-996F-A8040F9B8309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88277-2430-4E38-8069-98B2E35D18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7164B0-C6FB-4878-B75A-A71E75F9CF43}" type="datetimeFigureOut">
              <a:rPr lang="ru-RU"/>
              <a:pPr>
                <a:defRPr/>
              </a:pPr>
              <a:t>10.10.2016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55D589-1B2A-4F6F-A360-5C38D3FEB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4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Басня как литературный жанр.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3213100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ru-RU" smtClean="0"/>
              <a:t>Истоки басенного жанра.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067175" y="5157788"/>
            <a:ext cx="4897438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/>
              <a:t>Учителя русского языка и литературы</a:t>
            </a:r>
          </a:p>
          <a:p>
            <a:pPr>
              <a:spcBef>
                <a:spcPct val="50000"/>
              </a:spcBef>
            </a:pPr>
            <a:r>
              <a:rPr lang="ru-RU" i="1"/>
              <a:t>ГБОУ школы 212 СПб</a:t>
            </a:r>
          </a:p>
          <a:p>
            <a:pPr>
              <a:spcBef>
                <a:spcPct val="50000"/>
              </a:spcBef>
            </a:pPr>
            <a:r>
              <a:rPr lang="ru-RU" i="1"/>
              <a:t>Поспеловой И.М.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692150"/>
            <a:ext cx="8229600" cy="420688"/>
          </a:xfrm>
        </p:spPr>
        <p:txBody>
          <a:bodyPr bIns="91440"/>
          <a:lstStyle/>
          <a:p>
            <a:pPr algn="ctr" eaLnBrk="1" hangingPunct="1"/>
            <a:r>
              <a:rPr lang="ru-RU" sz="2400" b="1" smtClean="0"/>
              <a:t>«Виноградник и олень»  Ж. Лафонтен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00113" y="1196975"/>
            <a:ext cx="7772400" cy="5661025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1800" b="1" smtClean="0"/>
              <a:t>В один несчастный день </a:t>
            </a:r>
            <a:br>
              <a:rPr lang="ru-RU" sz="1800" b="1" smtClean="0"/>
            </a:br>
            <a:r>
              <a:rPr lang="ru-RU" sz="1800" b="1" smtClean="0"/>
              <a:t>Олень, </a:t>
            </a:r>
            <a:br>
              <a:rPr lang="ru-RU" sz="1800" b="1" smtClean="0"/>
            </a:br>
            <a:r>
              <a:rPr lang="ru-RU" sz="1800" b="1" smtClean="0"/>
              <a:t>Благодаря густому винограду, </a:t>
            </a:r>
            <a:br>
              <a:rPr lang="ru-RU" sz="1800" b="1" smtClean="0"/>
            </a:br>
            <a:r>
              <a:rPr lang="ru-RU" sz="1800" b="1" smtClean="0"/>
              <a:t>Нашёл себе спасенье и ограду: </a:t>
            </a:r>
            <a:br>
              <a:rPr lang="ru-RU" sz="1800" b="1" smtClean="0"/>
            </a:br>
            <a:r>
              <a:rPr lang="ru-RU" sz="1800" b="1" smtClean="0"/>
              <a:t>Он за листвой </a:t>
            </a:r>
            <a:br>
              <a:rPr lang="ru-RU" sz="1800" b="1" smtClean="0"/>
            </a:br>
            <a:r>
              <a:rPr lang="ru-RU" sz="1800" b="1" smtClean="0"/>
              <a:t>Его густой </a:t>
            </a:r>
            <a:br>
              <a:rPr lang="ru-RU" sz="1800" b="1" smtClean="0"/>
            </a:br>
            <a:r>
              <a:rPr lang="ru-RU" sz="1800" b="1" smtClean="0"/>
              <a:t>Невидим был охотничьему взгляду! </a:t>
            </a:r>
            <a:br>
              <a:rPr lang="ru-RU" sz="1800" b="1" smtClean="0"/>
            </a:br>
            <a:r>
              <a:rPr lang="ru-RU" sz="1800" b="1" smtClean="0"/>
              <a:t>Опасность минула... И вот, </a:t>
            </a:r>
            <a:br>
              <a:rPr lang="ru-RU" sz="1800" b="1" smtClean="0"/>
            </a:br>
            <a:r>
              <a:rPr lang="ru-RU" sz="1800" b="1" smtClean="0"/>
              <a:t>Мой скот </a:t>
            </a:r>
            <a:br>
              <a:rPr lang="ru-RU" sz="1800" b="1" smtClean="0"/>
            </a:br>
            <a:r>
              <a:rPr lang="ru-RU" sz="1800" b="1" smtClean="0"/>
              <a:t>Давай, без всякого смущенья, </a:t>
            </a:r>
            <a:br>
              <a:rPr lang="ru-RU" sz="1800" b="1" smtClean="0"/>
            </a:br>
            <a:r>
              <a:rPr lang="ru-RU" sz="1800" b="1" smtClean="0"/>
              <a:t>Глодать кору и листву огражденья. </a:t>
            </a:r>
            <a:br>
              <a:rPr lang="ru-RU" sz="1800" b="1" smtClean="0"/>
            </a:br>
            <a:r>
              <a:rPr lang="ru-RU" sz="1800" b="1" smtClean="0"/>
              <a:t>Поднял он шум такой, </a:t>
            </a:r>
            <a:br>
              <a:rPr lang="ru-RU" sz="1800" b="1" smtClean="0"/>
            </a:br>
            <a:r>
              <a:rPr lang="ru-RU" sz="1800" b="1" smtClean="0"/>
              <a:t>Что все охотники толпой </a:t>
            </a:r>
            <a:br>
              <a:rPr lang="ru-RU" sz="1800" b="1" smtClean="0"/>
            </a:br>
            <a:r>
              <a:rPr lang="ru-RU" sz="1800" b="1" smtClean="0"/>
              <a:t>Назад вернулись и Оленя </a:t>
            </a:r>
            <a:br>
              <a:rPr lang="ru-RU" sz="1800" b="1" smtClean="0"/>
            </a:br>
            <a:r>
              <a:rPr lang="ru-RU" sz="1800" b="1" smtClean="0"/>
              <a:t>Убили из ружья без сожаленья.</a:t>
            </a: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800" b="1" smtClean="0"/>
              <a:t>"И поделом! — </a:t>
            </a:r>
            <a:br>
              <a:rPr lang="ru-RU" sz="1800" b="1" smtClean="0"/>
            </a:br>
            <a:r>
              <a:rPr lang="ru-RU" sz="1800" b="1" smtClean="0"/>
              <a:t>Сказал безумец, умирая. — </a:t>
            </a:r>
            <a:br>
              <a:rPr lang="ru-RU" sz="1800" b="1" smtClean="0"/>
            </a:br>
            <a:r>
              <a:rPr lang="ru-RU" sz="1800" b="1" smtClean="0"/>
              <a:t>Я оскорбил меня же спасший дом, </a:t>
            </a:r>
            <a:br>
              <a:rPr lang="ru-RU" sz="1800" b="1" smtClean="0"/>
            </a:br>
            <a:r>
              <a:rPr lang="ru-RU" sz="1800" b="1" smtClean="0"/>
              <a:t>Его услугу забывая!"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800" b="1" smtClean="0"/>
              <a:t>Не забывай </a:t>
            </a:r>
            <a:br>
              <a:rPr lang="ru-RU" sz="1800" b="1" smtClean="0"/>
            </a:br>
            <a:r>
              <a:rPr lang="ru-RU" sz="1800" b="1" smtClean="0"/>
              <a:t>И отдавай </a:t>
            </a:r>
            <a:br>
              <a:rPr lang="ru-RU" sz="1800" b="1" smtClean="0"/>
            </a:br>
            <a:r>
              <a:rPr lang="ru-RU" sz="1800" b="1" smtClean="0"/>
              <a:t>Тому почтенье, </a:t>
            </a:r>
            <a:br>
              <a:rPr lang="ru-RU" sz="1800" b="1" smtClean="0"/>
            </a:br>
            <a:r>
              <a:rPr lang="ru-RU" sz="1800" b="1" smtClean="0"/>
              <a:t>В ком ты нашёл защиту и спасенье!</a:t>
            </a: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27538" y="1341438"/>
            <a:ext cx="4530725" cy="3311525"/>
          </a:xfrm>
        </p:spPr>
        <p:txBody>
          <a:bodyPr bIns="91440"/>
          <a:lstStyle/>
          <a:p>
            <a:pPr algn="ctr" eaLnBrk="1" hangingPunct="1"/>
            <a:r>
              <a:rPr lang="ru-RU" b="1" smtClean="0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chemeClr val="tx1"/>
                </a:solidFill>
              </a:rPr>
              <a:t>Крылов </a:t>
            </a:r>
            <a:br>
              <a:rPr lang="ru-RU" b="1" smtClean="0">
                <a:solidFill>
                  <a:schemeClr val="tx1"/>
                </a:solidFill>
              </a:rPr>
            </a:br>
            <a:r>
              <a:rPr lang="ru-RU" b="1" smtClean="0">
                <a:solidFill>
                  <a:schemeClr val="tx1"/>
                </a:solidFill>
              </a:rPr>
              <a:t>Иван Андреевич</a:t>
            </a:r>
          </a:p>
        </p:txBody>
      </p:sp>
      <p:pic>
        <p:nvPicPr>
          <p:cNvPr id="4" name="Рисунок 3" descr="Eggink-Portrait_of_Ivan_Krylo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775" y="692150"/>
            <a:ext cx="4256088" cy="576103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6985000" cy="423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«Его басни отнюдь не для детей. Его притчи – достояние народное и составляют книгу мудрости самого народа. Звери у него мыслят и поступают слишком по-русски. Всюду у него Русь и пахнет Русью».                         </a:t>
            </a:r>
          </a:p>
          <a:p>
            <a:pPr>
              <a:spcBef>
                <a:spcPct val="50000"/>
              </a:spcBef>
            </a:pPr>
            <a:r>
              <a:rPr lang="ru-RU" sz="3200"/>
              <a:t>                                       Н.В.Гоголь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amytnik_krulovu_02.jpg"/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88913"/>
            <a:ext cx="3468687" cy="3527425"/>
          </a:xfrm>
        </p:spPr>
      </p:pic>
      <p:sp>
        <p:nvSpPr>
          <p:cNvPr id="25602" name="TextBox 4"/>
          <p:cNvSpPr txBox="1">
            <a:spLocks noChangeArrowheads="1"/>
          </p:cNvSpPr>
          <p:nvPr/>
        </p:nvSpPr>
        <p:spPr bwMode="auto">
          <a:xfrm>
            <a:off x="4932363" y="4941888"/>
            <a:ext cx="4510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Cambria" pitchFamily="18" charset="0"/>
              </a:rPr>
              <a:t>Памятники И.А. Крылову</a:t>
            </a:r>
          </a:p>
        </p:txBody>
      </p:sp>
      <p:pic>
        <p:nvPicPr>
          <p:cNvPr id="8194" name="Picture 2" descr="http://litvinovs.net/images/bulgakov/fagot-koroviev_and_begemot_sculpture_in_the_bulgakov_museum/kril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908050"/>
            <a:ext cx="45132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4" descr="http://bezformata.ru/content/Images/000/021/760/image2176095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27313" y="3644900"/>
            <a:ext cx="1858962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071813" y="1000125"/>
            <a:ext cx="32908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Роды литературы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69988" y="3643313"/>
            <a:ext cx="15414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latin typeface="Constantia" pitchFamily="18" charset="0"/>
              </a:rPr>
              <a:t>Эпос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рассказ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повесть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роман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43250" y="4143375"/>
            <a:ext cx="2857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Constantia" pitchFamily="18" charset="0"/>
              </a:rPr>
              <a:t>Лирика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стихотворение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715125" y="3571875"/>
            <a:ext cx="13049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Constantia" pitchFamily="18" charset="0"/>
              </a:rPr>
              <a:t>Драма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пьеса</a:t>
            </a:r>
          </a:p>
          <a:p>
            <a:pPr algn="ctr"/>
            <a:r>
              <a:rPr lang="ru-RU" sz="2800" i="1">
                <a:latin typeface="Constantia" pitchFamily="18" charset="0"/>
              </a:rPr>
              <a:t>сценка</a:t>
            </a:r>
          </a:p>
        </p:txBody>
      </p:sp>
      <p:sp>
        <p:nvSpPr>
          <p:cNvPr id="13" name="Стрелка вправо 12"/>
          <p:cNvSpPr/>
          <p:nvPr/>
        </p:nvSpPr>
        <p:spPr>
          <a:xfrm rot="7400722">
            <a:off x="1362075" y="2436813"/>
            <a:ext cx="2695575" cy="358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6200000">
            <a:off x="3321844" y="2536032"/>
            <a:ext cx="2428875" cy="35718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3837279">
            <a:off x="5138737" y="2371726"/>
            <a:ext cx="2809875" cy="3937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357438" y="5429250"/>
            <a:ext cx="12112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latin typeface="Constantia" pitchFamily="18" charset="0"/>
              </a:rPr>
              <a:t>басня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3"/>
          <p:cNvSpPr txBox="1">
            <a:spLocks noChangeArrowheads="1"/>
          </p:cNvSpPr>
          <p:nvPr/>
        </p:nvSpPr>
        <p:spPr bwMode="auto">
          <a:xfrm>
            <a:off x="928688" y="1095375"/>
            <a:ext cx="6929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63" y="1428750"/>
            <a:ext cx="81438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2800">
                <a:latin typeface="Constantia" pitchFamily="18" charset="0"/>
                <a:cs typeface="Times New Roman" pitchFamily="18" charset="0"/>
              </a:rPr>
              <a:t>«Басня – какой-то несерьезный литературный жанр. Небольшое произведение нравоучительного характера, преимущественно стихотворной формы. Пожалуй, и всё! Так может рассуждать лишь невежда. Басня – чрезвычайно трудная форма поэзии, а баснописцы – редкое явление в литературе». (Ж.Н. Критарова)</a:t>
            </a:r>
            <a:endParaRPr lang="ru-RU" sz="2800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14375" y="785813"/>
            <a:ext cx="778668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onstantia" pitchFamily="18" charset="0"/>
              </a:rPr>
              <a:t>Басня</a:t>
            </a:r>
            <a:r>
              <a:rPr lang="ru-RU" sz="2800">
                <a:latin typeface="Constantia" pitchFamily="18" charset="0"/>
              </a:rPr>
              <a:t> – это краткий стихотворный или прозаический рассказ нравоучительного характера, имеющий иносказательный, аллегорический смысл.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14375" y="2714625"/>
            <a:ext cx="77152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onstantia" pitchFamily="18" charset="0"/>
              </a:rPr>
              <a:t>Аллегория</a:t>
            </a:r>
            <a:r>
              <a:rPr lang="ru-RU" sz="2800">
                <a:latin typeface="Constantia" pitchFamily="18" charset="0"/>
              </a:rPr>
              <a:t> – иносказательное изображение предмета или явления для того, чтобы наглядно показать его черты (волк – злой человек, лиса – хитрый человек и т.д.)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714375" y="4786313"/>
            <a:ext cx="76438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 b="1">
                <a:latin typeface="Constantia" pitchFamily="18" charset="0"/>
              </a:rPr>
              <a:t>Мораль</a:t>
            </a:r>
            <a:r>
              <a:rPr lang="ru-RU" sz="2800">
                <a:latin typeface="Constantia" pitchFamily="18" charset="0"/>
              </a:rPr>
              <a:t> – это начальные или заключительные строки басни с нравоучительным выводом.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28625"/>
            <a:ext cx="3151188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57188"/>
            <a:ext cx="5224462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14375" y="4429125"/>
            <a:ext cx="4219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onstantia" pitchFamily="18" charset="0"/>
              </a:rPr>
              <a:t>ЭЗОП. </a:t>
            </a:r>
          </a:p>
          <a:p>
            <a:r>
              <a:rPr lang="ru-RU">
                <a:latin typeface="Constantia" pitchFamily="18" charset="0"/>
              </a:rPr>
              <a:t>ДРЕВНЕГРЕЧЕСКИЙ БАСНОПИСЕЦ. </a:t>
            </a:r>
          </a:p>
          <a:p>
            <a:r>
              <a:rPr lang="en-US">
                <a:latin typeface="Constantia" pitchFamily="18" charset="0"/>
              </a:rPr>
              <a:t>VI </a:t>
            </a:r>
            <a:r>
              <a:rPr lang="ru-RU">
                <a:latin typeface="Constantia" pitchFamily="18" charset="0"/>
              </a:rPr>
              <a:t>ВЕК ДО Н.Э.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55721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2928938"/>
            <a:ext cx="5060950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755650" y="476250"/>
            <a:ext cx="7761288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/>
              <a:t>ВОРОН И ЛИСИЦА</a:t>
            </a:r>
          </a:p>
          <a:p>
            <a:pPr algn="ctr"/>
            <a:endParaRPr lang="ru-RU" sz="2400"/>
          </a:p>
          <a:p>
            <a:pPr algn="ctr"/>
            <a:r>
              <a:rPr lang="ru-RU" sz="2400"/>
              <a:t>Удалось Ворону раздобыться куском сыру, взлетел он на дерево, </a:t>
            </a:r>
          </a:p>
          <a:p>
            <a:pPr algn="ctr"/>
            <a:r>
              <a:rPr lang="ru-RU" sz="2400"/>
              <a:t>уселся там и попался на глаза Лисице. Задумала она перехитрить Ворона и говорит: «Что за статный молодец ты, Ворон! И цвет-то твоих перьев самый царственный! Будь только у тебя голос — быть тебе владыкой всех пернатых!» Так говорила плутовка. Попался Ворон на удочку. Решился он доказать, что у него есть голос, каркнул во все воронье горло и выронил сыр. Подняла Лисица свою добычу и говорит: «Голос, Ворон, у тебя есть, а ума-то не бывало».</a:t>
            </a:r>
          </a:p>
          <a:p>
            <a:pPr algn="ctr"/>
            <a:r>
              <a:rPr lang="ru-RU" sz="2400"/>
              <a:t>Не верь врагам — проку не выйдет.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836613"/>
            <a:ext cx="8229600" cy="998537"/>
          </a:xfrm>
        </p:spPr>
        <p:txBody>
          <a:bodyPr bIns="91440"/>
          <a:lstStyle/>
          <a:p>
            <a:pPr algn="ctr" eaLnBrk="1" hangingPunct="1"/>
            <a:r>
              <a:rPr lang="ru-RU" b="1" smtClean="0">
                <a:solidFill>
                  <a:schemeClr val="tx1"/>
                </a:solidFill>
              </a:rPr>
              <a:t>«Лисица и виноград»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39750" y="2420938"/>
            <a:ext cx="8229600" cy="36004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chemeClr val="tx2"/>
                </a:solidFill>
              </a:rPr>
              <a:t>       </a:t>
            </a:r>
            <a:r>
              <a:rPr lang="ru-RU" sz="2800" b="1" smtClean="0">
                <a:solidFill>
                  <a:schemeClr val="tx2"/>
                </a:solidFill>
              </a:rPr>
              <a:t>«Голодная Лисица заметила свесившуюся с лозы гроздь винограда и хотела было достать её, но не могла. Ушла она и говорит: «Он ещё не дозрел».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800" b="1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800" b="1" smtClean="0">
                <a:solidFill>
                  <a:schemeClr val="hlink"/>
                </a:solidFill>
              </a:rPr>
              <a:t>        Иной не может доделать что - либо из-за недостатка сил, а винит в этом случай».</a:t>
            </a:r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4889500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364163" y="1916113"/>
            <a:ext cx="354647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onstantia" pitchFamily="18" charset="0"/>
              </a:rPr>
              <a:t>ЖАН ДЕ ЛАФОНТЕН</a:t>
            </a:r>
          </a:p>
          <a:p>
            <a:r>
              <a:rPr lang="ru-RU" sz="2400">
                <a:latin typeface="Constantia" pitchFamily="18" charset="0"/>
              </a:rPr>
              <a:t> </a:t>
            </a:r>
          </a:p>
          <a:p>
            <a:pPr algn="ctr"/>
            <a:r>
              <a:rPr lang="ru-RU" sz="2400">
                <a:latin typeface="Constantia" pitchFamily="18" charset="0"/>
              </a:rPr>
              <a:t>ФРАНЦУЗСКИЙ </a:t>
            </a:r>
          </a:p>
          <a:p>
            <a:pPr algn="ctr"/>
            <a:r>
              <a:rPr lang="ru-RU" sz="2400">
                <a:latin typeface="Constantia" pitchFamily="18" charset="0"/>
              </a:rPr>
              <a:t>БАСНОПИСЕЦ</a:t>
            </a:r>
          </a:p>
          <a:p>
            <a:pPr algn="ctr"/>
            <a:endParaRPr lang="ru-RU" sz="2400">
              <a:latin typeface="Constantia" pitchFamily="18" charset="0"/>
            </a:endParaRPr>
          </a:p>
          <a:p>
            <a:pPr algn="ctr"/>
            <a:r>
              <a:rPr lang="ru-RU" sz="2400">
                <a:latin typeface="Constantia" pitchFamily="18" charset="0"/>
              </a:rPr>
              <a:t> </a:t>
            </a:r>
            <a:r>
              <a:rPr lang="en-US" sz="2400">
                <a:latin typeface="Constantia" pitchFamily="18" charset="0"/>
              </a:rPr>
              <a:t>XVIII </a:t>
            </a:r>
            <a:r>
              <a:rPr lang="ru-RU" sz="2400">
                <a:latin typeface="Constantia" pitchFamily="18" charset="0"/>
              </a:rPr>
              <a:t>ВЕК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373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Constantia</vt:lpstr>
      <vt:lpstr>Wingdings 2</vt:lpstr>
      <vt:lpstr>Times New Roman</vt:lpstr>
      <vt:lpstr>Cambria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«Лисица и виноград»</vt:lpstr>
      <vt:lpstr>Слайд 9</vt:lpstr>
      <vt:lpstr>«Виноградник и олень»  Ж. Лафонтен</vt:lpstr>
      <vt:lpstr> Крылов  Иван Андреевич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Басня как литературный жанр.</dc:title>
  <dc:creator>Admin</dc:creator>
  <cp:lastModifiedBy>Vladimir</cp:lastModifiedBy>
  <cp:revision>18</cp:revision>
  <dcterms:created xsi:type="dcterms:W3CDTF">2011-10-13T13:54:45Z</dcterms:created>
  <dcterms:modified xsi:type="dcterms:W3CDTF">2016-10-10T19:04:31Z</dcterms:modified>
</cp:coreProperties>
</file>