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83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80" r:id="rId21"/>
    <p:sldId id="276" r:id="rId22"/>
    <p:sldId id="277" r:id="rId23"/>
    <p:sldId id="278" r:id="rId24"/>
    <p:sldId id="281" r:id="rId25"/>
    <p:sldId id="273" r:id="rId26"/>
    <p:sldId id="282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深色样式 2 - 强调 1/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6.xml"/><Relationship Id="rId1" Type="http://schemas.openxmlformats.org/officeDocument/2006/relationships/slide" Target="slid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167042" y="1214422"/>
            <a:ext cx="6000792" cy="5123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925830" y="145415"/>
            <a:ext cx="9326880" cy="15995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5400" b="1" kern="1200" cap="none" spc="0" normalizeH="0" baseline="0" noProof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anose="020B0502020202020204" pitchFamily="34" charset="0"/>
                <a:ea typeface="+mn-ea"/>
                <a:cs typeface="+mn-cs"/>
              </a:rPr>
              <a:t>     Reported Speech part 1</a:t>
            </a:r>
            <a:endParaRPr kumimoji="0" lang="en-US" sz="5400" b="1" kern="1200" cap="none" spc="0" normalizeH="0" baseline="0" noProof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anose="020B0502020202020204" pitchFamily="34" charset="0"/>
              <a:ea typeface="+mn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4400" b="1" kern="1200" cap="none" spc="0" normalizeH="0" baseline="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bel" panose="020B0503020204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96975" y="1691005"/>
            <a:ext cx="9552940" cy="4318000"/>
          </a:xfrm>
        </p:spPr>
        <p:txBody>
          <a:bodyPr>
            <a:noAutofit/>
          </a:bodyPr>
          <a:p>
            <a:pPr marL="0" indent="0">
              <a:buNone/>
            </a:pPr>
            <a:r>
              <a:rPr lang="ru-RU" sz="3600" b="1"/>
              <a:t>Модальные глаголы :</a:t>
            </a:r>
            <a:endParaRPr lang="ru-RU" sz="3600" b="1"/>
          </a:p>
          <a:p>
            <a:pPr marL="0" indent="0">
              <a:buNone/>
            </a:pPr>
            <a:r>
              <a:rPr lang="en-US" sz="4000"/>
              <a:t>must - had to</a:t>
            </a:r>
            <a:endParaRPr lang="en-US" sz="4000"/>
          </a:p>
          <a:p>
            <a:pPr marL="0" indent="0">
              <a:buNone/>
            </a:pPr>
            <a:r>
              <a:rPr lang="en-US" sz="4000"/>
              <a:t>may -might</a:t>
            </a:r>
            <a:endParaRPr lang="en-US" sz="4000"/>
          </a:p>
          <a:p>
            <a:pPr marL="0" indent="0">
              <a:buNone/>
            </a:pPr>
            <a:r>
              <a:rPr lang="en-US" sz="4000"/>
              <a:t>should - should</a:t>
            </a:r>
            <a:endParaRPr lang="en-US" sz="4000"/>
          </a:p>
          <a:p>
            <a:pPr marL="0" indent="0">
              <a:buNone/>
            </a:pPr>
            <a:r>
              <a:rPr lang="en-US" sz="4000"/>
              <a:t>can-could</a:t>
            </a:r>
            <a:endParaRPr lang="en-US" sz="4000"/>
          </a:p>
          <a:p>
            <a:pPr marL="0" indent="0">
              <a:buNone/>
            </a:pPr>
            <a:r>
              <a:rPr lang="en-US" sz="4000"/>
              <a:t>have to - had to </a:t>
            </a:r>
            <a:endParaRPr lang="en-US" sz="4000"/>
          </a:p>
          <a:p>
            <a:pPr marL="0" indent="0">
              <a:buNone/>
            </a:pPr>
            <a:r>
              <a:rPr lang="en-US" sz="4000"/>
              <a:t>will -would + V1</a:t>
            </a:r>
            <a:endParaRPr lang="en-US" sz="4000"/>
          </a:p>
        </p:txBody>
      </p:sp>
    </p:spTree>
  </p:cSld>
  <p:clrMapOvr>
    <a:masterClrMapping/>
  </p:clrMapOvr>
  <p:transition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 b="1">
                <a:solidFill>
                  <a:srgbClr val="FF0000"/>
                </a:solidFill>
                <a:sym typeface="+mn-ea"/>
              </a:rPr>
              <a:t>Отрицательная форма модальных глаголов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2410"/>
            <a:ext cx="10515600" cy="4674870"/>
          </a:xfrm>
        </p:spPr>
        <p:txBody>
          <a:bodyPr>
            <a:noAutofit/>
          </a:bodyPr>
          <a:p>
            <a:pPr marL="0" indent="0">
              <a:buNone/>
            </a:pPr>
            <a:endParaRPr lang="en-US" sz="4000" b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5400"/>
              <a:t>can’t = couldn’t</a:t>
            </a:r>
            <a:endParaRPr lang="en-US" sz="5400"/>
          </a:p>
          <a:p>
            <a:pPr marL="0" indent="0">
              <a:buNone/>
            </a:pPr>
            <a:r>
              <a:rPr lang="en-US" sz="5400"/>
              <a:t>shouldn’t = shouldn’t </a:t>
            </a:r>
            <a:endParaRPr lang="en-US" sz="5400"/>
          </a:p>
          <a:p>
            <a:pPr marL="0" indent="0">
              <a:buNone/>
            </a:pPr>
            <a:r>
              <a:rPr lang="en-US" sz="5400"/>
              <a:t>won’t =wouldn’t </a:t>
            </a:r>
            <a:endParaRPr lang="en-US" sz="5400"/>
          </a:p>
          <a:p>
            <a:pPr marL="0" indent="0">
              <a:buNone/>
            </a:pPr>
            <a:r>
              <a:rPr lang="en-US" sz="5400"/>
              <a:t>may not =might not </a:t>
            </a:r>
            <a:endParaRPr lang="en-US" sz="5400"/>
          </a:p>
          <a:p>
            <a:pPr marL="0" indent="0">
              <a:buNone/>
            </a:pPr>
            <a:r>
              <a:rPr lang="en-US" sz="5400"/>
              <a:t>mustn’t = didn’t have to V</a:t>
            </a:r>
            <a:r>
              <a:rPr lang="en-US" sz="4000"/>
              <a:t>1</a:t>
            </a:r>
            <a:endParaRPr lang="en-US" sz="4000"/>
          </a:p>
        </p:txBody>
      </p:sp>
    </p:spTree>
  </p:cSld>
  <p:clrMapOvr>
    <a:masterClrMapping/>
  </p:clrMapOvr>
  <p:transition>
    <p:pull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ru-RU" sz="5400"/>
              <a:t>Глагол</a:t>
            </a:r>
            <a:r>
              <a:rPr lang="en-US" altLang="ru-RU" sz="5400"/>
              <a:t> tell </a:t>
            </a:r>
            <a:r>
              <a:rPr lang="ru-RU" altLang="ru-RU" sz="5400"/>
              <a:t> имеет значение «рассказывать» и употребляется с косвенным дополнением</a:t>
            </a:r>
            <a:endParaRPr lang="ru-RU" altLang="ru-RU" sz="5400"/>
          </a:p>
          <a:p>
            <a:pPr marL="0" indent="0">
              <a:buNone/>
            </a:pPr>
            <a:r>
              <a:rPr lang="en-US" altLang="ru-RU" sz="6600"/>
              <a:t>She </a:t>
            </a:r>
            <a:r>
              <a:rPr lang="en-US" altLang="ru-RU" sz="6600" b="1">
                <a:solidFill>
                  <a:srgbClr val="FF0000"/>
                </a:solidFill>
              </a:rPr>
              <a:t>told</a:t>
            </a:r>
            <a:r>
              <a:rPr lang="en-US" altLang="ru-RU" sz="6600"/>
              <a:t> </a:t>
            </a:r>
            <a:r>
              <a:rPr lang="en-US" altLang="ru-RU" sz="6600" b="1">
                <a:gradFill>
                  <a:gsLst>
                    <a:gs pos="0">
                      <a:srgbClr val="14CD68"/>
                    </a:gs>
                    <a:gs pos="100000">
                      <a:srgbClr val="035C7D"/>
                    </a:gs>
                  </a:gsLst>
                  <a:lin scaled="0"/>
                </a:gradFill>
              </a:rPr>
              <a:t>her</a:t>
            </a:r>
            <a:r>
              <a:rPr lang="en-US" altLang="ru-RU" sz="6600"/>
              <a:t> (that) she would be in Italy the following year.</a:t>
            </a:r>
            <a:endParaRPr lang="en-US" altLang="ru-RU" sz="6600"/>
          </a:p>
        </p:txBody>
      </p:sp>
    </p:spTree>
  </p:cSld>
  <p:clrMapOvr>
    <a:masterClrMapping/>
  </p:clrMapOvr>
  <p:transition>
    <p:pull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43330"/>
            <a:ext cx="10515600" cy="4933950"/>
          </a:xfrm>
        </p:spPr>
        <p:txBody>
          <a:bodyPr>
            <a:noAutofit/>
          </a:bodyPr>
          <a:p>
            <a:pPr marL="0" indent="0">
              <a:buNone/>
            </a:pPr>
            <a:r>
              <a:rPr lang="ru-RU" sz="3600"/>
              <a:t>Глагол</a:t>
            </a:r>
            <a:r>
              <a:rPr lang="ru-RU" sz="3600" b="1">
                <a:solidFill>
                  <a:srgbClr val="FF0000"/>
                </a:solidFill>
              </a:rPr>
              <a:t> </a:t>
            </a:r>
            <a:r>
              <a:rPr lang="en-US" sz="3600" b="1">
                <a:solidFill>
                  <a:srgbClr val="FF0000"/>
                </a:solidFill>
              </a:rPr>
              <a:t>say</a:t>
            </a:r>
            <a:r>
              <a:rPr lang="en-US" sz="3600"/>
              <a:t> </a:t>
            </a:r>
            <a:r>
              <a:rPr lang="ru-RU" altLang="en-US" sz="3600"/>
              <a:t>переводится на русский язык как «сказать, произнести»</a:t>
            </a:r>
            <a:endParaRPr lang="ru-RU" altLang="en-US" sz="3600"/>
          </a:p>
          <a:p>
            <a:pPr marL="0" indent="0">
              <a:buNone/>
            </a:pPr>
            <a:r>
              <a:rPr lang="ru-RU" altLang="en-US" sz="3600"/>
              <a:t>Как правило после этого глагола не употребляется  дополнение</a:t>
            </a:r>
            <a:endParaRPr lang="ru-RU" altLang="en-US" sz="3600"/>
          </a:p>
          <a:p>
            <a:pPr marL="0" indent="0">
              <a:buNone/>
            </a:pPr>
            <a:endParaRPr lang="ru-RU" altLang="en-US" sz="3600" b="1"/>
          </a:p>
          <a:p>
            <a:pPr marL="0" indent="0">
              <a:buNone/>
            </a:pPr>
            <a:r>
              <a:rPr lang="ru-RU" altLang="en-US" sz="3600" b="1"/>
              <a:t>В настоящем времени в 3 лице ед. числа имеет форму </a:t>
            </a:r>
            <a:r>
              <a:rPr lang="en-US" altLang="en-US" sz="3600" b="1"/>
              <a:t>say</a:t>
            </a:r>
            <a:r>
              <a:rPr lang="en-US" altLang="en-US" sz="3600" b="1">
                <a:solidFill>
                  <a:srgbClr val="FF0000"/>
                </a:solidFill>
              </a:rPr>
              <a:t>s</a:t>
            </a:r>
            <a:endParaRPr lang="en-US" altLang="en-US" sz="3600" b="1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altLang="en-US" sz="3600" b="1">
                <a:solidFill>
                  <a:schemeClr val="tx1"/>
                </a:solidFill>
              </a:rPr>
              <a:t>В прошедшем времени имеет форму </a:t>
            </a:r>
            <a:r>
              <a:rPr lang="en-US" altLang="en-US" sz="3600" b="1">
                <a:solidFill>
                  <a:srgbClr val="FF0000"/>
                </a:solidFill>
              </a:rPr>
              <a:t>said</a:t>
            </a:r>
            <a:endParaRPr lang="en-US" altLang="en-US" sz="3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ull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ru-RU" sz="3600" b="1"/>
              <a:t>В настоящем времени </a:t>
            </a:r>
            <a:endParaRPr lang="ru-RU" sz="3600" b="1"/>
          </a:p>
          <a:p>
            <a:pPr marL="0" indent="0">
              <a:buNone/>
            </a:pPr>
            <a:r>
              <a:rPr lang="en-US" sz="4000"/>
              <a:t>He say</a:t>
            </a:r>
            <a:r>
              <a:rPr lang="en-US" sz="4000">
                <a:solidFill>
                  <a:srgbClr val="FF0000"/>
                </a:solidFill>
              </a:rPr>
              <a:t>s</a:t>
            </a:r>
            <a:r>
              <a:rPr lang="en-US" sz="4000"/>
              <a:t> he will come to  Italy the following year.</a:t>
            </a:r>
            <a:endParaRPr lang="en-US" sz="4000"/>
          </a:p>
          <a:p>
            <a:pPr marL="0" indent="0">
              <a:buNone/>
            </a:pPr>
            <a:r>
              <a:rPr lang="ru-RU" sz="4000"/>
              <a:t>Он говорит, что он поедет в Италию в следующем году</a:t>
            </a:r>
            <a:endParaRPr lang="ru-RU" sz="4000"/>
          </a:p>
          <a:p>
            <a:pPr marL="0" indent="0">
              <a:buNone/>
            </a:pPr>
            <a:r>
              <a:rPr lang="en-US" sz="4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He says </a:t>
            </a:r>
            <a:r>
              <a:rPr lang="ru-RU" sz="4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: «</a:t>
            </a:r>
            <a:r>
              <a:rPr lang="en-US" sz="4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I will come to Italy next year.</a:t>
            </a:r>
            <a:r>
              <a:rPr lang="ru-RU" sz="4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»</a:t>
            </a:r>
            <a:endParaRPr lang="ru-RU" sz="40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r>
              <a:rPr lang="ru-RU" sz="40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</a:rPr>
              <a:t>Он говорит : «Я поеду в Италию в следующем году.»</a:t>
            </a:r>
            <a:endParaRPr lang="en-US" sz="40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  <a:p>
            <a:pPr marL="0" indent="0">
              <a:buNone/>
            </a:pPr>
            <a:endParaRPr lang="en-US" sz="40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</a:endParaRPr>
          </a:p>
        </p:txBody>
      </p:sp>
    </p:spTree>
  </p:cSld>
  <p:clrMapOvr>
    <a:masterClrMapping/>
  </p:clrMapOvr>
  <p:transition>
    <p:pull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20000"/>
          </a:bodyPr>
          <a:p>
            <a:pPr marL="0" indent="0">
              <a:buNone/>
            </a:pPr>
            <a:r>
              <a:rPr lang="ru-RU" altLang="en-US" sz="4000" b="1"/>
              <a:t>Если слова автора употреблены в форме прошедшего времени, то времена согласуются </a:t>
            </a:r>
            <a:r>
              <a:rPr lang="ru-RU" altLang="en-US" sz="4000"/>
              <a:t>:</a:t>
            </a:r>
            <a:endParaRPr lang="ru-RU" altLang="en-US" sz="4000"/>
          </a:p>
          <a:p>
            <a:pPr marL="0" indent="0">
              <a:buNone/>
            </a:pPr>
            <a:r>
              <a:rPr lang="en-US" sz="4000">
                <a:sym typeface="+mn-ea"/>
              </a:rPr>
              <a:t>He </a:t>
            </a:r>
            <a:r>
              <a:rPr lang="en-US" sz="4000">
                <a:solidFill>
                  <a:srgbClr val="FF0000"/>
                </a:solidFill>
                <a:sym typeface="+mn-ea"/>
              </a:rPr>
              <a:t>said </a:t>
            </a:r>
            <a:r>
              <a:rPr lang="ru-RU" sz="4000">
                <a:sym typeface="+mn-ea"/>
              </a:rPr>
              <a:t>: «</a:t>
            </a:r>
            <a:r>
              <a:rPr lang="en-US" sz="4000">
                <a:sym typeface="+mn-ea"/>
              </a:rPr>
              <a:t>I </a:t>
            </a:r>
            <a:r>
              <a:rPr lang="en-US" sz="4000">
                <a:solidFill>
                  <a:srgbClr val="FF0000"/>
                </a:solidFill>
                <a:sym typeface="+mn-ea"/>
              </a:rPr>
              <a:t>will come</a:t>
            </a:r>
            <a:r>
              <a:rPr lang="en-US" sz="4000">
                <a:sym typeface="+mn-ea"/>
              </a:rPr>
              <a:t> to  Italy next year</a:t>
            </a:r>
            <a:r>
              <a:rPr lang="ru-RU" altLang="en-US" sz="4000">
                <a:sym typeface="+mn-ea"/>
              </a:rPr>
              <a:t>.</a:t>
            </a:r>
            <a:r>
              <a:rPr lang="ru-RU" sz="4000">
                <a:sym typeface="+mn-ea"/>
              </a:rPr>
              <a:t>»</a:t>
            </a:r>
            <a:endParaRPr lang="en-US" sz="4000"/>
          </a:p>
          <a:p>
            <a:pPr marL="0" indent="0">
              <a:buNone/>
            </a:pPr>
            <a:r>
              <a:rPr lang="ru-RU" sz="4000">
                <a:sym typeface="+mn-ea"/>
              </a:rPr>
              <a:t>Он сказал : «Я поеду в Италию в следующем году.»</a:t>
            </a:r>
            <a:endParaRPr lang="ru-RU" sz="4000">
              <a:sym typeface="+mn-ea"/>
            </a:endParaRPr>
          </a:p>
          <a:p>
            <a:pPr marL="0" indent="0">
              <a:buNone/>
            </a:pPr>
            <a:r>
              <a:rPr lang="en-US" sz="4000">
                <a:sym typeface="+mn-ea"/>
              </a:rPr>
              <a:t>He </a:t>
            </a:r>
            <a:r>
              <a:rPr lang="en-US" sz="4000">
                <a:solidFill>
                  <a:srgbClr val="FF0000"/>
                </a:solidFill>
                <a:sym typeface="+mn-ea"/>
              </a:rPr>
              <a:t>said </a:t>
            </a:r>
            <a:r>
              <a:rPr lang="en-US" sz="4000">
                <a:sym typeface="+mn-ea"/>
              </a:rPr>
              <a:t>(that) </a:t>
            </a:r>
            <a:r>
              <a:rPr lang="en-US" sz="4000" b="1">
                <a:sym typeface="+mn-ea"/>
              </a:rPr>
              <a:t>he</a:t>
            </a:r>
            <a:r>
              <a:rPr lang="en-US" sz="4000">
                <a:sym typeface="+mn-ea"/>
              </a:rPr>
              <a:t> </a:t>
            </a:r>
            <a:r>
              <a:rPr lang="en-US" sz="4000">
                <a:solidFill>
                  <a:srgbClr val="FF0000"/>
                </a:solidFill>
                <a:sym typeface="+mn-ea"/>
              </a:rPr>
              <a:t>would come</a:t>
            </a:r>
            <a:r>
              <a:rPr lang="en-US" sz="4000">
                <a:sym typeface="+mn-ea"/>
              </a:rPr>
              <a:t> to Italy the </a:t>
            </a:r>
            <a:r>
              <a:rPr lang="en-US" sz="4000">
                <a:solidFill>
                  <a:srgbClr val="FF0000"/>
                </a:solidFill>
                <a:sym typeface="+mn-ea"/>
              </a:rPr>
              <a:t>following year</a:t>
            </a:r>
            <a:r>
              <a:rPr lang="en-US" sz="4000">
                <a:sym typeface="+mn-ea"/>
              </a:rPr>
              <a:t>. </a:t>
            </a:r>
            <a:endParaRPr lang="ru-RU" sz="4000"/>
          </a:p>
          <a:p>
            <a:pPr marL="0" indent="0">
              <a:buNone/>
            </a:pPr>
            <a:endParaRPr lang="ru-RU" altLang="en-US"/>
          </a:p>
          <a:p>
            <a:pPr marL="0" indent="0">
              <a:buNone/>
            </a:pPr>
            <a:endParaRPr lang="ru-RU" altLang="en-US"/>
          </a:p>
        </p:txBody>
      </p:sp>
    </p:spTree>
  </p:cSld>
  <p:clrMapOvr>
    <a:masterClrMapping/>
  </p:clrMapOvr>
  <p:transition>
    <p:pull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ru-RU" sz="4000"/>
              <a:t>В редких случаях, глагол </a:t>
            </a:r>
            <a:r>
              <a:rPr lang="en-US" sz="4000"/>
              <a:t>say </a:t>
            </a:r>
            <a:r>
              <a:rPr lang="ru-RU" sz="4000"/>
              <a:t>употребляется с косвенным дополнением, но после этого глагола употребляется предлог </a:t>
            </a:r>
            <a:r>
              <a:rPr lang="en-US" altLang="ru-RU" sz="4000">
                <a:solidFill>
                  <a:srgbClr val="FF0000"/>
                </a:solidFill>
              </a:rPr>
              <a:t>to </a:t>
            </a:r>
            <a:endParaRPr lang="en-US" altLang="ru-RU" sz="400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ru-RU" sz="7200">
                <a:solidFill>
                  <a:schemeClr val="tx1"/>
                </a:solidFill>
              </a:rPr>
              <a:t>He</a:t>
            </a:r>
            <a:r>
              <a:rPr lang="en-US" altLang="ru-RU" sz="7200">
                <a:solidFill>
                  <a:srgbClr val="FF0000"/>
                </a:solidFill>
              </a:rPr>
              <a:t> said to me </a:t>
            </a:r>
            <a:r>
              <a:rPr lang="en-US" altLang="ru-RU" sz="7200">
                <a:solidFill>
                  <a:schemeClr val="tx1"/>
                </a:solidFill>
              </a:rPr>
              <a:t>that we were best friends.</a:t>
            </a:r>
            <a:endParaRPr lang="en-US" altLang="ru-RU" sz="720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ll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Прямоугольник 1"/>
          <p:cNvSpPr/>
          <p:nvPr/>
        </p:nvSpPr>
        <p:spPr>
          <a:xfrm>
            <a:off x="1847850" y="1500188"/>
            <a:ext cx="8569325" cy="9531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  <a:sym typeface="Wingdings" panose="05000000000000000000" pitchFamily="2" charset="2"/>
              </a:rPr>
              <a:t>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1 said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/said to 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  <a:sym typeface="Wingdings" panose="05000000000000000000" pitchFamily="2" charset="2"/>
              </a:rPr>
              <a:t>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2/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told 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  <a:sym typeface="Wingdings" panose="05000000000000000000" pitchFamily="2" charset="2"/>
              </a:rPr>
              <a:t>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2 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that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        </a:t>
            </a: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                           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подлежащее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+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сказуемое</a:t>
            </a: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 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38375" y="428625"/>
            <a:ext cx="7429500" cy="8299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ru-RU" sz="2400" u="sng" kern="1200" cap="none" spc="0" normalizeH="0" baseline="0" noProof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Утверждения переводятся в косвенную речь следующим образом:</a:t>
            </a:r>
            <a:endParaRPr kumimoji="0" lang="ru-RU" sz="2400" u="sng" kern="1200" cap="none" spc="0" normalizeH="0" baseline="0" noProof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79650" y="2636838"/>
            <a:ext cx="5929313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ru-RU" sz="2400" kern="1200" cap="none" spc="0" normalizeH="0" baseline="0" noProof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(</a:t>
            </a:r>
            <a:r>
              <a:rPr kumimoji="0" lang="ru-RU" sz="2400" kern="1200" cap="none" spc="0" normalizeH="0" baseline="0" noProof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Союз </a:t>
            </a:r>
            <a:r>
              <a:rPr kumimoji="0" lang="en-US" sz="2400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that </a:t>
            </a:r>
            <a:r>
              <a:rPr kumimoji="0" lang="ru-RU" sz="2400" kern="1200" cap="none" spc="0" normalizeH="0" baseline="0" noProof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можно не употреблять</a:t>
            </a:r>
            <a:r>
              <a:rPr kumimoji="0" lang="ru-RU" sz="2400" kern="1200" cap="none" spc="0" normalizeH="0" baseline="0" noProof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)</a:t>
            </a:r>
            <a:endParaRPr kumimoji="0" lang="ru-RU" sz="2400" kern="1200" cap="none" spc="0" normalizeH="0" baseline="0" noProof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81188" y="428625"/>
            <a:ext cx="8429625" cy="2855913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92313" y="4000500"/>
            <a:ext cx="7704138" cy="1383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8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“I enjoy swimming,” Louisa said.</a:t>
            </a:r>
            <a:endParaRPr kumimoji="0" lang="en-US" sz="2800" kern="1200" cap="none" spc="0" normalizeH="0" baseline="0" noProof="0" smtClean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anose="020B0604030504040204" pitchFamily="34" charset="0"/>
              <a:ea typeface="+mn-ea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endParaRPr kumimoji="0" lang="en-US" sz="2800" kern="1200" cap="none" spc="0" normalizeH="0" baseline="0" noProof="0" smtClean="0">
              <a:latin typeface="Verdana" panose="020B0604030504040204" pitchFamily="34" charset="0"/>
              <a:ea typeface="+mn-ea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800" kern="1200" cap="none" spc="0" normalizeH="0" baseline="0" noProof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Louisa said </a:t>
            </a:r>
            <a:r>
              <a:rPr kumimoji="0" lang="en-US" sz="2800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that</a:t>
            </a:r>
            <a:r>
              <a:rPr kumimoji="0" lang="en-US" sz="2800" kern="1200" cap="none" spc="0" normalizeH="0" baseline="0" noProof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 she enjoyed swimming.</a:t>
            </a:r>
            <a:endParaRPr kumimoji="0" lang="ru-RU" sz="2800" kern="1200" cap="none" spc="0" normalizeH="0" baseline="0" noProof="0" smtClean="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anose="020B0604030504040204" pitchFamily="34" charset="0"/>
              <a:ea typeface="+mn-ea"/>
              <a:cs typeface="+mn-cs"/>
            </a:endParaRPr>
          </a:p>
        </p:txBody>
      </p:sp>
      <p:pic>
        <p:nvPicPr>
          <p:cNvPr id="12295" name="Рисунок 7" descr="5fdd9f836981b610996b6d2f54abcc65.gi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53375" y="3143250"/>
            <a:ext cx="1947863" cy="13398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pull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" name="TextBox 13"/>
          <p:cNvSpPr txBox="1"/>
          <p:nvPr/>
        </p:nvSpPr>
        <p:spPr>
          <a:xfrm>
            <a:off x="1952625" y="1071563"/>
            <a:ext cx="4881880" cy="5835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kern="1200" cap="none" spc="0" normalizeH="0" baseline="0" noProof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1</a:t>
            </a:r>
            <a:r>
              <a:rPr kumimoji="0" lang="en-US" sz="2800" kern="1200" cap="none" spc="0" normalizeH="0" baseline="0" noProof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) Tom said, “I am awfully tired”.</a:t>
            </a:r>
            <a:endParaRPr kumimoji="0" lang="ru-RU" sz="2800" kern="1200" cap="none" spc="0" normalizeH="0" baseline="0" noProof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66938" y="1643063"/>
            <a:ext cx="676338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sz="2800" kern="1200" cap="none" spc="0" normalizeH="0" baseline="0" noProof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Tom said 		         </a:t>
            </a:r>
            <a:r>
              <a:rPr kumimoji="0" lang="ru-RU" sz="2800" kern="1200" cap="none" spc="0" normalizeH="0" baseline="0" noProof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   </a:t>
            </a:r>
            <a:r>
              <a:rPr kumimoji="0" lang="en-US" sz="2800" kern="1200" cap="none" spc="0" normalizeH="0" baseline="0" noProof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awfully tired.</a:t>
            </a:r>
            <a:endParaRPr kumimoji="0" lang="ru-RU" sz="2800" kern="1200" cap="none" spc="0" normalizeH="0" baseline="0" noProof="0" smtClean="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67250" y="1643063"/>
            <a:ext cx="86995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 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he</a:t>
            </a: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238750" y="1643063"/>
            <a:ext cx="111887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 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was</a:t>
            </a: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648075" y="1628775"/>
            <a:ext cx="1290955" cy="5835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  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that</a:t>
            </a:r>
            <a:r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 </a:t>
            </a:r>
            <a:endParaRPr kumimoji="0" lang="ru-RU" sz="3200" b="1" i="0" u="none" strike="noStrike" kern="1200" cap="none" spc="0" normalizeH="0" baseline="0" noProof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2625" y="2357438"/>
            <a:ext cx="711390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kern="1200" cap="none" spc="0" normalizeH="0" baseline="0" noProof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2)I said to Mary, “I will be in London tomorrow”.</a:t>
            </a:r>
            <a:endParaRPr kumimoji="0" lang="ru-RU" sz="2800" kern="1200" cap="none" spc="0" normalizeH="0" baseline="0" noProof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81188" y="2928938"/>
            <a:ext cx="215519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kern="1200" cap="none" spc="0" normalizeH="0" baseline="0" noProof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 said to Mary</a:t>
            </a:r>
            <a:endParaRPr kumimoji="0" lang="ru-RU" sz="2800" kern="1200" cap="none" spc="0" normalizeH="0" baseline="0" noProof="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52938" y="2928938"/>
            <a:ext cx="77470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kern="1200" cap="none" spc="0" normalizeH="0" baseline="0" noProof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that</a:t>
            </a:r>
            <a:endParaRPr kumimoji="0" lang="ru-RU" sz="2800" kern="1200" cap="none" spc="0" normalizeH="0" baseline="0" noProof="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10188" y="2857500"/>
            <a:ext cx="342265" cy="5835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200" kern="1200" cap="none" spc="0" normalizeH="0" baseline="0" noProof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</a:t>
            </a:r>
            <a:r>
              <a:rPr kumimoji="0" lang="en-US" sz="2000" kern="1200" cap="none" spc="0" normalizeH="0" baseline="0" noProof="0" dirty="0">
                <a:latin typeface="+mn-lt"/>
                <a:ea typeface="+mn-ea"/>
                <a:cs typeface="+mn-cs"/>
              </a:rPr>
              <a:t> </a:t>
            </a:r>
            <a:endParaRPr kumimoji="0" lang="ru-RU" sz="2000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67375" y="2928938"/>
            <a:ext cx="311467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kern="1200" cap="none" spc="0" normalizeH="0" baseline="0" noProof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would be in London </a:t>
            </a:r>
            <a:endParaRPr kumimoji="0" lang="ru-RU" sz="2800" kern="1200" cap="none" spc="0" normalizeH="0" baseline="0" noProof="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24750" y="3286125"/>
            <a:ext cx="203644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kern="1200" cap="none" spc="0" normalizeH="0" baseline="0" noProof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the next day.</a:t>
            </a:r>
            <a:endParaRPr kumimoji="0" lang="ru-RU" sz="2800" kern="1200" cap="none" spc="0" normalizeH="0" baseline="0" noProof="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024063" y="3786188"/>
            <a:ext cx="582358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kern="1200" cap="none" spc="0" normalizeH="0" baseline="0" noProof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3)Jim said, “I haven’t seen Alice today”.</a:t>
            </a:r>
            <a:endParaRPr kumimoji="0" lang="ru-RU" sz="2800" kern="1200" cap="none" spc="0" normalizeH="0" baseline="0" noProof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24063" y="4286250"/>
            <a:ext cx="207391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kern="1200" cap="none" spc="0" normalizeH="0" baseline="0" noProof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Jim said that </a:t>
            </a:r>
            <a:endParaRPr kumimoji="0" lang="ru-RU" sz="2800" kern="1200" cap="none" spc="0" normalizeH="0" baseline="0" noProof="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13250" y="4286250"/>
            <a:ext cx="54673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kern="1200" cap="none" spc="0" normalizeH="0" baseline="0" noProof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he</a:t>
            </a:r>
            <a:endParaRPr kumimoji="0" lang="ru-RU" sz="2800" kern="1200" cap="none" spc="0" normalizeH="0" baseline="0" noProof="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953000" y="4286250"/>
            <a:ext cx="274066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kern="1200" cap="none" spc="0" normalizeH="0" baseline="0" noProof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hadn’t seen Alice </a:t>
            </a:r>
            <a:endParaRPr kumimoji="0" lang="ru-RU" sz="3200" kern="1200" cap="none" spc="0" normalizeH="0" baseline="0" noProof="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2" name="Управляющая кнопка: справка 31">
            <a:hlinkClick r:id="rId1" action="ppaction://hlinksldjump" highlightClick="1"/>
          </p:cNvPr>
          <p:cNvSpPr/>
          <p:nvPr/>
        </p:nvSpPr>
        <p:spPr>
          <a:xfrm>
            <a:off x="10025063" y="6143625"/>
            <a:ext cx="400050" cy="471488"/>
          </a:xfrm>
          <a:prstGeom prst="actionButtonHelp">
            <a:avLst/>
          </a:prstGeom>
          <a:solidFill>
            <a:schemeClr val="bg2"/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280400" y="4286250"/>
            <a:ext cx="143192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kern="1200" cap="none" spc="0" normalizeH="0" baseline="0" noProof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that day.</a:t>
            </a:r>
            <a:endParaRPr kumimoji="0" lang="ru-RU" sz="2800" kern="1200" cap="none" spc="0" normalizeH="0" baseline="0" noProof="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95500" y="5000625"/>
            <a:ext cx="634047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kern="1200" cap="none" spc="0" normalizeH="0" baseline="0" noProof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4)Ann said to Tom, “I didn’t know this girl”.</a:t>
            </a:r>
            <a:endParaRPr kumimoji="0" lang="ru-RU" sz="2800" kern="1200" cap="none" spc="0" normalizeH="0" baseline="0" noProof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81188" y="5500688"/>
            <a:ext cx="278003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kern="1200" cap="none" spc="0" normalizeH="0" baseline="0" noProof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Ann told Tom that</a:t>
            </a:r>
            <a:endParaRPr kumimoji="0" lang="ru-RU" sz="2800" kern="1200" cap="none" spc="0" normalizeH="0" baseline="0" noProof="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38750" y="5500688"/>
            <a:ext cx="68580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kern="1200" cap="none" spc="0" normalizeH="0" baseline="0" noProof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she</a:t>
            </a:r>
            <a:endParaRPr kumimoji="0" lang="ru-RU" sz="2800" kern="1200" cap="none" spc="0" normalizeH="0" baseline="0" noProof="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53125" y="5500688"/>
            <a:ext cx="2176780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kern="1200" cap="none" spc="0" normalizeH="0" baseline="0" noProof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hadn’t known</a:t>
            </a:r>
            <a:endParaRPr kumimoji="0" lang="ru-RU" sz="2800" kern="1200" cap="none" spc="0" normalizeH="0" baseline="0" noProof="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453438" y="5500688"/>
            <a:ext cx="1400175" cy="52197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kern="1200" cap="none" spc="0" normalizeH="0" baseline="0" noProof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that girl.</a:t>
            </a:r>
            <a:endParaRPr kumimoji="0" lang="ru-RU" sz="2800" kern="1200" cap="none" spc="0" normalizeH="0" baseline="0" noProof="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063750" y="500063"/>
            <a:ext cx="8064500" cy="52197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ru-RU" sz="28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  <a:sym typeface="Wingdings" panose="05000000000000000000" pitchFamily="2" charset="2"/>
              </a:rPr>
              <a:t></a:t>
            </a:r>
            <a:r>
              <a:rPr kumimoji="0" lang="en-US" sz="28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1 said</a:t>
            </a:r>
            <a:r>
              <a:rPr kumimoji="0" lang="ru-RU" sz="28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kumimoji="0" lang="en-US" sz="28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/said to </a:t>
            </a:r>
            <a:r>
              <a:rPr kumimoji="0" lang="ru-RU" sz="28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  <a:sym typeface="Wingdings" panose="05000000000000000000" pitchFamily="2" charset="2"/>
              </a:rPr>
              <a:t></a:t>
            </a:r>
            <a:r>
              <a:rPr kumimoji="0" lang="en-US" sz="28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2/</a:t>
            </a:r>
            <a:r>
              <a:rPr kumimoji="0" lang="ru-RU" sz="28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kumimoji="0" lang="en-US" sz="28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told </a:t>
            </a:r>
            <a:r>
              <a:rPr kumimoji="0" lang="ru-RU" sz="28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  <a:sym typeface="Wingdings" panose="05000000000000000000" pitchFamily="2" charset="2"/>
              </a:rPr>
              <a:t></a:t>
            </a:r>
            <a:r>
              <a:rPr kumimoji="0" lang="en-US" sz="28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2 </a:t>
            </a:r>
            <a:r>
              <a:rPr kumimoji="0" lang="en-US" sz="2800" kern="1200" cap="none" spc="0" normalizeH="0" baseline="0" noProof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that</a:t>
            </a:r>
            <a:r>
              <a:rPr kumimoji="0" lang="en-US" sz="28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kumimoji="0" lang="ru-RU" sz="28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  <a:sym typeface="Wingdings" panose="05000000000000000000" pitchFamily="2" charset="2"/>
              </a:rPr>
              <a:t></a:t>
            </a:r>
            <a:r>
              <a:rPr kumimoji="0" lang="en-US" sz="28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 V.</a:t>
            </a:r>
            <a:endParaRPr kumimoji="0" lang="ru-RU" sz="2800" kern="1200" cap="none" spc="0" normalizeH="0" baseline="0" noProof="0" smtClean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40" name="Управляющая кнопка: назад 39">
            <a:hlinkClick r:id="rId2" action="ppaction://hlinksldjump" highlightClick="1"/>
          </p:cNvPr>
          <p:cNvSpPr/>
          <p:nvPr/>
        </p:nvSpPr>
        <p:spPr>
          <a:xfrm>
            <a:off x="9453586" y="6143644"/>
            <a:ext cx="428628" cy="428628"/>
          </a:xfrm>
          <a:prstGeom prst="actionButtonBackPrevious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charRg st="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>
                                            <p:txEl>
                                              <p:charRg st="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>
                                            <p:txEl>
                                              <p:charRg st="0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charRg st="0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13800"/>
              <a:t>Now let’s train!</a:t>
            </a:r>
            <a:endParaRPr lang="en-US" sz="13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ru-RU"/>
              <a:t>                         </a:t>
            </a:r>
            <a:r>
              <a:rPr lang="en-US" altLang="ru-RU" sz="6000" b="1"/>
              <a:t>tongue twister </a:t>
            </a:r>
            <a:endParaRPr lang="en-US" altLang="ru-RU" sz="6000" b="1"/>
          </a:p>
        </p:txBody>
      </p:sp>
      <p:pic>
        <p:nvPicPr>
          <p:cNvPr id="4" name="Content Placeholder 3" descr="Screenshot_44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2337435" y="1454785"/>
            <a:ext cx="8811260" cy="524129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br>
              <a:rPr lang="en-US" b="1">
                <a:sym typeface="+mn-ea"/>
              </a:rPr>
            </a:br>
            <a:r>
              <a:rPr lang="en-US" b="1">
                <a:sym typeface="+mn-ea"/>
              </a:rPr>
              <a:t>Задание 1. Заполните пропуски словами say и tell в нужной форме.</a:t>
            </a:r>
            <a:br>
              <a:rPr lang="en-US" b="1"/>
            </a:b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4400"/>
              <a:t>1.I…………her that she was my only friend.</a:t>
            </a:r>
            <a:endParaRPr lang="en-US" sz="4400"/>
          </a:p>
          <a:p>
            <a:pPr marL="0" indent="0">
              <a:buNone/>
            </a:pPr>
            <a:r>
              <a:rPr lang="en-US" sz="4400"/>
              <a:t>2.He…………he would stay in New York.</a:t>
            </a:r>
            <a:endParaRPr lang="en-US" sz="4400"/>
          </a:p>
          <a:p>
            <a:pPr marL="0" indent="0">
              <a:buNone/>
            </a:pPr>
            <a:r>
              <a:rPr lang="en-US" sz="4400"/>
              <a:t>3.She…………that she was going to invite me.</a:t>
            </a:r>
            <a:endParaRPr lang="en-US" sz="4400"/>
          </a:p>
          <a:p>
            <a:pPr marL="0" indent="0">
              <a:buNone/>
            </a:pPr>
            <a:r>
              <a:rPr lang="en-US" sz="4400"/>
              <a:t>4.They didn’t…………us they were ill.</a:t>
            </a:r>
            <a:endParaRPr lang="en-US" sz="4400"/>
          </a:p>
          <a:p>
            <a:pPr marL="0" indent="0">
              <a:buNone/>
            </a:pPr>
            <a:r>
              <a:rPr lang="en-US" sz="4400"/>
              <a:t>5.She…………she didn’t play the piano.</a:t>
            </a:r>
            <a:endParaRPr lang="en-US" sz="4400"/>
          </a:p>
        </p:txBody>
      </p:sp>
    </p:spTree>
  </p:cSld>
  <p:clrMapOvr>
    <a:masterClrMapping/>
  </p:clrMapOvr>
  <p:transition>
    <p:pull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br>
              <a:rPr lang="en-US" b="1">
                <a:sym typeface="+mn-ea"/>
              </a:rPr>
            </a:br>
            <a:r>
              <a:rPr lang="en-US" b="1">
                <a:sym typeface="+mn-ea"/>
              </a:rPr>
              <a:t>Задание 2. Заполните пропуски словами say и tell в нужной форме.</a:t>
            </a:r>
            <a:br>
              <a:rPr lang="en-US" b="1">
                <a:sym typeface="+mn-ea"/>
              </a:rPr>
            </a:b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4800">
                <a:sym typeface="+mn-ea"/>
              </a:rPr>
              <a:t>1. He__to me I was at home.</a:t>
            </a:r>
            <a:endParaRPr lang="en-US" sz="4800">
              <a:sym typeface="+mn-ea"/>
            </a:endParaRPr>
          </a:p>
          <a:p>
            <a:pPr marL="0" indent="0">
              <a:buNone/>
            </a:pPr>
            <a:r>
              <a:rPr lang="en-US" sz="4800">
                <a:sym typeface="+mn-ea"/>
              </a:rPr>
              <a:t>2. They___her they are at the theater.</a:t>
            </a:r>
            <a:endParaRPr lang="en-US" sz="4800">
              <a:sym typeface="+mn-ea"/>
            </a:endParaRPr>
          </a:p>
          <a:p>
            <a:pPr marL="0" indent="0">
              <a:buNone/>
            </a:pPr>
            <a:r>
              <a:rPr lang="en-US" sz="4800">
                <a:sym typeface="+mn-ea"/>
              </a:rPr>
              <a:t>3. We ___that we were at the cinema.</a:t>
            </a:r>
            <a:endParaRPr lang="en-US" sz="4800">
              <a:sym typeface="+mn-ea"/>
            </a:endParaRPr>
          </a:p>
          <a:p>
            <a:pPr marL="0" indent="0">
              <a:buNone/>
            </a:pPr>
            <a:r>
              <a:rPr lang="en-US" sz="4800">
                <a:sym typeface="+mn-ea"/>
              </a:rPr>
              <a:t>4. She ___to her she was a doctor.</a:t>
            </a:r>
            <a:endParaRPr lang="en-US" sz="4800">
              <a:sym typeface="+mn-ea"/>
            </a:endParaRPr>
          </a:p>
          <a:p>
            <a:pPr marL="0" indent="0">
              <a:buNone/>
            </a:pPr>
            <a:r>
              <a:rPr lang="en-US" sz="4800">
                <a:sym typeface="+mn-ea"/>
              </a:rPr>
              <a:t>5. I ___that I passed exam.</a:t>
            </a:r>
            <a:endParaRPr lang="en-US" sz="4800" b="1"/>
          </a:p>
          <a:p>
            <a:pPr marL="0" indent="0">
              <a:buNone/>
            </a:pPr>
            <a:endParaRPr lang="en-US" sz="4800" b="1"/>
          </a:p>
        </p:txBody>
      </p:sp>
    </p:spTree>
  </p:cSld>
  <p:clrMapOvr>
    <a:masterClrMapping/>
  </p:clrMapOvr>
  <p:transition>
    <p:pull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br>
              <a:rPr lang="ru-RU" b="1">
                <a:sym typeface="+mn-ea"/>
              </a:rPr>
            </a:br>
            <a:r>
              <a:rPr lang="en-US" altLang="ru-RU" b="1">
                <a:sym typeface="+mn-ea"/>
              </a:rPr>
              <a:t>3. </a:t>
            </a:r>
            <a:r>
              <a:rPr lang="ru-RU" b="1">
                <a:sym typeface="+mn-ea"/>
              </a:rPr>
              <a:t>Преобразуйте предложения из прямой речи в ко</a:t>
            </a:r>
            <a:r>
              <a:rPr lang="en-US" altLang="ru-RU" b="1">
                <a:sym typeface="+mn-ea"/>
              </a:rPr>
              <a:t>c</a:t>
            </a:r>
            <a:r>
              <a:rPr lang="ru-RU" b="1">
                <a:sym typeface="+mn-ea"/>
              </a:rPr>
              <a:t>венную:</a:t>
            </a:r>
            <a:br>
              <a:rPr lang="ru-RU" b="1"/>
            </a:b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ru-RU" sz="4400"/>
              <a:t>1. </a:t>
            </a:r>
            <a:r>
              <a:rPr lang="en-US" altLang="ru-RU" sz="4400"/>
              <a:t>She says </a:t>
            </a:r>
            <a:r>
              <a:rPr lang="ru-RU" altLang="ru-RU" sz="4400"/>
              <a:t>: «</a:t>
            </a:r>
            <a:r>
              <a:rPr lang="en-US" altLang="ru-RU" sz="4400"/>
              <a:t>I played the piano 2 years ago</a:t>
            </a:r>
            <a:r>
              <a:rPr lang="ru-RU" altLang="en-US" sz="4400"/>
              <a:t>»</a:t>
            </a:r>
            <a:r>
              <a:rPr lang="en-US" altLang="ru-RU" sz="4400"/>
              <a:t>.</a:t>
            </a:r>
            <a:endParaRPr lang="ru-RU" sz="4400"/>
          </a:p>
          <a:p>
            <a:pPr marL="0" indent="0">
              <a:buNone/>
            </a:pPr>
            <a:r>
              <a:rPr lang="ru-RU" sz="4400"/>
              <a:t>2. </a:t>
            </a:r>
            <a:r>
              <a:rPr lang="en-US" altLang="ru-RU" sz="4400"/>
              <a:t>They said to me </a:t>
            </a:r>
            <a:r>
              <a:rPr lang="ru-RU" altLang="ru-RU" sz="4400"/>
              <a:t>: «</a:t>
            </a:r>
            <a:r>
              <a:rPr lang="en-US" altLang="ru-RU" sz="4400"/>
              <a:t>We are at home now.</a:t>
            </a:r>
            <a:r>
              <a:rPr lang="ru-RU" altLang="ru-RU" sz="4400"/>
              <a:t>»</a:t>
            </a:r>
            <a:endParaRPr lang="ru-RU" sz="4400"/>
          </a:p>
          <a:p>
            <a:pPr marL="0" indent="0">
              <a:buNone/>
            </a:pPr>
            <a:r>
              <a:rPr lang="ru-RU" sz="4400"/>
              <a:t>3.</a:t>
            </a:r>
            <a:r>
              <a:rPr lang="en-US" altLang="ru-RU" sz="4400"/>
              <a:t> We told them </a:t>
            </a:r>
            <a:r>
              <a:rPr lang="ru-RU" altLang="ru-RU" sz="4400"/>
              <a:t>: «</a:t>
            </a:r>
            <a:r>
              <a:rPr lang="en-US" altLang="ru-RU" sz="4400"/>
              <a:t>You are the best musicians.</a:t>
            </a:r>
            <a:r>
              <a:rPr lang="ru-RU" altLang="ru-RU" sz="4400"/>
              <a:t>»</a:t>
            </a:r>
            <a:endParaRPr lang="ru-RU" sz="4400"/>
          </a:p>
          <a:p>
            <a:pPr marL="0" indent="0">
              <a:buNone/>
            </a:pPr>
            <a:r>
              <a:rPr lang="ru-RU" sz="4400"/>
              <a:t>4.</a:t>
            </a:r>
            <a:r>
              <a:rPr lang="en-US" altLang="ru-RU" sz="4400"/>
              <a:t> He said </a:t>
            </a:r>
            <a:r>
              <a:rPr lang="ru-RU" altLang="ru-RU" sz="4400"/>
              <a:t>: «</a:t>
            </a:r>
            <a:r>
              <a:rPr lang="en-US" altLang="ru-RU" sz="4400"/>
              <a:t>I want to become a pilot.</a:t>
            </a:r>
            <a:r>
              <a:rPr lang="ru-RU" altLang="ru-RU" sz="4400"/>
              <a:t>»</a:t>
            </a:r>
            <a:endParaRPr lang="ru-RU" sz="4400"/>
          </a:p>
          <a:p>
            <a:pPr marL="0" indent="0">
              <a:buNone/>
            </a:pPr>
            <a:r>
              <a:rPr lang="ru-RU" sz="4400"/>
              <a:t>5.</a:t>
            </a:r>
            <a:r>
              <a:rPr lang="en-US" altLang="ru-RU" sz="4400"/>
              <a:t> She says </a:t>
            </a:r>
            <a:r>
              <a:rPr lang="ru-RU" altLang="ru-RU" sz="4400"/>
              <a:t>: «</a:t>
            </a:r>
            <a:r>
              <a:rPr lang="en-US" altLang="ru-RU" sz="4400"/>
              <a:t>I didn’t buy this book.</a:t>
            </a:r>
            <a:r>
              <a:rPr lang="ru-RU" altLang="ru-RU" sz="4400"/>
              <a:t>»</a:t>
            </a:r>
            <a:endParaRPr lang="ru-RU" altLang="ru-RU" sz="4400"/>
          </a:p>
        </p:txBody>
      </p:sp>
    </p:spTree>
  </p:cSld>
  <p:clrMapOvr>
    <a:masterClrMapping/>
  </p:clrMapOvr>
  <p:transition>
    <p:pull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br>
              <a:rPr lang="ru-RU" b="1">
                <a:sym typeface="+mn-ea"/>
              </a:rPr>
            </a:br>
            <a:r>
              <a:rPr lang="en-US" altLang="ru-RU" b="1">
                <a:sym typeface="+mn-ea"/>
              </a:rPr>
              <a:t>4.</a:t>
            </a:r>
            <a:r>
              <a:rPr lang="ru-RU" b="1">
                <a:sym typeface="+mn-ea"/>
              </a:rPr>
              <a:t>Преобразуйте предложения из косвенной речи в прямую :</a:t>
            </a:r>
            <a:br>
              <a:rPr lang="ru-RU" b="1"/>
            </a:b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p>
            <a:pPr marL="0" indent="0">
              <a:buNone/>
            </a:pPr>
            <a:r>
              <a:rPr lang="ru-RU" sz="4000"/>
              <a:t>1. </a:t>
            </a:r>
            <a:r>
              <a:rPr lang="en-US" sz="4000"/>
              <a:t>He said that he would be in Spain the following month.</a:t>
            </a:r>
            <a:endParaRPr lang="ru-RU" sz="4000"/>
          </a:p>
          <a:p>
            <a:pPr marL="0" indent="0">
              <a:buNone/>
            </a:pPr>
            <a:r>
              <a:rPr lang="ru-RU" sz="4000"/>
              <a:t>2.</a:t>
            </a:r>
            <a:r>
              <a:rPr lang="en-US" altLang="ru-RU" sz="4000"/>
              <a:t> They say to me that they would buy this house.</a:t>
            </a:r>
            <a:endParaRPr lang="ru-RU" sz="4000"/>
          </a:p>
          <a:p>
            <a:pPr marL="0" indent="0">
              <a:buNone/>
            </a:pPr>
            <a:r>
              <a:rPr lang="ru-RU" sz="4000"/>
              <a:t>3.</a:t>
            </a:r>
            <a:r>
              <a:rPr lang="en-US" altLang="ru-RU" sz="4000"/>
              <a:t> She told me that she won the prize the day before.</a:t>
            </a:r>
            <a:endParaRPr lang="ru-RU" sz="4000"/>
          </a:p>
          <a:p>
            <a:pPr marL="0" indent="0">
              <a:buNone/>
            </a:pPr>
            <a:r>
              <a:rPr lang="ru-RU" sz="4000"/>
              <a:t>4.</a:t>
            </a:r>
            <a:r>
              <a:rPr lang="en-US" altLang="ru-RU" sz="4000"/>
              <a:t> I told her that I had cooked pizza.</a:t>
            </a:r>
            <a:endParaRPr lang="ru-RU" sz="4000"/>
          </a:p>
          <a:p>
            <a:pPr marL="0" indent="0">
              <a:buNone/>
            </a:pPr>
            <a:r>
              <a:rPr lang="ru-RU" sz="4000"/>
              <a:t>5.</a:t>
            </a:r>
            <a:r>
              <a:rPr lang="en-US" altLang="ru-RU" sz="4000"/>
              <a:t> We said to them that they had to work harder.</a:t>
            </a:r>
            <a:endParaRPr lang="en-US" altLang="ru-RU" sz="4000"/>
          </a:p>
        </p:txBody>
      </p:sp>
    </p:spTree>
  </p:cSld>
  <p:clrMapOvr>
    <a:masterClrMapping/>
  </p:clrMapOvr>
  <p:transition>
    <p:pull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6600">
                <a:sym typeface="+mn-ea"/>
              </a:rPr>
              <a:t>Homework</a:t>
            </a:r>
            <a:endParaRPr lang="en-US" sz="6600"/>
          </a:p>
          <a:p>
            <a:pPr marL="0" indent="0">
              <a:buNone/>
            </a:pPr>
            <a:r>
              <a:rPr lang="en-US" altLang="ru-RU" sz="6600">
                <a:sym typeface="+mn-ea"/>
              </a:rPr>
              <a:t>do the tasks in your worksheets</a:t>
            </a:r>
            <a:endParaRPr lang="en-US" altLang="ru-RU" sz="6600"/>
          </a:p>
          <a:p>
            <a:endParaRPr lang="en-US" altLang="ru-RU" sz="66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ru-RU" sz="7200" b="1">
                <a:solidFill>
                  <a:srgbClr val="FF0000"/>
                </a:solidFill>
              </a:rPr>
              <a:t>the summing up </a:t>
            </a:r>
            <a:endParaRPr lang="en-US" altLang="ru-RU" sz="7200" b="1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en-US" sz="4000" b="1"/>
              <a:t>Answer the questions </a:t>
            </a:r>
            <a:endParaRPr lang="en-US" sz="4000" b="1"/>
          </a:p>
          <a:p>
            <a:pPr marL="0" indent="0">
              <a:buNone/>
            </a:pPr>
            <a:endParaRPr lang="en-US" sz="4000"/>
          </a:p>
          <a:p>
            <a:pPr marL="0" indent="0">
              <a:buNone/>
            </a:pPr>
            <a:r>
              <a:rPr lang="en-US" sz="4000"/>
              <a:t>1.What means the term </a:t>
            </a:r>
            <a:r>
              <a:rPr lang="ru-RU" sz="4000"/>
              <a:t>«</a:t>
            </a:r>
            <a:r>
              <a:rPr lang="en-US" sz="4000"/>
              <a:t>reported speech</a:t>
            </a:r>
            <a:r>
              <a:rPr lang="ru-RU" altLang="en-US" sz="4000"/>
              <a:t>»</a:t>
            </a:r>
            <a:r>
              <a:rPr lang="ru-RU" sz="4000"/>
              <a:t>?</a:t>
            </a:r>
            <a:endParaRPr lang="ru-RU" sz="4000"/>
          </a:p>
          <a:p>
            <a:pPr marL="0" indent="0">
              <a:buNone/>
            </a:pPr>
            <a:r>
              <a:rPr lang="en-US" sz="4000"/>
              <a:t>2.What does reported speech consist of</a:t>
            </a:r>
            <a:r>
              <a:rPr lang="ru-RU" sz="4000"/>
              <a:t>?</a:t>
            </a:r>
            <a:endParaRPr lang="ru-RU" sz="4000"/>
          </a:p>
          <a:p>
            <a:pPr marL="0" indent="0">
              <a:buNone/>
            </a:pPr>
            <a:r>
              <a:rPr lang="en-US" sz="4000"/>
              <a:t>3.When do the Tenses change in reported speech </a:t>
            </a:r>
            <a:r>
              <a:rPr lang="ru-RU" sz="4000"/>
              <a:t>?</a:t>
            </a:r>
            <a:r>
              <a:rPr lang="en-US" sz="4000"/>
              <a:t> </a:t>
            </a:r>
            <a:endParaRPr lang="en-US" sz="4000"/>
          </a:p>
        </p:txBody>
      </p:sp>
    </p:spTree>
  </p:cSld>
  <p:clrMapOvr>
    <a:masterClrMapping/>
  </p:clrMapOvr>
  <p:transition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2238375" y="500063"/>
            <a:ext cx="7715250" cy="82994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>
            <a:spAutoFit/>
          </a:bodyPr>
          <a:lstStyle/>
          <a:p>
            <a:pPr marR="0"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400" kern="1200" cap="none" spc="0" normalizeH="0" baseline="0" noProof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  <a:cs typeface="+mn-cs"/>
              </a:rPr>
              <a:t>Прямая речь –это речь, переданная дословно, </a:t>
            </a:r>
            <a:endParaRPr kumimoji="0" lang="ru-RU" sz="2400" kern="1200" cap="none" spc="0" normalizeH="0" baseline="0" noProof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n-ea"/>
              <a:cs typeface="+mn-cs"/>
            </a:endParaRPr>
          </a:p>
          <a:p>
            <a:pPr marR="0"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400" kern="1200" cap="none" spc="0" normalizeH="0" baseline="0" noProof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  <a:cs typeface="+mn-cs"/>
              </a:rPr>
              <a:t>без изменений.</a:t>
            </a:r>
            <a:endParaRPr kumimoji="0" lang="ru-RU" sz="2400" kern="1200" cap="none" spc="0" normalizeH="0" baseline="0" noProof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24063" y="1643063"/>
            <a:ext cx="8286750" cy="82994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kern="1200" cap="none" spc="0" normalizeH="0" baseline="0" noProof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  <a:cs typeface="+mn-cs"/>
              </a:rPr>
              <a:t>Tom tells his friends, “I work in London.”</a:t>
            </a:r>
            <a:endParaRPr kumimoji="0" lang="en-US" sz="2400" kern="1200" cap="none" spc="0" normalizeH="0" baseline="0" noProof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n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kern="1200" cap="none" spc="0" normalizeH="0" baseline="0" noProof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n-ea"/>
                <a:cs typeface="+mn-cs"/>
              </a:rPr>
              <a:t>“Who are you?” she cried. “What do you want?”</a:t>
            </a:r>
            <a:endParaRPr kumimoji="0" lang="ru-RU" sz="2400" kern="1200" cap="none" spc="0" normalizeH="0" baseline="0" noProof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95500" y="3071813"/>
            <a:ext cx="7858125" cy="82994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>
            <a:spAutoFit/>
          </a:bodyPr>
          <a:lstStyle/>
          <a:p>
            <a:pPr marR="0" algn="ctr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400" kern="1200" cap="none" spc="0" normalizeH="0" baseline="0" noProof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Косвенная речь – это передача содержания прямой речи в форме пересказа.</a:t>
            </a:r>
            <a:endParaRPr kumimoji="0" lang="ru-RU" sz="2400" kern="1200" cap="none" spc="0" normalizeH="0" baseline="0" noProof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24063" y="4286250"/>
            <a:ext cx="8215313" cy="110680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kern="1200" cap="none" spc="0" normalizeH="0" baseline="0" noProof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He says to Lena, “I see my friends every day.”</a:t>
            </a:r>
            <a:endParaRPr kumimoji="0" lang="en-US" sz="2400" kern="1200" cap="none" spc="0" normalizeH="0" baseline="0" noProof="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400" kern="1200" cap="none" spc="0" normalizeH="0" baseline="0" noProof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He </a:t>
            </a:r>
            <a:r>
              <a:rPr kumimoji="0" lang="en-US" sz="24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says</a:t>
            </a:r>
            <a:r>
              <a:rPr kumimoji="0" lang="en-US" sz="2400" kern="1200" cap="none" spc="0" normalizeH="0" baseline="0" noProof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to Lena that </a:t>
            </a:r>
            <a:r>
              <a:rPr kumimoji="0" lang="en-US" sz="24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he</a:t>
            </a:r>
            <a:r>
              <a:rPr kumimoji="0" lang="en-US" sz="2400" kern="1200" cap="none" spc="0" normalizeH="0" baseline="0" noProof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sees his friends every day.</a:t>
            </a:r>
            <a:endParaRPr kumimoji="0" lang="ru-RU" sz="2400" kern="1200" cap="none" spc="0" normalizeH="0" baseline="0" noProof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TextBox 14"/>
          <p:cNvSpPr txBox="1"/>
          <p:nvPr/>
        </p:nvSpPr>
        <p:spPr>
          <a:xfrm>
            <a:off x="2166938" y="2857500"/>
            <a:ext cx="581660" cy="119888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6000" kern="1200" cap="none" spc="0" normalizeH="0" baseline="0" noProof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</a:t>
            </a:r>
            <a:r>
              <a:rPr kumimoji="0" lang="en-US" sz="7200" b="1" kern="1200" cap="none" spc="0" normalizeH="0" baseline="0" noProof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</a:t>
            </a:r>
            <a:endParaRPr kumimoji="0" lang="ru-RU" sz="7200" b="1" kern="1200" cap="none" spc="0" normalizeH="0" baseline="0" noProof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38625" y="3071813"/>
            <a:ext cx="4103370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400" kern="1200" cap="none" spc="0" normalizeH="0" baseline="0" noProof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he, she, I</a:t>
            </a:r>
            <a:r>
              <a:rPr kumimoji="0" lang="ru-RU" sz="4400" kern="1200" cap="none" spc="0" normalizeH="0" baseline="0" noProof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(редко)</a:t>
            </a:r>
            <a:endParaRPr kumimoji="0" lang="ru-RU" sz="4400" kern="1200" cap="none" spc="0" normalizeH="0" baseline="0" noProof="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95500" y="3929063"/>
            <a:ext cx="1271905" cy="10147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6000" kern="1200" cap="none" spc="0" normalizeH="0" baseline="0" noProof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we</a:t>
            </a:r>
            <a:r>
              <a:rPr kumimoji="0" lang="en-US" sz="6000" b="1" kern="1200" cap="none" spc="0" normalizeH="0" baseline="0" noProof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</a:t>
            </a:r>
            <a:endParaRPr kumimoji="0" lang="ru-RU" sz="6000" b="1" kern="1200" cap="none" spc="0" normalizeH="0" baseline="0" noProof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10125" y="4143375"/>
            <a:ext cx="3744595" cy="70675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000" kern="1200" cap="none" spc="0" normalizeH="0" baseline="0" noProof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they, we </a:t>
            </a:r>
            <a:r>
              <a:rPr kumimoji="0" lang="ru-RU" sz="4000" kern="1200" cap="none" spc="0" normalizeH="0" baseline="0" noProof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(редко) </a:t>
            </a:r>
            <a:endParaRPr kumimoji="0" lang="ru-RU" sz="4000" kern="1200" cap="none" spc="0" normalizeH="0" baseline="0" noProof="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024063" y="5000625"/>
            <a:ext cx="1492250" cy="10147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6000" kern="1200" cap="none" spc="0" normalizeH="0" baseline="0" noProof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you</a:t>
            </a:r>
            <a:r>
              <a:rPr kumimoji="0" lang="en-US" sz="6000" b="1" kern="1200" cap="none" spc="0" normalizeH="0" baseline="0" noProof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</a:t>
            </a:r>
            <a:endParaRPr kumimoji="0" lang="ru-RU" sz="6000" b="1" kern="1200" cap="none" spc="0" normalizeH="0" baseline="0" noProof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738688" y="5143500"/>
            <a:ext cx="3084195" cy="7683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4400" kern="1200" cap="none" spc="0" normalizeH="0" baseline="0" noProof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he, she, they</a:t>
            </a:r>
            <a:endParaRPr kumimoji="0" lang="ru-RU" sz="4400" kern="1200" cap="none" spc="0" normalizeH="0" baseline="0" noProof="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>
            <a:off x="2952750" y="3571875"/>
            <a:ext cx="1214438" cy="1588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3309938" y="4500563"/>
            <a:ext cx="1285875" cy="1588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3667125" y="5643563"/>
            <a:ext cx="1000125" cy="1588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095500" y="500063"/>
            <a:ext cx="7929563" cy="706755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000" kern="1200" cap="none" spc="0" normalizeH="0" baseline="0" noProof="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При этом при переводе прямой речи в косвенную местоимения изменяются согласно требованиям логики.</a:t>
            </a:r>
            <a:endParaRPr kumimoji="0" lang="ru-RU" sz="2000" kern="1200" cap="none" spc="0" normalizeH="0" baseline="0" noProof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524125" y="1500188"/>
            <a:ext cx="7000875" cy="138366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kern="1200" cap="none" spc="0" normalizeH="0" baseline="0" noProof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He tells them. “I can help you.”</a:t>
            </a:r>
            <a:endParaRPr kumimoji="0" lang="en-US" sz="2800" kern="1200" cap="none" spc="0" normalizeH="0" baseline="0" noProof="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800" kern="1200" cap="none" spc="0" normalizeH="0" baseline="0" noProof="0" dirty="0">
              <a:latin typeface="+mn-lt"/>
              <a:ea typeface="+mn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kern="1200" cap="none" spc="0" normalizeH="0" baseline="0" noProof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He tells them that </a:t>
            </a:r>
            <a:r>
              <a:rPr kumimoji="0" lang="en-US" sz="28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he</a:t>
            </a:r>
            <a:r>
              <a:rPr kumimoji="0" lang="en-US" sz="2800" kern="1200" cap="none" spc="0" normalizeH="0" baseline="0" noProof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can help </a:t>
            </a:r>
            <a:r>
              <a:rPr kumimoji="0" lang="en-US" sz="28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them.</a:t>
            </a:r>
            <a:endParaRPr kumimoji="0" lang="ru-RU" sz="28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2166938" y="357188"/>
            <a:ext cx="7786688" cy="10147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r>
              <a:rPr kumimoji="0" lang="ru-RU" sz="2000" kern="1200" cap="none" spc="0" normalizeH="0" baseline="0" noProof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Согласование времён – это зависимость времени глагола-сказуемого придаточного предложения от времени глагола-сказуемого главного предложения.</a:t>
            </a:r>
            <a:endParaRPr kumimoji="0" lang="ru-RU" sz="2000" kern="1200" cap="none" spc="0" normalizeH="0" baseline="0" noProof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11450" y="1773238"/>
            <a:ext cx="2447925" cy="14452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ru-RU" sz="20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kumimoji="0" lang="en-US" sz="24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says</a:t>
            </a:r>
            <a:endParaRPr kumimoji="0" lang="en-US" sz="2400" kern="1200" cap="none" spc="0" normalizeH="0" baseline="0" noProof="0" smtClean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anose="020B0604030504040204" pitchFamily="34" charset="0"/>
              <a:ea typeface="+mn-ea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0" lang="ru-RU" sz="20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kumimoji="0" lang="en-US" sz="24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tells</a:t>
            </a:r>
            <a:r>
              <a:rPr kumimoji="0" lang="en-US" sz="2400" kern="1200" cap="none" spc="0" normalizeH="0" baseline="0" noProof="0" smtClean="0">
                <a:solidFill>
                  <a:srgbClr val="0000FF"/>
                </a:solidFill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kumimoji="0" lang="ru-RU" kern="1200" cap="none" spc="0" normalizeH="0" baseline="0" noProof="0" smtClean="0">
                <a:solidFill>
                  <a:srgbClr val="0000FF"/>
                </a:solidFill>
                <a:latin typeface="Arial" panose="020B0604020202020204" pitchFamily="34" charset="0"/>
                <a:ea typeface="+mn-ea"/>
                <a:cs typeface="+mn-cs"/>
              </a:rPr>
              <a:t>   </a:t>
            </a:r>
            <a:r>
              <a:rPr kumimoji="0" lang="ru-RU" sz="3200" kern="1200" cap="none" spc="0" normalizeH="0" baseline="0" noProof="0" smtClean="0">
                <a:solidFill>
                  <a:srgbClr val="0000FF"/>
                </a:solidFill>
                <a:latin typeface="Verdana" panose="020B0604030504040204" pitchFamily="34" charset="0"/>
                <a:ea typeface="+mn-ea"/>
                <a:cs typeface="+mn-cs"/>
                <a:sym typeface="Wingdings" panose="05000000000000000000" pitchFamily="2" charset="2"/>
              </a:rPr>
              <a:t></a:t>
            </a:r>
            <a:r>
              <a:rPr kumimoji="0" lang="en-US" kern="1200" cap="none" spc="0" normalizeH="0" baseline="0" noProof="0" smtClean="0">
                <a:solidFill>
                  <a:srgbClr val="0000FF"/>
                </a:solidFill>
                <a:latin typeface="Verdana" panose="020B0604030504040204" pitchFamily="34" charset="0"/>
                <a:ea typeface="+mn-ea"/>
                <a:cs typeface="+mn-cs"/>
              </a:rPr>
              <a:t>2</a:t>
            </a:r>
            <a:endParaRPr kumimoji="0" lang="en-US" kern="1200" cap="none" spc="0" normalizeH="0" baseline="0" noProof="0" smtClean="0">
              <a:solidFill>
                <a:srgbClr val="0000FF"/>
              </a:solidFill>
              <a:latin typeface="Verdana" panose="020B0604030504040204" pitchFamily="34" charset="0"/>
              <a:ea typeface="+mn-ea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0" lang="ru-RU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kumimoji="0" lang="en-US" sz="2400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says to</a:t>
            </a:r>
            <a:r>
              <a:rPr kumimoji="0" lang="ru-RU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+mn-ea"/>
                <a:cs typeface="+mn-cs"/>
              </a:rPr>
              <a:t>  </a:t>
            </a:r>
            <a:r>
              <a:rPr kumimoji="0" lang="en-US" kern="1200" cap="none" spc="0" normalizeH="0" baseline="0" noProof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kumimoji="0" lang="ru-RU" sz="3200" kern="1200" cap="none" spc="0" normalizeH="0" baseline="0" noProof="0" smtClean="0">
                <a:solidFill>
                  <a:srgbClr val="0000FF"/>
                </a:solidFill>
                <a:latin typeface="Verdana" panose="020B0604030504040204" pitchFamily="34" charset="0"/>
                <a:ea typeface="+mn-ea"/>
                <a:cs typeface="+mn-cs"/>
                <a:sym typeface="Wingdings" panose="05000000000000000000" pitchFamily="2" charset="2"/>
              </a:rPr>
              <a:t></a:t>
            </a:r>
            <a:r>
              <a:rPr kumimoji="0" lang="en-US" kern="1200" cap="none" spc="0" normalizeH="0" baseline="0" noProof="0" smtClean="0">
                <a:solidFill>
                  <a:srgbClr val="0000FF"/>
                </a:solidFill>
                <a:latin typeface="Verdana" panose="020B0604030504040204" pitchFamily="34" charset="0"/>
                <a:ea typeface="+mn-ea"/>
                <a:cs typeface="+mn-cs"/>
              </a:rPr>
              <a:t>2</a:t>
            </a:r>
            <a:endParaRPr kumimoji="0" lang="ru-RU" kern="1200" cap="none" spc="0" normalizeH="0" baseline="0" noProof="0" smtClean="0">
              <a:solidFill>
                <a:srgbClr val="0000FF"/>
              </a:solidFill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9220" name="TextBox 3"/>
          <p:cNvSpPr txBox="1"/>
          <p:nvPr/>
        </p:nvSpPr>
        <p:spPr>
          <a:xfrm>
            <a:off x="2208213" y="2060575"/>
            <a:ext cx="78581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sz="4000" dirty="0">
                <a:solidFill>
                  <a:srgbClr val="0000FF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</a:t>
            </a:r>
            <a:r>
              <a:rPr lang="en-US" altLang="x-none" dirty="0">
                <a:solidFill>
                  <a:srgbClr val="0000FF"/>
                </a:solidFill>
                <a:latin typeface="Verdana" panose="020B0604030504040204" pitchFamily="34" charset="0"/>
              </a:rPr>
              <a:t>1</a:t>
            </a:r>
            <a:endParaRPr dirty="0">
              <a:solidFill>
                <a:srgbClr val="0000FF"/>
              </a:solidFill>
              <a:latin typeface="Verdana" panose="020B060403050404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08213" y="1628775"/>
            <a:ext cx="2735263" cy="17176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664200" y="2708275"/>
            <a:ext cx="571500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3" name="TextBox 9"/>
          <p:cNvSpPr txBox="1"/>
          <p:nvPr/>
        </p:nvSpPr>
        <p:spPr>
          <a:xfrm>
            <a:off x="6816725" y="2276475"/>
            <a:ext cx="2428875" cy="829945"/>
          </a:xfrm>
          <a:prstGeom prst="rect">
            <a:avLst/>
          </a:prstGeom>
          <a:noFill/>
          <a:ln w="9525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sz="2400" dirty="0">
                <a:solidFill>
                  <a:srgbClr val="006600"/>
                </a:solidFill>
                <a:latin typeface="Verdana" panose="020B0604030504040204" pitchFamily="34" charset="0"/>
              </a:rPr>
              <a:t>время не изменяется</a:t>
            </a:r>
            <a:endParaRPr sz="2400" dirty="0">
              <a:solidFill>
                <a:srgbClr val="006600"/>
              </a:solidFill>
              <a:latin typeface="Verdana" panose="020B060403050404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81563" y="3357563"/>
            <a:ext cx="5072063" cy="9531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kern="1200" cap="none" spc="0" normalizeH="0" baseline="0" noProof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She says, “I </a:t>
            </a:r>
            <a:r>
              <a:rPr kumimoji="0" lang="en-US" sz="28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am</a:t>
            </a:r>
            <a:r>
              <a:rPr kumimoji="0" lang="en-US" sz="2800" kern="1200" cap="none" spc="0" normalizeH="0" baseline="0" noProof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fine”.</a:t>
            </a:r>
            <a:endParaRPr kumimoji="0" lang="en-US" sz="2800" kern="1200" cap="none" spc="0" normalizeH="0" baseline="0" noProof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kern="1200" cap="none" spc="0" normalizeH="0" baseline="0" noProof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She says that she </a:t>
            </a:r>
            <a:r>
              <a:rPr kumimoji="0" lang="en-US" sz="28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is</a:t>
            </a:r>
            <a:r>
              <a:rPr kumimoji="0" lang="en-US" sz="2800" kern="1200" cap="none" spc="0" normalizeH="0" baseline="0" noProof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fine</a:t>
            </a:r>
            <a:r>
              <a:rPr kumimoji="0" lang="en-US" sz="2400" b="1" kern="1200" cap="none" spc="0" normalizeH="0" baseline="0" noProof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.</a:t>
            </a:r>
            <a:endParaRPr kumimoji="0" lang="ru-RU" sz="2400" b="1" kern="1200" cap="none" spc="0" normalizeH="0" baseline="0" noProof="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9225" name="Прямоугольник 11"/>
          <p:cNvSpPr/>
          <p:nvPr/>
        </p:nvSpPr>
        <p:spPr>
          <a:xfrm>
            <a:off x="2309813" y="4643438"/>
            <a:ext cx="75692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sz="4000" dirty="0">
                <a:solidFill>
                  <a:srgbClr val="0000FF"/>
                </a:solidFill>
                <a:latin typeface="Verdana" panose="020B0604030504040204" pitchFamily="34" charset="0"/>
                <a:sym typeface="Wingdings" panose="05000000000000000000" pitchFamily="2" charset="2"/>
              </a:rPr>
              <a:t></a:t>
            </a:r>
            <a:r>
              <a:rPr lang="en-US" altLang="x-none" dirty="0">
                <a:solidFill>
                  <a:srgbClr val="0000FF"/>
                </a:solidFill>
                <a:latin typeface="Verdana" panose="020B0604030504040204" pitchFamily="34" charset="0"/>
              </a:rPr>
              <a:t>1</a:t>
            </a:r>
            <a:endParaRPr dirty="0">
              <a:solidFill>
                <a:srgbClr val="0000FF"/>
              </a:solidFill>
              <a:latin typeface="Verdana" panose="020B060403050404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24188" y="4429125"/>
            <a:ext cx="2063750" cy="14452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said</a:t>
            </a: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told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</a:t>
            </a: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  <a:sym typeface="Wingdings" panose="05000000000000000000" pitchFamily="2" charset="2"/>
              </a:rPr>
              <a:t></a:t>
            </a: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2</a:t>
            </a: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said to</a:t>
            </a: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 </a:t>
            </a: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</a:t>
            </a: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  <a:sym typeface="Wingdings" panose="05000000000000000000" pitchFamily="2" charset="2"/>
              </a:rPr>
              <a:t></a:t>
            </a: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Verdana" panose="020B0604030504040204" pitchFamily="34" charset="0"/>
                <a:ea typeface="+mn-ea"/>
                <a:cs typeface="+mn-cs"/>
              </a:rPr>
              <a:t>2</a:t>
            </a: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Verdana" panose="020B0604030504040204" pitchFamily="34" charset="0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35188" y="4292600"/>
            <a:ext cx="2922588" cy="15906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5591175" y="5084763"/>
            <a:ext cx="1071563" cy="158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9" name="TextBox 17"/>
          <p:cNvSpPr txBox="1"/>
          <p:nvPr/>
        </p:nvSpPr>
        <p:spPr>
          <a:xfrm>
            <a:off x="6959600" y="4797425"/>
            <a:ext cx="3240088" cy="460375"/>
          </a:xfrm>
          <a:prstGeom prst="rect">
            <a:avLst/>
          </a:prstGeom>
          <a:noFill/>
          <a:ln w="9525" cap="flat" cmpd="sng">
            <a:solidFill>
              <a:srgbClr val="C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r>
              <a:rPr sz="2400" dirty="0">
                <a:solidFill>
                  <a:srgbClr val="006600"/>
                </a:solidFill>
                <a:latin typeface="Verdana" panose="020B0604030504040204" pitchFamily="34" charset="0"/>
              </a:rPr>
              <a:t>время изменяется</a:t>
            </a:r>
            <a:endParaRPr sz="2400" dirty="0">
              <a:solidFill>
                <a:srgbClr val="006600"/>
              </a:solidFill>
              <a:latin typeface="Verdana" panose="020B060403050404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95875" y="5643563"/>
            <a:ext cx="3988435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She said that she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was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fine.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935413" y="0"/>
          <a:ext cx="4286250" cy="6472555"/>
        </p:xfrm>
        <a:graphic>
          <a:graphicData uri="http://schemas.openxmlformats.org/drawingml/2006/table">
            <a:tbl>
              <a:tblPr/>
              <a:tblGrid>
                <a:gridCol w="2009775"/>
                <a:gridCol w="2276475"/>
              </a:tblGrid>
              <a:tr h="2438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Direct Speech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432" marR="424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Reported Speech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432" marR="424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Present Simple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V, Vs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write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432" marR="424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Past Simple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V2, Ved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wrote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432" marR="424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Past Simple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V2, Ved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wrote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432" marR="424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Past Perfect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had V3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had written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432" marR="424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Future Simple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will V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will write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432" marR="424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Future in the Past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would V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would write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432" marR="424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21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Present Progressive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is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am  Ving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are             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 writing 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432" marR="424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Past Progressive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were  Ving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was writing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432" marR="424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Past Progressive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were  Ving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 writing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432" marR="424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Past Progressive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were  Ving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was writing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432" marR="424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21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Present Perfect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have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has    V3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have written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432" marR="424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Past Perfect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had  V3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had written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432" marR="424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Past Perfect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had  V3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had written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432" marR="424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Past Perfect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had  V3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had written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432" marR="424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Future Perfect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will have  V3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will have written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432" marR="424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Future perfect in the Past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would have  V3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would have written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432" marR="424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Present Perfect 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Progressive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have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has been  Ving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have been writing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432" marR="424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Past Perfect Progressive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had been  Ving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had been writing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432" marR="424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75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Past Perfect Progressive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had been  Ving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had been writing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432" marR="424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Past Perfect Progressive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had been  Ving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</a:t>
                      </a:r>
                      <a:r>
                        <a:rPr kumimoji="0" lang="en-US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had been writing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2432" marR="4243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Управляющая кнопка: далее 3">
            <a:hlinkClick r:id="" action="ppaction://noaction" highlightClick="1"/>
          </p:cNvPr>
          <p:cNvSpPr/>
          <p:nvPr/>
        </p:nvSpPr>
        <p:spPr>
          <a:xfrm>
            <a:off x="9382148" y="5929330"/>
            <a:ext cx="571504" cy="428628"/>
          </a:xfrm>
          <a:prstGeom prst="actionButtonForwardNex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809750" y="285750"/>
          <a:ext cx="8572500" cy="6246495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4326255"/>
                <a:gridCol w="4246245"/>
              </a:tblGrid>
              <a:tr h="43688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Прямая</a:t>
                      </a:r>
                      <a:r>
                        <a:rPr lang="ru-RU" sz="2000" baseline="0" dirty="0" smtClean="0"/>
                        <a:t> речь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Косвенная речь</a:t>
                      </a:r>
                      <a:endParaRPr lang="ru-RU" sz="20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now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then</a:t>
                      </a:r>
                      <a:endParaRPr lang="ru-RU" sz="2400" b="0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today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that day</a:t>
                      </a:r>
                      <a:endParaRPr lang="ru-RU" sz="2400" b="0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here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there</a:t>
                      </a:r>
                      <a:endParaRPr lang="ru-RU" sz="2400" b="0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yesterday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the day before</a:t>
                      </a:r>
                      <a:endParaRPr lang="ru-RU" sz="2400" b="0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ago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before</a:t>
                      </a:r>
                      <a:endParaRPr lang="ru-RU" sz="2400" b="0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457835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last…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the previous …</a:t>
                      </a:r>
                      <a:endParaRPr lang="ru-RU" sz="2400" b="0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tomorrow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the next day</a:t>
                      </a:r>
                      <a:endParaRPr lang="ru-RU" sz="2400" b="0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next …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the following  …</a:t>
                      </a:r>
                      <a:endParaRPr lang="ru-RU" sz="2400" b="0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this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that</a:t>
                      </a:r>
                      <a:endParaRPr lang="ru-RU" sz="2400" b="0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these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those</a:t>
                      </a:r>
                      <a:endParaRPr lang="ru-RU" sz="2400" b="0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the day after tomorrow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two days later</a:t>
                      </a:r>
                      <a:endParaRPr lang="ru-RU" sz="2400" b="0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77978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the day before yesterday</a:t>
                      </a:r>
                      <a:endParaRPr lang="ru-RU" sz="24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two days before</a:t>
                      </a:r>
                      <a:endParaRPr lang="ru-RU" sz="2400" b="0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Управляющая кнопка: в конец 3">
            <a:hlinkClick r:id="" action="ppaction://noaction" highlightClick="1"/>
          </p:cNvPr>
          <p:cNvSpPr/>
          <p:nvPr/>
        </p:nvSpPr>
        <p:spPr>
          <a:xfrm>
            <a:off x="9953652" y="6072206"/>
            <a:ext cx="428628" cy="399474"/>
          </a:xfrm>
          <a:prstGeom prst="actionButtonEnd">
            <a:avLst/>
          </a:prstGeom>
          <a:solidFill>
            <a:schemeClr val="bg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2952750" y="3429000"/>
            <a:ext cx="6215063" cy="7143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255" y="1691005"/>
            <a:ext cx="9186545" cy="4605655"/>
          </a:xfrm>
        </p:spPr>
        <p:txBody>
          <a:bodyPr>
            <a:normAutofit fontScale="60000"/>
          </a:bodyPr>
          <a:p>
            <a:pPr marL="0" indent="0">
              <a:buNone/>
            </a:pPr>
            <a:r>
              <a:rPr lang="ru-RU" sz="6000"/>
              <a:t> </a:t>
            </a:r>
            <a:r>
              <a:rPr lang="ru-RU" sz="6000" b="1">
                <a:solidFill>
                  <a:srgbClr val="FF0000"/>
                </a:solidFill>
              </a:rPr>
              <a:t>местоимения</a:t>
            </a:r>
            <a:r>
              <a:rPr lang="ru-RU" sz="6000"/>
              <a:t> :</a:t>
            </a:r>
            <a:endParaRPr lang="ru-RU" sz="6000"/>
          </a:p>
          <a:p>
            <a:pPr marL="0" indent="0">
              <a:buNone/>
            </a:pPr>
            <a:r>
              <a:rPr lang="ru-RU" sz="6000" b="1"/>
              <a:t>Указательные</a:t>
            </a:r>
            <a:endParaRPr lang="ru-RU" sz="6000" b="1"/>
          </a:p>
          <a:p>
            <a:pPr marL="0" indent="0">
              <a:buNone/>
            </a:pPr>
            <a:r>
              <a:rPr lang="en-US" altLang="ru-RU" sz="6000"/>
              <a:t>this (</a:t>
            </a:r>
            <a:r>
              <a:rPr lang="ru-RU" altLang="ru-RU" sz="6000"/>
              <a:t>этот</a:t>
            </a:r>
            <a:r>
              <a:rPr lang="en-US" altLang="ru-RU" sz="6000"/>
              <a:t>) - that</a:t>
            </a:r>
            <a:r>
              <a:rPr lang="ru-RU" altLang="en-US" sz="6000"/>
              <a:t> (тот)</a:t>
            </a:r>
            <a:endParaRPr lang="en-US" altLang="ru-RU" sz="6000"/>
          </a:p>
          <a:p>
            <a:pPr marL="0" indent="0">
              <a:buNone/>
            </a:pPr>
            <a:r>
              <a:rPr lang="en-US" altLang="ru-RU" sz="6000"/>
              <a:t>these</a:t>
            </a:r>
            <a:r>
              <a:rPr lang="ru-RU" altLang="en-US" sz="6000"/>
              <a:t> (эти)</a:t>
            </a:r>
            <a:r>
              <a:rPr lang="en-US" altLang="ru-RU" sz="6000"/>
              <a:t> -those</a:t>
            </a:r>
            <a:r>
              <a:rPr lang="ru-RU" altLang="en-US" sz="6000"/>
              <a:t> (те)</a:t>
            </a:r>
            <a:endParaRPr lang="ru-RU" altLang="en-US" sz="6000"/>
          </a:p>
          <a:p>
            <a:pPr marL="0" indent="0">
              <a:buNone/>
            </a:pPr>
            <a:r>
              <a:rPr lang="ru-RU" altLang="en-US" sz="6000" b="1"/>
              <a:t>Личные </a:t>
            </a:r>
            <a:endParaRPr lang="ru-RU" altLang="en-US" sz="6000" b="1"/>
          </a:p>
          <a:p>
            <a:pPr marL="0" indent="0">
              <a:buNone/>
            </a:pPr>
            <a:r>
              <a:rPr lang="en-US" altLang="ru-RU" sz="6000"/>
              <a:t>I - I</a:t>
            </a:r>
            <a:r>
              <a:rPr lang="ru-RU" altLang="ru-RU" sz="6000"/>
              <a:t>, </a:t>
            </a:r>
            <a:r>
              <a:rPr lang="en-US" altLang="ru-RU" sz="6000"/>
              <a:t>he</a:t>
            </a:r>
            <a:r>
              <a:rPr lang="ru-RU" altLang="ru-RU" sz="6000"/>
              <a:t>, </a:t>
            </a:r>
            <a:r>
              <a:rPr lang="en-US" altLang="ru-RU" sz="6000"/>
              <a:t>she</a:t>
            </a:r>
            <a:endParaRPr lang="en-US" altLang="ru-RU" sz="6000"/>
          </a:p>
          <a:p>
            <a:pPr marL="0" indent="0">
              <a:buNone/>
            </a:pPr>
            <a:r>
              <a:rPr lang="en-US" altLang="ru-RU" sz="6000"/>
              <a:t>We - They</a:t>
            </a:r>
            <a:endParaRPr lang="en-US" altLang="ru-RU" sz="6000"/>
          </a:p>
          <a:p>
            <a:pPr marL="0" indent="0">
              <a:buNone/>
            </a:pPr>
            <a:endParaRPr lang="en-US" altLang="ru-RU"/>
          </a:p>
          <a:p>
            <a:pPr marL="0" indent="0">
              <a:buNone/>
            </a:pPr>
            <a:endParaRPr lang="en-US" altLang="ru-RU"/>
          </a:p>
        </p:txBody>
      </p:sp>
    </p:spTree>
  </p:cSld>
  <p:clrMapOvr>
    <a:masterClrMapping/>
  </p:clrMapOvr>
  <p:transition>
    <p:pull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ru-RU" sz="6600">
                <a:solidFill>
                  <a:srgbClr val="FF0000"/>
                </a:solidFill>
              </a:rPr>
              <a:t>Притяжательные :</a:t>
            </a:r>
            <a:endParaRPr lang="ru-RU" sz="660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6600"/>
              <a:t>my (</a:t>
            </a:r>
            <a:r>
              <a:rPr lang="ru-RU" sz="6600"/>
              <a:t>мой</a:t>
            </a:r>
            <a:r>
              <a:rPr lang="en-US" sz="6600"/>
              <a:t>) - his</a:t>
            </a:r>
            <a:r>
              <a:rPr lang="ru-RU" altLang="en-US" sz="6600"/>
              <a:t> (его)</a:t>
            </a:r>
            <a:r>
              <a:rPr lang="ru-RU" sz="6600"/>
              <a:t>, </a:t>
            </a:r>
            <a:r>
              <a:rPr lang="en-US" sz="6600"/>
              <a:t>her</a:t>
            </a:r>
            <a:r>
              <a:rPr lang="ru-RU" altLang="en-US" sz="6600"/>
              <a:t> (её)</a:t>
            </a:r>
            <a:endParaRPr lang="en-US" sz="6600"/>
          </a:p>
          <a:p>
            <a:pPr marL="0" indent="0">
              <a:buNone/>
            </a:pPr>
            <a:r>
              <a:rPr lang="en-US" sz="6600"/>
              <a:t>our</a:t>
            </a:r>
            <a:r>
              <a:rPr lang="ru-RU" altLang="en-US" sz="6600"/>
              <a:t> (наш)</a:t>
            </a:r>
            <a:r>
              <a:rPr lang="en-US" sz="6600"/>
              <a:t> - their</a:t>
            </a:r>
            <a:r>
              <a:rPr lang="ru-RU" altLang="en-US" sz="6600"/>
              <a:t> (их)</a:t>
            </a:r>
            <a:endParaRPr lang="en-US" sz="6600"/>
          </a:p>
          <a:p>
            <a:pPr marL="0" indent="0">
              <a:buNone/>
            </a:pPr>
            <a:endParaRPr lang="en-US" sz="6600"/>
          </a:p>
        </p:txBody>
      </p:sp>
    </p:spTree>
  </p:cSld>
  <p:clrMapOvr>
    <a:masterClrMapping/>
  </p:clrMapOvr>
  <p:transition>
    <p:pull dir="d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5647</Words>
  <Application>WPS Presentation</Application>
  <PresentationFormat>Widescreen</PresentationFormat>
  <Paragraphs>359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8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Century Gothic</vt:lpstr>
      <vt:lpstr>Corbel</vt:lpstr>
      <vt:lpstr>Verdana</vt:lpstr>
      <vt:lpstr>Times New Roman</vt:lpstr>
      <vt:lpstr>Constantia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/>
  <cp:lastModifiedBy>sofia</cp:lastModifiedBy>
  <cp:revision>1</cp:revision>
  <dcterms:created xsi:type="dcterms:W3CDTF">2024-01-08T11:09:08Z</dcterms:created>
  <dcterms:modified xsi:type="dcterms:W3CDTF">2024-01-08T11:09:09Z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04874E01D553465A85B9C1C354CCA003</vt:lpwstr>
  </property>
  <property fmtid="{D5CDD505-2E9C-101B-9397-08002B2CF9AE}" pid="3" name="KSOProductBuildVer">
    <vt:lpwstr>1033-11.2.0.11225</vt:lpwstr>
  </property>
</Properties>
</file>