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26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65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9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84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617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4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78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512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01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849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690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16635-06B7-43C0-BD82-9394BA7864C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313A4-1C84-495B-B715-BFD10E55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88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0%D1%81%D1%81%D0%B0%D1%87%D1%83%D1%81%D0%B5%D1%82%D1%81" TargetMode="External"/><Relationship Id="rId3" Type="http://schemas.openxmlformats.org/officeDocument/2006/relationships/hyperlink" Target="https://ru.wikipedia.org/wiki/%D0%A1%D0%BF%D0%BE%D1%80%D1%82" TargetMode="External"/><Relationship Id="rId7" Type="http://schemas.openxmlformats.org/officeDocument/2006/relationships/hyperlink" Target="https://ru.wikipedia.org/wiki/%D0%A1%D0%BF%D1%80%D0%B8%D0%BD%D0%B3%D1%84%D0%B8%D0%BB%D0%B4_(%D0%9C%D0%B0%D1%81%D1%81%D0%B0%D1%87%D1%83%D1%81%D0%B5%D1%82%D1%81)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YMCA" TargetMode="External"/><Relationship Id="rId5" Type="http://schemas.openxmlformats.org/officeDocument/2006/relationships/hyperlink" Target="https://ru.wikipedia.org/wiki/%D0%91%D0%B0%D1%81%D0%BA%D0%B5%D1%82%D0%B1%D0%BE%D0%BB%D1%8C%D0%BD%D1%8B%D0%B9_%D0%BC%D1%8F%D1%87" TargetMode="External"/><Relationship Id="rId4" Type="http://schemas.openxmlformats.org/officeDocument/2006/relationships/hyperlink" Target="https://ru.wikipedia.org/wiki/%D0%98%D0%B3%D1%80%D0%B0" TargetMode="External"/><Relationship Id="rId9" Type="http://schemas.openxmlformats.org/officeDocument/2006/relationships/hyperlink" Target="https://ru.wikipedia.org/wiki/%D0%94%D0%B6%D0%B5%D0%B9%D0%BC%D1%81_%D0%9D%D0%B5%D0%B9%D1%81%D0%BC%D0%B8%D1%8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9114" y="622852"/>
            <a:ext cx="10442712" cy="1444487"/>
          </a:xfrm>
        </p:spPr>
        <p:txBody>
          <a:bodyPr/>
          <a:lstStyle/>
          <a:p>
            <a:r>
              <a:rPr lang="ru-RU" sz="4800" dirty="0">
                <a:solidFill>
                  <a:prstClr val="black"/>
                </a:solidFill>
              </a:rPr>
              <a:t>Правила игры в баскетбол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36904" y="3602038"/>
            <a:ext cx="4837044" cy="1655762"/>
          </a:xfrm>
        </p:spPr>
        <p:txBody>
          <a:bodyPr>
            <a:normAutofit/>
          </a:bodyPr>
          <a:lstStyle/>
          <a:p>
            <a:pPr lvl="0" algn="r"/>
            <a:r>
              <a:rPr lang="ru-RU" sz="2000" dirty="0">
                <a:solidFill>
                  <a:prstClr val="black"/>
                </a:solidFill>
              </a:rPr>
              <a:t>Подготовила:</a:t>
            </a:r>
          </a:p>
          <a:p>
            <a:pPr lvl="0" algn="r"/>
            <a:r>
              <a:rPr lang="ru-RU" sz="2000" dirty="0">
                <a:solidFill>
                  <a:prstClr val="black"/>
                </a:solidFill>
              </a:rPr>
              <a:t>учитель физической культуры</a:t>
            </a:r>
          </a:p>
          <a:p>
            <a:pPr lvl="0" algn="r"/>
            <a:r>
              <a:rPr lang="ru-RU" sz="2000" dirty="0">
                <a:solidFill>
                  <a:prstClr val="black"/>
                </a:solidFill>
              </a:rPr>
              <a:t>ГОУ ЛНР «</a:t>
            </a:r>
            <a:r>
              <a:rPr lang="ru-RU" sz="2000" dirty="0" err="1">
                <a:solidFill>
                  <a:prstClr val="black"/>
                </a:solidFill>
              </a:rPr>
              <a:t>Лозянская</a:t>
            </a:r>
            <a:r>
              <a:rPr lang="ru-RU" sz="2000" dirty="0">
                <a:solidFill>
                  <a:prstClr val="black"/>
                </a:solidFill>
              </a:rPr>
              <a:t> СШ»</a:t>
            </a:r>
          </a:p>
          <a:p>
            <a:pPr lvl="0" algn="r"/>
            <a:r>
              <a:rPr lang="ru-RU" sz="2000" dirty="0" err="1">
                <a:solidFill>
                  <a:prstClr val="black"/>
                </a:solidFill>
              </a:rPr>
              <a:t>Караванцева</a:t>
            </a:r>
            <a:r>
              <a:rPr lang="ru-RU" sz="2000" dirty="0">
                <a:solidFill>
                  <a:prstClr val="black"/>
                </a:solidFill>
              </a:rPr>
              <a:t> Яна Владимировна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148" y="2577927"/>
            <a:ext cx="7248939" cy="400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04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078" y="357809"/>
            <a:ext cx="661283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000000"/>
                </a:solidFill>
                <a:latin typeface="inherit"/>
              </a:rPr>
              <a:t>Бросок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Бросок является одним из самых важных компонентов в баскетболе. Различают следующие броски: с прохода, крюк и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полукрюк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, классический,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слэм-данк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. Преимущественно такое разнообразие бросков вызвано позицией, на которой выступает игрок.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Броски разделяют по количеству набранных очков за попытку: штрафной бросок (одно очко),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двухочковый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трехочковый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986" y="621807"/>
            <a:ext cx="4924962" cy="57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56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296" y="331304"/>
            <a:ext cx="8057321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000000"/>
                </a:solidFill>
                <a:latin typeface="inherit"/>
              </a:rPr>
              <a:t>Блок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Блок или блок-</a:t>
            </a:r>
            <a:r>
              <a:rPr lang="ru-RU" sz="2000" dirty="0" err="1">
                <a:solidFill>
                  <a:srgbClr val="000000"/>
                </a:solidFill>
                <a:latin typeface="Helvetica" panose="020B0604020202020204" pitchFamily="34" charset="0"/>
              </a:rPr>
              <a:t>шот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 в баскетболе (англ. </a:t>
            </a:r>
            <a:r>
              <a:rPr lang="ru-RU" sz="2000" dirty="0" err="1">
                <a:solidFill>
                  <a:srgbClr val="000000"/>
                </a:solidFill>
                <a:latin typeface="Helvetica" panose="020B0604020202020204" pitchFamily="34" charset="0"/>
              </a:rPr>
              <a:t>blocked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Helvetica" panose="020B0604020202020204" pitchFamily="34" charset="0"/>
              </a:rPr>
              <a:t>shot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) – это успешная попытка защитника заблокировать бросок, из-за которой мяч изменил направление на пути к кольцу.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Блоки стали официально подсчитываться в НБА с сезона 1973/1974 года.</a:t>
            </a:r>
          </a:p>
          <a:p>
            <a:pPr lvl="0" fontAlgn="base"/>
            <a:r>
              <a:rPr lang="ru-RU" sz="2000" b="1" u="sng" dirty="0">
                <a:solidFill>
                  <a:srgbClr val="000000"/>
                </a:solidFill>
                <a:latin typeface="Helvetica" panose="020B0604020202020204" pitchFamily="34" charset="0"/>
              </a:rPr>
              <a:t>Интересный факт!</a:t>
            </a:r>
            <a:r>
              <a:rPr lang="ru-RU" sz="2000" u="sng" dirty="0">
                <a:solidFill>
                  <a:srgbClr val="000000"/>
                </a:solidFill>
                <a:latin typeface="Helvetica" panose="020B0604020202020204" pitchFamily="34" charset="0"/>
              </a:rPr>
              <a:t> Андрей Кириленко стал первым российским игроком, завершившим сезон НБА на первом месте по показателю «Блок-</a:t>
            </a:r>
            <a:r>
              <a:rPr lang="ru-RU" sz="2000" u="sng" dirty="0" err="1">
                <a:solidFill>
                  <a:srgbClr val="000000"/>
                </a:solidFill>
                <a:latin typeface="Helvetica" panose="020B0604020202020204" pitchFamily="34" charset="0"/>
              </a:rPr>
              <a:t>шотов</a:t>
            </a:r>
            <a:r>
              <a:rPr lang="ru-RU" sz="2000" u="sng" dirty="0">
                <a:solidFill>
                  <a:srgbClr val="000000"/>
                </a:solidFill>
                <a:latin typeface="Helvetica" panose="020B0604020202020204" pitchFamily="34" charset="0"/>
              </a:rPr>
              <a:t> в среднем за игру», который равен 3,32. Кроме этого, Кириленко стал первым форвардом в истории, победившем в этой категории по итогам сезона. Все предыдущие победители были центровыми.</a:t>
            </a:r>
            <a:endParaRPr lang="ru-RU" sz="20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956" y="3759388"/>
            <a:ext cx="7517019" cy="29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33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852" y="437322"/>
            <a:ext cx="10641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000000"/>
                </a:solidFill>
                <a:latin typeface="inherit"/>
              </a:rPr>
              <a:t>Нарушение правил в баскетболе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Фол — это несоблюдение правил. Наказанием фола в нападении является переход владения мячом к команде соперника и вбрасывание его из-за линии, ограничивающей игровое пространство (лицевая линия — за щитом, боковая линия — по краям площадки). Наказанием за фол в защите сначала является остановка игры, вбрасывание мяча соперником из аута и перезапуск счетчика времени на атаку, но по достижении определенного количества фолов у команды за четверть наказывается пробитием двух штрафных бросков. Фол защитника при броске сразу наказывается штрафными бросками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126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869" y="477079"/>
            <a:ext cx="105089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000000"/>
                </a:solidFill>
                <a:latin typeface="inherit"/>
              </a:rPr>
              <a:t>Состав баскетбольной команды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На площадке одновременно могут находиться 2 команды, по пять человек в каждой. Обычно команда состоит из 12 человек.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Игроки в составе команды различаются по позициям: разыгрывающий защитник (первый номер), атакующий защитник (второй номер), легкий форвард (третий номер), тяжелый форвард (четвертый номер), центровой (пятый номер).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Игроки, которые не попали в основной состав, находятся на скамейке запасных и могут выходить на площадку посредством замен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448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5129" y="503583"/>
            <a:ext cx="102836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Правила замены игроков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Замена – это остановка игры по просьбе команды с целью выхода баскетболиста со скамейки запасных. Остановка производится судьей игры. Возможность для замены появляется, когда:</a:t>
            </a: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1. Игровое время остановлено и судья показал фол или нарушения Секретарскому столику.</a:t>
            </a: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2. В корзину команды, попросившей замену, заброшен мяч с игры в последние две минуты четвертого периода или любого дополнительного периода.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484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8626" y="291547"/>
            <a:ext cx="9753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000000"/>
                </a:solidFill>
                <a:latin typeface="Helvetica" panose="020B0604020202020204" pitchFamily="34" charset="0"/>
              </a:rPr>
              <a:t>Правила в баскетболе: судьи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Судейство матча является важнейшим элементом баскетбольного матча. Судья следит за соблюдением правил, временем игры, определяют возможность и процедуру выхода запасных игроков.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Первоначально игру обслуживал один судья, контролирующий фолы, и один судья, следящий за мячом. Сегодня все судьи имеют равные права в отношении всех аспектов игры. НБА добавили третьего судью в 1988, ее примеру в 2006 последовала и ФИБА.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Судьи руководят игрой с помощью специальных жестов. Жестами судья контролирует нарушения правил, замены, остановки игры, набор очков, нумерацию игроков.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Главный судья и судьи площадки обслуживают игру непосредственно на баскетбольной площадке. Судейский столик регламентирует время игры и помогает главному судье на площадке.</a:t>
            </a:r>
            <a:endParaRPr lang="ru-RU" sz="24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98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13" y="850168"/>
            <a:ext cx="10760373" cy="5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991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7566" y="172277"/>
            <a:ext cx="773927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Баскетбольный мяч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Баскетбольный мяч должен иметь сферическую форму и быть установленного оттенка оранжевого цвета с традиционным рисунком из восьми вставок и черных швов.</a:t>
            </a: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Масса мяча (официально принятого размера 7) составляет 567—650 г, окружность — 749—780 мм… Читать ещё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Баскетбольный мяч должен иметь сферическую форму и быть установленного оттенка оранжевого цвета с традиционным рисунком из восьми вставок и черных швов.</a:t>
            </a: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Масса мяча (официально принятого размера 7) составляет 567—650 г, окружность — 749—780 мм. Используются также и мячи меньших размеров: в играх мужских команд используются мячи «размер 7», в играх женских команд — «размер 6», в матчах по мини-баскетболу — «размер 5». Скрыть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Википедия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Размер: 567—650 г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Окружность: 749–780 мм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Цвет: оранжевый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4360" y="849678"/>
            <a:ext cx="3639627" cy="423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39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55" y="237467"/>
            <a:ext cx="11083489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6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078" y="450574"/>
            <a:ext cx="114366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202122"/>
                </a:solidFill>
                <a:latin typeface="Arial" panose="020B0604020202020204" pitchFamily="34" charset="0"/>
              </a:rPr>
              <a:t>Баскетбо́л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(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2" tooltip="Английский язык"/>
              </a:rPr>
              <a:t>англ.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ru-RU" i="1" dirty="0" err="1">
                <a:solidFill>
                  <a:srgbClr val="202122"/>
                </a:solidFill>
                <a:latin typeface="Arial" panose="020B0604020202020204" pitchFamily="34" charset="0"/>
              </a:rPr>
              <a:t>basket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«корзина» + </a:t>
            </a:r>
            <a:r>
              <a:rPr lang="ru-RU" i="1" dirty="0" err="1">
                <a:solidFill>
                  <a:srgbClr val="202122"/>
                </a:solidFill>
                <a:latin typeface="Arial" panose="020B0604020202020204" pitchFamily="34" charset="0"/>
              </a:rPr>
              <a:t>ball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«мяч») —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3" tooltip="Спорт"/>
              </a:rPr>
              <a:t>спортивная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командная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4" tooltip="Игра"/>
              </a:rPr>
              <a:t>игра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с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5" tooltip="Баскетбольный мяч"/>
              </a:rPr>
              <a:t>мячом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, в которой мяч забрасывают руками в кольцо соперника.</a:t>
            </a:r>
          </a:p>
          <a:p>
            <a:pPr lvl="0"/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Зимой 1891 года студентам колледжа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6" tooltip="YMCA"/>
              </a:rPr>
              <a:t>Молодёжной христианской ассоциации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 из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7" tooltip="Спрингфилд (Массачусетс)"/>
              </a:rPr>
              <a:t>Спрингфилда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, штат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8" tooltip="Массачусетс"/>
              </a:rPr>
              <a:t>Массачусетс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, вынужденным выполнять гимнастические упражнения, считавшиеся в то время единственным средством приобщения молодёжи к спорту, было очень скучно на занятиях физического воспитания. Однообразию таких занятий необходимо было положить конец.</a:t>
            </a:r>
          </a:p>
          <a:p>
            <a:pPr lvl="0"/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Выход из этого положения нашёл преподаватель колледжа </a:t>
            </a:r>
            <a:r>
              <a:rPr lang="ru-RU" dirty="0">
                <a:solidFill>
                  <a:srgbClr val="0645AD"/>
                </a:solidFill>
                <a:latin typeface="Arial" panose="020B0604020202020204" pitchFamily="34" charset="0"/>
                <a:hlinkClick r:id="rId9" tooltip="Джеймс Нейсмит"/>
              </a:rPr>
              <a:t>Джеймс </a:t>
            </a:r>
            <a:r>
              <a:rPr lang="ru-RU" dirty="0" err="1">
                <a:solidFill>
                  <a:srgbClr val="0645AD"/>
                </a:solidFill>
                <a:latin typeface="Arial" panose="020B0604020202020204" pitchFamily="34" charset="0"/>
                <a:hlinkClick r:id="rId9" tooltip="Джеймс Нейсмит"/>
              </a:rPr>
              <a:t>Нейсмит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. 21 декабря 1891 года он привязал две корзины из-под персиков к перилам балкона спортивного зала и, разделив восемнадцать студентов на две команды, предложил им игру, смысл которой сводился к тому, чтобы забросить большее количество мячей в корзину соперников.</a:t>
            </a:r>
          </a:p>
          <a:p>
            <a:pPr lvl="0"/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Идея этой игры у него зародилась ещё в школьные годы, когда дети играли в старинную игру «</a:t>
            </a:r>
            <a:r>
              <a:rPr lang="ru-RU" dirty="0" err="1">
                <a:solidFill>
                  <a:srgbClr val="202122"/>
                </a:solidFill>
                <a:latin typeface="Arial" panose="020B0604020202020204" pitchFamily="34" charset="0"/>
              </a:rPr>
              <a:t>duck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-</a:t>
            </a:r>
            <a:r>
              <a:rPr lang="ru-RU" dirty="0" err="1">
                <a:solidFill>
                  <a:srgbClr val="202122"/>
                </a:solidFill>
                <a:latin typeface="Arial" panose="020B0604020202020204" pitchFamily="34" charset="0"/>
              </a:rPr>
              <a:t>on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-a-</a:t>
            </a:r>
            <a:r>
              <a:rPr lang="ru-RU" dirty="0" err="1">
                <a:solidFill>
                  <a:srgbClr val="202122"/>
                </a:solidFill>
                <a:latin typeface="Arial" panose="020B0604020202020204" pitchFamily="34" charset="0"/>
              </a:rPr>
              <a:t>rock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» («Утка на скале»). Смысл этой популярной в то время игры заключался в следующем: подбрасывая небольшой камень, необходимо было поразить им вершину другого камня, большего по размеру.</a:t>
            </a:r>
          </a:p>
          <a:p>
            <a:pPr lvl="0"/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. Игра, получившая название «баскетбол», лишь отдалённо напоминала современный вид спорта. Ведения мяча не существовало, игроки только перебрасывали его друг другу, стоя на месте, и стремились затем закинуть в корзину, причём исключительно обеими руками снизу или от груди, а после удачного броска один из игроков забирался на приставленную к стене лестницу и извлекал мяч из корзины. Целью доктора </a:t>
            </a:r>
            <a:r>
              <a:rPr lang="ru-RU" dirty="0" err="1">
                <a:solidFill>
                  <a:srgbClr val="202122"/>
                </a:solidFill>
                <a:latin typeface="Arial" panose="020B0604020202020204" pitchFamily="34" charset="0"/>
              </a:rPr>
              <a:t>Нейсмита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 было создать игру именно коллективную, в которую можно было бы вовлечь одновременно большое количество участвующих, и этой задаче его изобретение отвечало в полной мере.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35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2209" y="371061"/>
            <a:ext cx="9753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Linux Libertine"/>
              </a:rPr>
              <a:t>                   Правила </a:t>
            </a:r>
            <a:r>
              <a:rPr lang="ru-RU" sz="3200" dirty="0">
                <a:solidFill>
                  <a:srgbClr val="000000"/>
                </a:solidFill>
                <a:latin typeface="Linux Libertine"/>
              </a:rPr>
              <a:t>игры в баскетбол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060174"/>
            <a:ext cx="66790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1. В баскетбол играют две команды. Обычно команда состоит из 12 человек, 5 из которых одновременно находятся на площадке, а остальные располагаются на скамейке запасных и во время паузы в игре могут выйти на замену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2. Ведение мяча в баскетболе. Спортсмены, которые владеют мячом, должны ударять им в пол. Без удара в пол разрешается сделать только два шага. В противном случае фиксируется нарушение — «пронос мяча», мяч отдается другой команде.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3. Мячом играют только руками. Бежать с мячом, не ударяя им в пол, преднамеренно бить по нему ногой, блокировать любой частью ноги или бить по нему кулаком запрещено. Случайное же соприкосновение или касание мяча стопой или ногой не является нарушением.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370" y="1060174"/>
            <a:ext cx="4346825" cy="51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279" y="265043"/>
            <a:ext cx="636104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4.Баскетбольный матч состоит из 4 четвертей или 2 таймов (в студенческом баскетболе). В Национальной баскетбольной ассоциац4.ии матч состоит из 4 четвертей по 12 минут, а в ФИБА четверть состоит из 10 минут. NCAA (студенческая ассоциация США) использует два тайма по 20 минут.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5. Между четвертями предусмотрены короткие перерывы, а между вторым и третьим периодом (либо каждым из таймов) время перерыва увеличено.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6. При равном числе очков после основного времени назначается дополнительное время — овертайм. Количество овертаймов не является ограниченным. Они играются до определения победителя встречи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531" y="375440"/>
            <a:ext cx="4474852" cy="597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45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288" y="384313"/>
            <a:ext cx="630803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7. Точный бросок в корзину может отличаться по количеству набранных очков. Мяч, заброшенный во время штрафного броска, приносит команде 1 очко. Если мяч заброшен со средней или близкой дистанции (ближе 3-х очковой линии), то команде дается 2 очка. Три очка зарабатывает команда, если мяч заброшен из-за </a:t>
            </a:r>
            <a:r>
              <a:rPr lang="ru-RU" sz="2000" dirty="0" err="1">
                <a:solidFill>
                  <a:srgbClr val="000000"/>
                </a:solidFill>
                <a:latin typeface="Helvetica" panose="020B0604020202020204" pitchFamily="34" charset="0"/>
              </a:rPr>
              <a:t>трехочковой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 линии.</a:t>
            </a:r>
          </a:p>
          <a:p>
            <a:pPr lvl="0" fontAlgn="base"/>
            <a:r>
              <a:rPr lang="ru-RU" sz="2000" b="1" u="sng" dirty="0">
                <a:solidFill>
                  <a:srgbClr val="000000"/>
                </a:solidFill>
                <a:latin typeface="Helvetica" panose="020B0604020202020204" pitchFamily="34" charset="0"/>
              </a:rPr>
              <a:t>Интересный факт!</a:t>
            </a:r>
            <a:r>
              <a:rPr lang="ru-RU" sz="2000" u="sng" dirty="0">
                <a:solidFill>
                  <a:srgbClr val="000000"/>
                </a:solidFill>
                <a:latin typeface="Helvetica" panose="020B0604020202020204" pitchFamily="34" charset="0"/>
              </a:rPr>
              <a:t> </a:t>
            </a:r>
            <a:r>
              <a:rPr lang="ru-RU" sz="2000" u="sng" dirty="0" err="1">
                <a:solidFill>
                  <a:srgbClr val="000000"/>
                </a:solidFill>
                <a:latin typeface="Helvetica" panose="020B0604020202020204" pitchFamily="34" charset="0"/>
              </a:rPr>
              <a:t>Трехочковый</a:t>
            </a:r>
            <a:r>
              <a:rPr lang="ru-RU" sz="2000" u="sng" dirty="0">
                <a:solidFill>
                  <a:srgbClr val="000000"/>
                </a:solidFill>
                <a:latin typeface="Helvetica" panose="020B0604020202020204" pitchFamily="34" charset="0"/>
              </a:rPr>
              <a:t> бросок был включен в официальные правила игры (ФИБА) в 1984 году.</a:t>
            </a:r>
            <a:endParaRPr lang="ru-RU" sz="2000" dirty="0">
              <a:solidFill>
                <a:srgbClr val="000000"/>
              </a:solidFill>
              <a:latin typeface="Helvetica" panose="020B0604020202020204" pitchFamily="34" charset="0"/>
            </a:endParaRP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8. </a:t>
            </a:r>
            <a:r>
              <a:rPr lang="ru-RU" sz="2000" dirty="0" err="1">
                <a:solidFill>
                  <a:srgbClr val="000000"/>
                </a:solidFill>
                <a:latin typeface="Helvetica" panose="020B0604020202020204" pitchFamily="34" charset="0"/>
              </a:rPr>
              <a:t>Трехочковая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 дуга выделяется на площадке: она находится на расстоянии 6 м 75 см от кольца для ФИБА и 7 м 24 см — в Национальной баскетбольной ассоциации.</a:t>
            </a:r>
          </a:p>
          <a:p>
            <a:pPr lvl="0" fontAlgn="base"/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9. На баскетбольной площадке выделяется трехсекундная зона, где игрок атакующей команды не может находиться более трех секунд</a:t>
            </a:r>
            <a:endParaRPr lang="ru-RU" sz="20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3322" y="291548"/>
            <a:ext cx="5468586" cy="58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6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078" y="304800"/>
            <a:ext cx="1008490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3600" b="1" dirty="0">
                <a:solidFill>
                  <a:srgbClr val="000000"/>
                </a:solidFill>
                <a:latin typeface="inherit"/>
              </a:rPr>
              <a:t>Баскетбольная площадка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Игровая площадка для игры в баскетбол представляет собой прямоугольную плоскую твердую поверхность. Размеры баскетбольной площадки в ФИБА и НБА разнятся по минимуму. Стандарты ФИБА — 28 м на 15 м. Для Национальной баскетбольной ассоциации — 28,7 м на 15,3 м. Покрытие должно быть гладкое, ровное, без неровностей, изгибов. Так же стоит заметить, что для состязаний не такого высокого уровня размеры баскетбольной площадки могут отличаться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Высота потолка или крыши должна быть на уровне минимум 7 метров от площадки. Баскетбольная площадка имеет разметку. Разметка отличает следующие части площадки: центральный круг, центральная линия, боковые и лицевые линии, </a:t>
            </a:r>
            <a:r>
              <a:rPr lang="ru-RU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трехочковые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 линии, линии штрафного броска, трехсекундные зоны.</a:t>
            </a:r>
            <a:endParaRPr lang="ru-RU" sz="24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14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812" y="456942"/>
            <a:ext cx="9876376" cy="59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43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809" y="410817"/>
            <a:ext cx="878619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3200" b="1" dirty="0">
                <a:solidFill>
                  <a:srgbClr val="000000"/>
                </a:solidFill>
                <a:latin typeface="inherit"/>
              </a:rPr>
              <a:t>Вбрасывание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Игра официально начинается спорным подбросом в центральном круге, когда за мяч борются по одному игроку из каждой команды. Подброс выполняет судья игры. Выигравшая вбрасывание команда получает первое владение в матче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036" y="2585972"/>
            <a:ext cx="8485428" cy="410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63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5861" y="530087"/>
            <a:ext cx="1024393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3200" b="1" dirty="0">
                <a:solidFill>
                  <a:srgbClr val="000000"/>
                </a:solidFill>
                <a:latin typeface="inherit"/>
              </a:rPr>
              <a:t>Пас в баскетболе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Значимый элемент игры, отвечающий за взаимодействие игроков на площадке.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Результативным пасом является передача на игрока, который набирает очки точным броском. Учитывается в статистике игрока и команды.</a:t>
            </a:r>
          </a:p>
          <a:p>
            <a:pPr lvl="0" fontAlgn="base"/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Отличаются следующие виды пасов: пас от груди, пас с отскоком от площадки, пас над головой, пас из-за спины, «скрытый» пас.</a:t>
            </a:r>
          </a:p>
          <a:p>
            <a:pPr lvl="0" fontAlgn="base"/>
            <a:r>
              <a:rPr lang="ru-RU" sz="2400" b="1" u="sng" dirty="0">
                <a:solidFill>
                  <a:srgbClr val="000000"/>
                </a:solidFill>
                <a:latin typeface="Helvetica" panose="020B0604020202020204" pitchFamily="34" charset="0"/>
              </a:rPr>
              <a:t>Интересный факт!</a:t>
            </a:r>
            <a:r>
              <a:rPr lang="ru-RU" sz="2400" u="sng" dirty="0">
                <a:solidFill>
                  <a:srgbClr val="000000"/>
                </a:solidFill>
                <a:latin typeface="Helvetica" panose="020B0604020202020204" pitchFamily="34" charset="0"/>
              </a:rPr>
              <a:t> Лидером по количеству результативных пасов за карьеру является разыгрывающий защитник «Юты Джаз» Джон </a:t>
            </a:r>
            <a:r>
              <a:rPr lang="ru-RU" sz="2400" u="sng" dirty="0" err="1">
                <a:solidFill>
                  <a:srgbClr val="000000"/>
                </a:solidFill>
                <a:latin typeface="Helvetica" panose="020B0604020202020204" pitchFamily="34" charset="0"/>
              </a:rPr>
              <a:t>Стоктон</a:t>
            </a:r>
            <a:r>
              <a:rPr lang="ru-RU" sz="2400" u="sng" dirty="0">
                <a:solidFill>
                  <a:srgbClr val="000000"/>
                </a:solidFill>
                <a:latin typeface="Helvetica" panose="020B0604020202020204" pitchFamily="34" charset="0"/>
              </a:rPr>
              <a:t> — 15 806</a:t>
            </a:r>
            <a:r>
              <a:rPr lang="ru-RU" u="sng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558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1108</Words>
  <Application>Microsoft Office PowerPoint</Application>
  <PresentationFormat>Широкоэкранный</PresentationFormat>
  <Paragraphs>66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inherit</vt:lpstr>
      <vt:lpstr>Linux Libertine</vt:lpstr>
      <vt:lpstr>Тема Office</vt:lpstr>
      <vt:lpstr>Правила игры в баскетбол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игры в баскетбол</dc:title>
  <dc:creator>ACER</dc:creator>
  <cp:lastModifiedBy>ACER</cp:lastModifiedBy>
  <cp:revision>3</cp:revision>
  <dcterms:created xsi:type="dcterms:W3CDTF">2024-01-08T10:36:01Z</dcterms:created>
  <dcterms:modified xsi:type="dcterms:W3CDTF">2024-01-08T10:49:37Z</dcterms:modified>
</cp:coreProperties>
</file>