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81" r:id="rId3"/>
    <p:sldId id="279" r:id="rId4"/>
    <p:sldId id="282" r:id="rId5"/>
    <p:sldId id="283" r:id="rId6"/>
    <p:sldId id="285" r:id="rId7"/>
    <p:sldId id="286" r:id="rId8"/>
    <p:sldId id="287" r:id="rId9"/>
    <p:sldId id="288" r:id="rId10"/>
    <p:sldId id="290" r:id="rId11"/>
    <p:sldId id="284" r:id="rId12"/>
    <p:sldId id="289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9" r:id="rId21"/>
    <p:sldId id="276" r:id="rId22"/>
    <p:sldId id="300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522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21294-1B4C-40B2-A975-5A15F4141AA6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ECF3E-1B92-4490-AEB2-C41F762D6E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470694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21294-1B4C-40B2-A975-5A15F4141AA6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ECF3E-1B92-4490-AEB2-C41F762D6E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3165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21294-1B4C-40B2-A975-5A15F4141AA6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ECF3E-1B92-4490-AEB2-C41F762D6E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10728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21294-1B4C-40B2-A975-5A15F4141AA6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ECF3E-1B92-4490-AEB2-C41F762D6E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22868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21294-1B4C-40B2-A975-5A15F4141AA6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ECF3E-1B92-4490-AEB2-C41F762D6E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08358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21294-1B4C-40B2-A975-5A15F4141AA6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ECF3E-1B92-4490-AEB2-C41F762D6E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573696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21294-1B4C-40B2-A975-5A15F4141AA6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ECF3E-1B92-4490-AEB2-C41F762D6E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152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21294-1B4C-40B2-A975-5A15F4141AA6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ECF3E-1B92-4490-AEB2-C41F762D6E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22150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21294-1B4C-40B2-A975-5A15F4141AA6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ECF3E-1B92-4490-AEB2-C41F762D6E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43641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21294-1B4C-40B2-A975-5A15F4141AA6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ECF3E-1B92-4490-AEB2-C41F762D6E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3697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21294-1B4C-40B2-A975-5A15F4141AA6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ECF3E-1B92-4490-AEB2-C41F762D6E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81965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C21294-1B4C-40B2-A975-5A15F4141AA6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7ECF3E-1B92-4490-AEB2-C41F762D6E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4712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microsoft.com/office/2007/relationships/hdphoto" Target="../media/hdphoto2.wdp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hitalnya.ru/work/3373091/" TargetMode="External"/><Relationship Id="rId2" Type="http://schemas.openxmlformats.org/officeDocument/2006/relationships/hyperlink" Target="https://pushinka.top/2950-illjustracii-nedorosl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hyperlink" Target="https://www.culture.ru/materials/138316/nedorosl-10-faktov-iz-zhizni-mitrofanushki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мка 6"/>
          <p:cNvSpPr/>
          <p:nvPr/>
        </p:nvSpPr>
        <p:spPr>
          <a:xfrm>
            <a:off x="0" y="-85540"/>
            <a:ext cx="9158705" cy="6943540"/>
          </a:xfrm>
          <a:prstGeom prst="frame">
            <a:avLst>
              <a:gd name="adj1" fmla="val 1671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19CC7ECA-8B85-498B-968F-B379172735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72463"/>
            <a:ext cx="9144000" cy="51435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1B732E8C-CDCC-4B02-8EB4-C72FCFA89DB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2780928"/>
            <a:ext cx="2310584" cy="187220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736F916E-4C63-4CFE-BBB4-A7E215E86C45}"/>
              </a:ext>
            </a:extLst>
          </p:cNvPr>
          <p:cNvSpPr txBox="1"/>
          <p:nvPr/>
        </p:nvSpPr>
        <p:spPr>
          <a:xfrm>
            <a:off x="323528" y="5013176"/>
            <a:ext cx="82809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>
                <a:solidFill>
                  <a:srgbClr val="0000FF"/>
                </a:solidFill>
              </a:rPr>
              <a:t>«Сатиры смелый властелин…»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C8F6B96-7A8F-40D1-AEA1-4141A656E7D8}"/>
              </a:ext>
            </a:extLst>
          </p:cNvPr>
          <p:cNvSpPr txBox="1"/>
          <p:nvPr/>
        </p:nvSpPr>
        <p:spPr>
          <a:xfrm>
            <a:off x="6228184" y="4191471"/>
            <a:ext cx="25266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1745 – 1792г.г. </a:t>
            </a:r>
          </a:p>
        </p:txBody>
      </p:sp>
      <p:pic>
        <p:nvPicPr>
          <p:cNvPr id="1026" name="Picture 2" descr="C:\Users\Ольга\Desktop\1676523681_grizly-club-p-klipart-podpis-pushkina-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5733256"/>
            <a:ext cx="3024336" cy="8891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666836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A09FBB8-03CD-4553-B4C4-4DDDC738604D}"/>
              </a:ext>
            </a:extLst>
          </p:cNvPr>
          <p:cNvSpPr txBox="1"/>
          <p:nvPr/>
        </p:nvSpPr>
        <p:spPr>
          <a:xfrm>
            <a:off x="287524" y="286702"/>
            <a:ext cx="85689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>
                <a:solidFill>
                  <a:srgbClr val="0000FF"/>
                </a:solidFill>
              </a:rPr>
              <a:t>Комедия Фонвизина «Недоросль» увидела свет в 1782 году. 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D217A3F-3495-4A56-BA39-5646A961038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7704" y="1782897"/>
            <a:ext cx="2754172" cy="465446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5388257-C9CE-4DE2-BE0E-4A1F61DCC6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46881" y="1376641"/>
            <a:ext cx="5194657" cy="519465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AFCE01F-5C36-4F6B-AD3E-CDF9BD421F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468560" y="1844824"/>
            <a:ext cx="3168352" cy="5090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614187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0F76B273-5658-4706-AEDA-DCD303C62003}"/>
              </a:ext>
            </a:extLst>
          </p:cNvPr>
          <p:cNvSpPr txBox="1"/>
          <p:nvPr/>
        </p:nvSpPr>
        <p:spPr>
          <a:xfrm>
            <a:off x="287524" y="188640"/>
            <a:ext cx="856895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>
                <a:solidFill>
                  <a:srgbClr val="0000FF"/>
                </a:solidFill>
              </a:rPr>
              <a:t>«Несравненно театр был наполнен, и публика аплодировала метанием кошельков…» </a:t>
            </a:r>
          </a:p>
          <a:p>
            <a:r>
              <a:rPr lang="ru-RU" sz="3200" i="1" dirty="0">
                <a:solidFill>
                  <a:srgbClr val="0000FF"/>
                </a:solidFill>
              </a:rPr>
              <a:t>  (из воспоминаний одного из первых зрителей)</a:t>
            </a:r>
            <a:endParaRPr lang="ru-RU" sz="4400" i="1" dirty="0">
              <a:solidFill>
                <a:srgbClr val="0000FF"/>
              </a:solidFill>
            </a:endParaRPr>
          </a:p>
          <a:p>
            <a:endParaRPr lang="ru-RU" sz="4400" i="1" dirty="0">
              <a:solidFill>
                <a:srgbClr val="0000FF"/>
              </a:solidFill>
            </a:endParaRPr>
          </a:p>
          <a:p>
            <a:r>
              <a:rPr lang="ru-RU" sz="4400" i="1" dirty="0">
                <a:solidFill>
                  <a:srgbClr val="0000FF"/>
                </a:solidFill>
              </a:rPr>
              <a:t>  Пьеса включается в репертуары многих театров Москвы </a:t>
            </a:r>
          </a:p>
          <a:p>
            <a:r>
              <a:rPr lang="ru-RU" sz="4400" i="1" dirty="0">
                <a:solidFill>
                  <a:srgbClr val="0000FF"/>
                </a:solidFill>
              </a:rPr>
              <a:t>и Петербурга.</a:t>
            </a:r>
          </a:p>
        </p:txBody>
      </p:sp>
    </p:spTree>
    <p:extLst>
      <p:ext uri="{BB962C8B-B14F-4D97-AF65-F5344CB8AC3E}">
        <p14:creationId xmlns:p14="http://schemas.microsoft.com/office/powerpoint/2010/main" xmlns="" val="33701911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51EB3A4-61AD-436F-B30A-55B7D0977CF4}"/>
              </a:ext>
            </a:extLst>
          </p:cNvPr>
          <p:cNvSpPr txBox="1"/>
          <p:nvPr/>
        </p:nvSpPr>
        <p:spPr>
          <a:xfrm>
            <a:off x="251520" y="260648"/>
            <a:ext cx="84969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>
                <a:solidFill>
                  <a:srgbClr val="0000FF"/>
                </a:solidFill>
              </a:rPr>
              <a:t>Герои пьесы узнаваемы…</a:t>
            </a:r>
          </a:p>
          <a:p>
            <a:r>
              <a:rPr lang="ru-RU" sz="4400" i="1" dirty="0" err="1">
                <a:solidFill>
                  <a:srgbClr val="0000FF"/>
                </a:solidFill>
              </a:rPr>
              <a:t>Простакова</a:t>
            </a:r>
            <a:r>
              <a:rPr lang="ru-RU" sz="4400" i="1" dirty="0">
                <a:solidFill>
                  <a:srgbClr val="0000FF"/>
                </a:solidFill>
              </a:rPr>
              <a:t> – </a:t>
            </a:r>
            <a:r>
              <a:rPr lang="ru-RU" sz="3600" i="1" dirty="0">
                <a:solidFill>
                  <a:srgbClr val="0000FF"/>
                </a:solidFill>
              </a:rPr>
              <a:t>вздорная, жестокая помещица, но искренне любящая своего сына.</a:t>
            </a:r>
            <a:endParaRPr lang="ru-RU" sz="4400" i="1" dirty="0">
              <a:solidFill>
                <a:srgbClr val="0000FF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DAE4FCB-1B6F-444E-BB8C-04F038FC14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7664" y="2276872"/>
            <a:ext cx="6408712" cy="4506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849313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F90D99E-C70C-48F5-B6D8-F489D4B899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88640"/>
            <a:ext cx="6590127" cy="6480720"/>
          </a:xfrm>
          <a:prstGeom prst="rect">
            <a:avLst/>
          </a:prstGeom>
          <a:ln>
            <a:solidFill>
              <a:srgbClr val="0000FF"/>
            </a:solidFill>
          </a:ln>
        </p:spPr>
      </p:pic>
    </p:spTree>
    <p:extLst>
      <p:ext uri="{BB962C8B-B14F-4D97-AF65-F5344CB8AC3E}">
        <p14:creationId xmlns:p14="http://schemas.microsoft.com/office/powerpoint/2010/main" xmlns="" val="3918887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B0C6E534-BED4-4E39-8A8C-1189B8FCE3D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60648"/>
            <a:ext cx="7137214" cy="64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110728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C45F887-83AE-458F-82A4-046DA1FB8D50}"/>
              </a:ext>
            </a:extLst>
          </p:cNvPr>
          <p:cNvSpPr txBox="1"/>
          <p:nvPr/>
        </p:nvSpPr>
        <p:spPr>
          <a:xfrm>
            <a:off x="323528" y="188640"/>
            <a:ext cx="84249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>
                <a:solidFill>
                  <a:srgbClr val="0000FF"/>
                </a:solidFill>
              </a:rPr>
              <a:t>Простаков </a:t>
            </a:r>
            <a:r>
              <a:rPr lang="ru-RU" sz="3600" i="1" dirty="0">
                <a:solidFill>
                  <a:srgbClr val="0000FF"/>
                </a:solidFill>
              </a:rPr>
              <a:t>(муж </a:t>
            </a:r>
            <a:r>
              <a:rPr lang="ru-RU" sz="3600" i="1" dirty="0" err="1">
                <a:solidFill>
                  <a:srgbClr val="0000FF"/>
                </a:solidFill>
              </a:rPr>
              <a:t>Простаковой</a:t>
            </a:r>
            <a:r>
              <a:rPr lang="ru-RU" sz="3600" i="1" dirty="0">
                <a:solidFill>
                  <a:srgbClr val="0000FF"/>
                </a:solidFill>
              </a:rPr>
              <a:t>)</a:t>
            </a:r>
            <a:r>
              <a:rPr lang="ru-RU" sz="4400" i="1" dirty="0">
                <a:solidFill>
                  <a:srgbClr val="0000FF"/>
                </a:solidFill>
              </a:rPr>
              <a:t> – </a:t>
            </a:r>
          </a:p>
          <a:p>
            <a:r>
              <a:rPr lang="ru-RU" sz="4400" i="1" dirty="0">
                <a:solidFill>
                  <a:srgbClr val="0000FF"/>
                </a:solidFill>
              </a:rPr>
              <a:t>        забитый, недалёкий человек.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B51B7CA-DE3E-4B32-BEC6-519F98D75B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608" y="1471387"/>
            <a:ext cx="7272808" cy="5360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801379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8C116BE-B37A-4796-8460-06F941CEAF22}"/>
              </a:ext>
            </a:extLst>
          </p:cNvPr>
          <p:cNvSpPr txBox="1"/>
          <p:nvPr/>
        </p:nvSpPr>
        <p:spPr>
          <a:xfrm>
            <a:off x="359024" y="188640"/>
            <a:ext cx="878497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>
                <a:solidFill>
                  <a:srgbClr val="0000FF"/>
                </a:solidFill>
              </a:rPr>
              <a:t>Скотинин – невежественный </a:t>
            </a:r>
          </a:p>
          <a:p>
            <a:r>
              <a:rPr lang="ru-RU" sz="4400" i="1" dirty="0">
                <a:solidFill>
                  <a:srgbClr val="0000FF"/>
                </a:solidFill>
              </a:rPr>
              <a:t>                                любитель свиней, брат госпожи </a:t>
            </a:r>
            <a:r>
              <a:rPr lang="ru-RU" sz="4400" i="1" dirty="0" err="1">
                <a:solidFill>
                  <a:srgbClr val="0000FF"/>
                </a:solidFill>
              </a:rPr>
              <a:t>Простаковой</a:t>
            </a:r>
            <a:r>
              <a:rPr lang="ru-RU" sz="4400" i="1" dirty="0">
                <a:solidFill>
                  <a:srgbClr val="0000FF"/>
                </a:solidFill>
              </a:rPr>
              <a:t>.                                   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5AC99857-410B-4F8A-86F5-5FD928F2F67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604" t="-47999" r="50000" b="47999"/>
          <a:stretch/>
        </p:blipFill>
        <p:spPr>
          <a:xfrm>
            <a:off x="4041875" y="-1566546"/>
            <a:ext cx="4490565" cy="8045309"/>
          </a:xfrm>
          <a:prstGeom prst="rect">
            <a:avLst/>
          </a:prstGeom>
          <a:ln>
            <a:noFill/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80DA255F-E004-4AED-B17C-3D02D7F71C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2295308"/>
            <a:ext cx="2988459" cy="4200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791031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8295F81-DA55-4EBF-8D3A-F2CCF0E0EEAD}"/>
              </a:ext>
            </a:extLst>
          </p:cNvPr>
          <p:cNvSpPr txBox="1"/>
          <p:nvPr/>
        </p:nvSpPr>
        <p:spPr>
          <a:xfrm>
            <a:off x="179512" y="260648"/>
            <a:ext cx="88569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>
                <a:solidFill>
                  <a:srgbClr val="0000FF"/>
                </a:solidFill>
              </a:rPr>
              <a:t>Митрофанушка – хитрый и подлый дитяти семнадцати лет…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AA3B45A-3BC7-4235-A993-24F09BBCDB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1679967"/>
            <a:ext cx="6900058" cy="5178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252547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CC23ED6-D47F-4DFA-B368-BC474C7FB4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9144567" cy="6093296"/>
          </a:xfrm>
          <a:prstGeom prst="rect">
            <a:avLst/>
          </a:prstGeom>
          <a:ln>
            <a:solidFill>
              <a:srgbClr val="0000FF"/>
            </a:solidFill>
          </a:ln>
        </p:spPr>
      </p:pic>
    </p:spTree>
    <p:extLst>
      <p:ext uri="{BB962C8B-B14F-4D97-AF65-F5344CB8AC3E}">
        <p14:creationId xmlns:p14="http://schemas.microsoft.com/office/powerpoint/2010/main" xmlns="" val="40774340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D073AEC-B36A-4D50-81EC-05D585A85117}"/>
              </a:ext>
            </a:extLst>
          </p:cNvPr>
          <p:cNvSpPr txBox="1"/>
          <p:nvPr/>
        </p:nvSpPr>
        <p:spPr>
          <a:xfrm>
            <a:off x="263171" y="188640"/>
            <a:ext cx="88569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>
                <a:solidFill>
                  <a:srgbClr val="0000FF"/>
                </a:solidFill>
              </a:rPr>
              <a:t>Софья – умная и добрая девушка, простившая своих родственников.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D38026D-5731-4767-806C-1C559E1258B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913" r="1059"/>
          <a:stretch/>
        </p:blipFill>
        <p:spPr>
          <a:xfrm>
            <a:off x="1155898" y="1644242"/>
            <a:ext cx="6832203" cy="5031869"/>
          </a:xfrm>
          <a:prstGeom prst="rect">
            <a:avLst/>
          </a:prstGeom>
          <a:ln>
            <a:solidFill>
              <a:srgbClr val="0000FF"/>
            </a:solidFill>
          </a:ln>
        </p:spPr>
      </p:pic>
    </p:spTree>
    <p:extLst>
      <p:ext uri="{BB962C8B-B14F-4D97-AF65-F5344CB8AC3E}">
        <p14:creationId xmlns:p14="http://schemas.microsoft.com/office/powerpoint/2010/main" xmlns="" val="24938720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E02271D-D252-458C-AD0F-701A9F8300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88640"/>
            <a:ext cx="5715000" cy="6296025"/>
          </a:xfrm>
          <a:prstGeom prst="rect">
            <a:avLst/>
          </a:prstGeom>
          <a:ln>
            <a:solidFill>
              <a:srgbClr val="0000FF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6BFA0A9-2BB3-4A87-B9A9-F0F199363D91}"/>
              </a:ext>
            </a:extLst>
          </p:cNvPr>
          <p:cNvSpPr txBox="1"/>
          <p:nvPr/>
        </p:nvSpPr>
        <p:spPr>
          <a:xfrm>
            <a:off x="5905872" y="58846"/>
            <a:ext cx="3240360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Фонвизин – это «Недоросль». Он стал собою, Фонвизиным, написав «Недоросля», как Грибоедов стал Грибоедовым, написав «Горе от ума».</a:t>
            </a:r>
          </a:p>
          <a:p>
            <a:r>
              <a:rPr lang="ru-RU" dirty="0"/>
              <a:t>  -----------------------------------------</a:t>
            </a:r>
          </a:p>
          <a:p>
            <a:r>
              <a:rPr lang="ru-RU" dirty="0"/>
              <a:t>«Недоросль», воспринимаемый только как учебная пьеса, многое теряет. Иногда – почти всё: педагогическая притча, наглядное пособие, </a:t>
            </a:r>
          </a:p>
          <a:p>
            <a:r>
              <a:rPr lang="ru-RU" dirty="0"/>
              <a:t>дразнилка для второгодников: «не хочу учиться, а хочу жениться».</a:t>
            </a:r>
          </a:p>
          <a:p>
            <a:r>
              <a:rPr lang="ru-RU" dirty="0"/>
              <a:t>   (учебник – хрестоматия, </a:t>
            </a:r>
          </a:p>
          <a:p>
            <a:r>
              <a:rPr lang="ru-RU" dirty="0"/>
              <a:t>                  8 </a:t>
            </a:r>
            <a:r>
              <a:rPr lang="ru-RU" dirty="0" err="1"/>
              <a:t>кл</a:t>
            </a:r>
            <a:r>
              <a:rPr lang="ru-RU" dirty="0"/>
              <a:t>., часть 1, стр. 31) </a:t>
            </a:r>
          </a:p>
          <a:p>
            <a:r>
              <a:rPr lang="ru-RU" dirty="0"/>
              <a:t>-------------------------------------------</a:t>
            </a:r>
          </a:p>
          <a:p>
            <a:r>
              <a:rPr lang="ru-RU" dirty="0">
                <a:solidFill>
                  <a:srgbClr val="0000FF"/>
                </a:solidFill>
              </a:rPr>
              <a:t>«Всё в этой комедии кажется чудовищной карикатурой на всё русское. А между тем нет в ней ничего карикатурного: всё взято живьём с природы…» </a:t>
            </a:r>
          </a:p>
          <a:p>
            <a:r>
              <a:rPr lang="ru-RU" dirty="0">
                <a:solidFill>
                  <a:srgbClr val="0000FF"/>
                </a:solidFill>
              </a:rPr>
              <a:t>                                      Н.В. Гоголь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806171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DF6424A-B749-40C3-95FF-78366AB53C8F}"/>
              </a:ext>
            </a:extLst>
          </p:cNvPr>
          <p:cNvSpPr txBox="1"/>
          <p:nvPr/>
        </p:nvSpPr>
        <p:spPr>
          <a:xfrm>
            <a:off x="251520" y="116632"/>
            <a:ext cx="87129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>
                <a:solidFill>
                  <a:srgbClr val="0000FF"/>
                </a:solidFill>
              </a:rPr>
              <a:t>Стародум – носитель гуманных идей о воспитании.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4126C9C-D02A-4601-90C7-2599B12AA8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48745" y="1563912"/>
            <a:ext cx="3384376" cy="5060749"/>
          </a:xfrm>
          <a:prstGeom prst="rect">
            <a:avLst/>
          </a:prstGeom>
          <a:ln>
            <a:solidFill>
              <a:srgbClr val="0000FF"/>
            </a:solidFill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A88843D-82C4-45F8-891E-5F28E815789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r="17264"/>
          <a:stretch/>
        </p:blipFill>
        <p:spPr>
          <a:xfrm>
            <a:off x="253897" y="1583010"/>
            <a:ext cx="5138224" cy="4150245"/>
          </a:xfrm>
          <a:prstGeom prst="rect">
            <a:avLst/>
          </a:prstGeom>
          <a:ln>
            <a:solidFill>
              <a:srgbClr val="0000FF"/>
            </a:solidFill>
          </a:ln>
        </p:spPr>
      </p:pic>
    </p:spTree>
    <p:extLst>
      <p:ext uri="{BB962C8B-B14F-4D97-AF65-F5344CB8AC3E}">
        <p14:creationId xmlns:p14="http://schemas.microsoft.com/office/powerpoint/2010/main" xmlns="" val="27874443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phoca_thumb_l_DSC0936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 bwMode="auto">
          <a:xfrm>
            <a:off x="22725" y="-85540"/>
            <a:ext cx="9135980" cy="6915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Рамка 6"/>
          <p:cNvSpPr/>
          <p:nvPr/>
        </p:nvSpPr>
        <p:spPr>
          <a:xfrm>
            <a:off x="0" y="-85540"/>
            <a:ext cx="9158705" cy="6943540"/>
          </a:xfrm>
          <a:prstGeom prst="frame">
            <a:avLst>
              <a:gd name="adj1" fmla="val 1671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074" name="Picture 2" descr="C:\Users\USER\Desktop\142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27910"/>
            <a:ext cx="8928992" cy="6713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A2A4DDD-0D66-45DC-9A21-190D541F1860}"/>
              </a:ext>
            </a:extLst>
          </p:cNvPr>
          <p:cNvSpPr txBox="1"/>
          <p:nvPr/>
        </p:nvSpPr>
        <p:spPr>
          <a:xfrm>
            <a:off x="5538247" y="921722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</a:rPr>
              <a:t>Читаем!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A1762283-1652-4F29-9177-1F8D6CB2A9A0}"/>
              </a:ext>
            </a:extLst>
          </p:cNvPr>
          <p:cNvSpPr txBox="1"/>
          <p:nvPr/>
        </p:nvSpPr>
        <p:spPr>
          <a:xfrm>
            <a:off x="6110350" y="5098757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1FA8A0A8-FA1D-4F73-A266-26C7539029FF}"/>
              </a:ext>
            </a:extLst>
          </p:cNvPr>
          <p:cNvSpPr txBox="1"/>
          <p:nvPr/>
        </p:nvSpPr>
        <p:spPr>
          <a:xfrm>
            <a:off x="2288357" y="3199556"/>
            <a:ext cx="46144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(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76BE8E02-1633-4F79-98EE-75C45AB09C5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05" t="145" r="51076" b="-145"/>
          <a:stretch/>
        </p:blipFill>
        <p:spPr>
          <a:xfrm>
            <a:off x="5796136" y="1595682"/>
            <a:ext cx="2872789" cy="4543836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29370797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мка 6"/>
          <p:cNvSpPr/>
          <p:nvPr/>
        </p:nvSpPr>
        <p:spPr>
          <a:xfrm>
            <a:off x="0" y="-85540"/>
            <a:ext cx="9158705" cy="6943540"/>
          </a:xfrm>
          <a:prstGeom prst="frame">
            <a:avLst>
              <a:gd name="adj1" fmla="val 1671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A2A4DDD-0D66-45DC-9A21-190D541F1860}"/>
              </a:ext>
            </a:extLst>
          </p:cNvPr>
          <p:cNvSpPr txBox="1"/>
          <p:nvPr/>
        </p:nvSpPr>
        <p:spPr>
          <a:xfrm>
            <a:off x="5538247" y="921722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</a:rPr>
              <a:t>Читаем!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A1762283-1652-4F29-9177-1F8D6CB2A9A0}"/>
              </a:ext>
            </a:extLst>
          </p:cNvPr>
          <p:cNvSpPr txBox="1"/>
          <p:nvPr/>
        </p:nvSpPr>
        <p:spPr>
          <a:xfrm>
            <a:off x="6110350" y="5098757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3528" y="188640"/>
            <a:ext cx="8208912" cy="258532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Интернет – ресурсы: </a:t>
            </a:r>
          </a:p>
          <a:p>
            <a:endParaRPr lang="ru-RU" dirty="0" smtClean="0"/>
          </a:p>
          <a:p>
            <a:pPr marL="342900" indent="-342900">
              <a:buAutoNum type="arabicPeriod"/>
            </a:pPr>
            <a:r>
              <a:rPr lang="en-US" dirty="0" smtClean="0">
                <a:hlinkClick r:id="rId2"/>
              </a:rPr>
              <a:t>https://pushinka.top/2950-illjustracii-nedorosl.html</a:t>
            </a:r>
            <a:r>
              <a:rPr lang="ru-RU" dirty="0" smtClean="0"/>
              <a:t> </a:t>
            </a:r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 startAt="2"/>
            </a:pPr>
            <a:r>
              <a:rPr lang="en-US" dirty="0" smtClean="0">
                <a:hlinkClick r:id="rId3"/>
              </a:rPr>
              <a:t>https://www.chitalnya.ru/work/3373091/</a:t>
            </a:r>
            <a:r>
              <a:rPr lang="ru-RU" dirty="0" smtClean="0"/>
              <a:t>  </a:t>
            </a:r>
          </a:p>
          <a:p>
            <a:pPr marL="342900" indent="-342900">
              <a:buAutoNum type="arabicPeriod" startAt="2"/>
            </a:pPr>
            <a:endParaRPr lang="ru-RU" dirty="0" smtClean="0"/>
          </a:p>
          <a:p>
            <a:pPr marL="342900" indent="-342900">
              <a:buAutoNum type="arabicPeriod" startAt="3"/>
            </a:pPr>
            <a:r>
              <a:rPr lang="en-US" dirty="0" smtClean="0">
                <a:hlinkClick r:id="rId4"/>
              </a:rPr>
              <a:t>https://www.culture.ru/materials/138316/nedorosl-10-faktov-iz-zhizni-mitrofanushki</a:t>
            </a:r>
            <a:r>
              <a:rPr lang="ru-RU" dirty="0" smtClean="0"/>
              <a:t>  </a:t>
            </a:r>
          </a:p>
          <a:p>
            <a:pPr marL="342900" indent="-342900">
              <a:buAutoNum type="arabicPeriod" startAt="3"/>
            </a:pPr>
            <a:endParaRPr lang="ru-RU" dirty="0"/>
          </a:p>
        </p:txBody>
      </p:sp>
      <p:pic>
        <p:nvPicPr>
          <p:cNvPr id="5" name="Picture 2" descr="C:\Users\Ольга\Desktop\nedor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9" y="2852936"/>
            <a:ext cx="3528391" cy="3760217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</p:pic>
      <p:pic>
        <p:nvPicPr>
          <p:cNvPr id="1027" name="Picture 3" descr="C:\Users\Ольга\Desktop\1673965250_gas-kvas-com-p-risunok-na-temu-nedorosl-16.png"/>
          <p:cNvPicPr>
            <a:picLocks noChangeAspect="1" noChangeArrowheads="1"/>
          </p:cNvPicPr>
          <p:nvPr/>
        </p:nvPicPr>
        <p:blipFill>
          <a:blip r:embed="rId6" cstate="print"/>
          <a:srcRect t="17421"/>
          <a:stretch>
            <a:fillRect/>
          </a:stretch>
        </p:blipFill>
        <p:spPr bwMode="auto">
          <a:xfrm>
            <a:off x="107504" y="5517232"/>
            <a:ext cx="5211151" cy="10687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9370797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мка 6"/>
          <p:cNvSpPr/>
          <p:nvPr/>
        </p:nvSpPr>
        <p:spPr>
          <a:xfrm>
            <a:off x="0" y="-85540"/>
            <a:ext cx="9158705" cy="6943540"/>
          </a:xfrm>
          <a:prstGeom prst="frame">
            <a:avLst>
              <a:gd name="adj1" fmla="val 1671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A8CA7CA-E960-41D7-B078-B03A005104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9" y="260649"/>
            <a:ext cx="3312368" cy="3649126"/>
          </a:xfrm>
          <a:prstGeom prst="rect">
            <a:avLst/>
          </a:prstGeom>
          <a:ln>
            <a:solidFill>
              <a:srgbClr val="0000FF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28A21E5E-9777-420C-B4EB-75D5CA736E64}"/>
              </a:ext>
            </a:extLst>
          </p:cNvPr>
          <p:cNvSpPr txBox="1"/>
          <p:nvPr/>
        </p:nvSpPr>
        <p:spPr>
          <a:xfrm>
            <a:off x="3779911" y="188640"/>
            <a:ext cx="504056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Невежда без души – зверь.</a:t>
            </a:r>
          </a:p>
          <a:p>
            <a:endParaRPr lang="ru-RU" sz="3200" dirty="0"/>
          </a:p>
          <a:p>
            <a:r>
              <a:rPr lang="ru-RU" sz="3200" dirty="0"/>
              <a:t>Что вошло в ум, </a:t>
            </a:r>
          </a:p>
          <a:p>
            <a:r>
              <a:rPr lang="ru-RU" sz="3200" dirty="0"/>
              <a:t>                             тут и засело.</a:t>
            </a:r>
          </a:p>
          <a:p>
            <a:endParaRPr lang="ru-RU" sz="3200" dirty="0"/>
          </a:p>
          <a:p>
            <a:r>
              <a:rPr lang="ru-RU" sz="3200" dirty="0"/>
              <a:t>Не хочу учиться, </a:t>
            </a:r>
          </a:p>
          <a:p>
            <a:r>
              <a:rPr lang="ru-RU" sz="3200" dirty="0"/>
              <a:t>                        хочу жениться.</a:t>
            </a:r>
          </a:p>
          <a:p>
            <a:endParaRPr lang="ru-RU" sz="3200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CF0289E2-5304-4A16-8FE3-7BD67029EF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3116212"/>
            <a:ext cx="2376263" cy="381770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90F390E5-8FA3-441C-8936-A66BCB3867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07424" y="3645024"/>
            <a:ext cx="4157061" cy="292319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C8BFA45A-1CF9-474C-8A70-32D539D7A478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21668" y="2868816"/>
            <a:ext cx="3920068" cy="3920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143329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C737C5F-EFAF-4305-8AA4-9131661321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1920" y="201759"/>
            <a:ext cx="5069458" cy="6454482"/>
          </a:xfrm>
          <a:prstGeom prst="rect">
            <a:avLst/>
          </a:prstGeom>
          <a:ln>
            <a:solidFill>
              <a:srgbClr val="0000FF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D687BC5-AD4C-4B9A-9DCE-880991C85A8C}"/>
              </a:ext>
            </a:extLst>
          </p:cNvPr>
          <p:cNvSpPr txBox="1"/>
          <p:nvPr/>
        </p:nvSpPr>
        <p:spPr>
          <a:xfrm>
            <a:off x="125246" y="310006"/>
            <a:ext cx="351065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00FF"/>
                </a:solidFill>
              </a:rPr>
              <a:t>«Волшебный край!</a:t>
            </a:r>
          </a:p>
          <a:p>
            <a:endParaRPr lang="ru-RU" sz="2400" dirty="0">
              <a:solidFill>
                <a:srgbClr val="0000FF"/>
              </a:solidFill>
            </a:endParaRPr>
          </a:p>
          <a:p>
            <a:r>
              <a:rPr lang="ru-RU" sz="2400" dirty="0">
                <a:solidFill>
                  <a:srgbClr val="0000FF"/>
                </a:solidFill>
              </a:rPr>
              <a:t>Там в стары годы,</a:t>
            </a:r>
          </a:p>
          <a:p>
            <a:r>
              <a:rPr lang="ru-RU" sz="2400" dirty="0">
                <a:solidFill>
                  <a:srgbClr val="0000FF"/>
                </a:solidFill>
              </a:rPr>
              <a:t>Сатиры смелый властелин,</a:t>
            </a:r>
          </a:p>
          <a:p>
            <a:r>
              <a:rPr lang="ru-RU" sz="2400" dirty="0">
                <a:solidFill>
                  <a:srgbClr val="0000FF"/>
                </a:solidFill>
              </a:rPr>
              <a:t>Блистал Фонвизин, </a:t>
            </a:r>
          </a:p>
          <a:p>
            <a:r>
              <a:rPr lang="ru-RU" sz="2400" dirty="0">
                <a:solidFill>
                  <a:srgbClr val="0000FF"/>
                </a:solidFill>
              </a:rPr>
              <a:t>                 друг свободы…»</a:t>
            </a:r>
          </a:p>
          <a:p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63EAB697-C027-4CD4-BE75-2A11C32D0C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00" t="4520" r="53938" b="4520"/>
          <a:stretch/>
        </p:blipFill>
        <p:spPr>
          <a:xfrm>
            <a:off x="1547664" y="3184347"/>
            <a:ext cx="1980235" cy="3363647"/>
          </a:xfrm>
          <a:prstGeom prst="rect">
            <a:avLst/>
          </a:prstGeom>
          <a:ln>
            <a:solidFill>
              <a:srgbClr val="0000FF"/>
            </a:solidFill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4BA460F-32BE-41DE-8437-7D4A1B71B2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40568" y="2795784"/>
            <a:ext cx="2627344" cy="422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889342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A09FBB8-03CD-4553-B4C4-4DDDC738604D}"/>
              </a:ext>
            </a:extLst>
          </p:cNvPr>
          <p:cNvSpPr txBox="1"/>
          <p:nvPr/>
        </p:nvSpPr>
        <p:spPr>
          <a:xfrm>
            <a:off x="575048" y="209778"/>
            <a:ext cx="856895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>
                <a:solidFill>
                  <a:srgbClr val="0000FF"/>
                </a:solidFill>
              </a:rPr>
              <a:t>  Денис Фонвизин в Москве </a:t>
            </a:r>
          </a:p>
          <a:p>
            <a:r>
              <a:rPr lang="ru-RU" sz="4400" i="1" dirty="0">
                <a:solidFill>
                  <a:srgbClr val="0000FF"/>
                </a:solidFill>
              </a:rPr>
              <a:t>родился 14 апреля 1745 года.</a:t>
            </a:r>
          </a:p>
          <a:p>
            <a:r>
              <a:rPr lang="ru-RU" sz="4400" i="1" dirty="0">
                <a:solidFill>
                  <a:srgbClr val="0000FF"/>
                </a:solidFill>
              </a:rPr>
              <a:t>  Он был продолжателем рыцарского рода, имевшего ливонское происхождение.</a:t>
            </a:r>
          </a:p>
          <a:p>
            <a:r>
              <a:rPr lang="ru-RU" sz="4400" i="1" dirty="0">
                <a:solidFill>
                  <a:srgbClr val="0000FF"/>
                </a:solidFill>
              </a:rPr>
              <a:t>  Сначала обучался дома. </a:t>
            </a:r>
          </a:p>
          <a:p>
            <a:r>
              <a:rPr lang="ru-RU" sz="4400" i="1" dirty="0">
                <a:solidFill>
                  <a:srgbClr val="0000FF"/>
                </a:solidFill>
              </a:rPr>
              <a:t>  С 1755 г. по 1760 г. в дворянской гимназии при Московском университете.</a:t>
            </a:r>
          </a:p>
        </p:txBody>
      </p:sp>
    </p:spTree>
    <p:extLst>
      <p:ext uri="{BB962C8B-B14F-4D97-AF65-F5344CB8AC3E}">
        <p14:creationId xmlns:p14="http://schemas.microsoft.com/office/powerpoint/2010/main" xmlns="" val="3407885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A09FBB8-03CD-4553-B4C4-4DDDC738604D}"/>
              </a:ext>
            </a:extLst>
          </p:cNvPr>
          <p:cNvSpPr txBox="1"/>
          <p:nvPr/>
        </p:nvSpPr>
        <p:spPr>
          <a:xfrm>
            <a:off x="287524" y="260648"/>
            <a:ext cx="856895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>
                <a:solidFill>
                  <a:srgbClr val="0000FF"/>
                </a:solidFill>
              </a:rPr>
              <a:t>  В течение года Фонвизин обучался на философском факультете университета.</a:t>
            </a:r>
          </a:p>
          <a:p>
            <a:r>
              <a:rPr lang="ru-RU" sz="4400" i="1" dirty="0">
                <a:solidFill>
                  <a:srgbClr val="0000FF"/>
                </a:solidFill>
              </a:rPr>
              <a:t>  В числе лучших учеников Дениса Фонвизина привезли в Петербург для представления Михаилу Васильевичу Ломоносову.</a:t>
            </a:r>
          </a:p>
          <a:p>
            <a:r>
              <a:rPr lang="ru-RU" sz="4400" i="1" dirty="0">
                <a:solidFill>
                  <a:srgbClr val="0000FF"/>
                </a:solidFill>
              </a:rPr>
              <a:t>  Там Фонвизин впервые увидел театральное представление.</a:t>
            </a:r>
          </a:p>
        </p:txBody>
      </p:sp>
    </p:spTree>
    <p:extLst>
      <p:ext uri="{BB962C8B-B14F-4D97-AF65-F5344CB8AC3E}">
        <p14:creationId xmlns:p14="http://schemas.microsoft.com/office/powerpoint/2010/main" xmlns="" val="24559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A09FBB8-03CD-4553-B4C4-4DDDC738604D}"/>
              </a:ext>
            </a:extLst>
          </p:cNvPr>
          <p:cNvSpPr txBox="1"/>
          <p:nvPr/>
        </p:nvSpPr>
        <p:spPr>
          <a:xfrm>
            <a:off x="287524" y="260648"/>
            <a:ext cx="856895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>
                <a:solidFill>
                  <a:srgbClr val="0000FF"/>
                </a:solidFill>
              </a:rPr>
              <a:t>  После окончания учёбы Денис Иванович занимался переводческой деятельностью (он владел несколькими иностранными языками).</a:t>
            </a:r>
          </a:p>
          <a:p>
            <a:r>
              <a:rPr lang="ru-RU" sz="4400" i="1" dirty="0">
                <a:solidFill>
                  <a:srgbClr val="0000FF"/>
                </a:solidFill>
              </a:rPr>
              <a:t>Служил в дворцовой канцелярии.</a:t>
            </a:r>
          </a:p>
          <a:p>
            <a:r>
              <a:rPr lang="ru-RU" sz="4400" i="1" dirty="0">
                <a:solidFill>
                  <a:srgbClr val="0000FF"/>
                </a:solidFill>
              </a:rPr>
              <a:t>Позднее Фонвизин оставил государственную службу </a:t>
            </a:r>
          </a:p>
          <a:p>
            <a:r>
              <a:rPr lang="ru-RU" sz="4400" i="1" dirty="0">
                <a:solidFill>
                  <a:srgbClr val="0000FF"/>
                </a:solidFill>
              </a:rPr>
              <a:t>и посвятил себя литературе.</a:t>
            </a:r>
          </a:p>
        </p:txBody>
      </p:sp>
    </p:spTree>
    <p:extLst>
      <p:ext uri="{BB962C8B-B14F-4D97-AF65-F5344CB8AC3E}">
        <p14:creationId xmlns:p14="http://schemas.microsoft.com/office/powerpoint/2010/main" xmlns="" val="11966926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A09FBB8-03CD-4553-B4C4-4DDDC738604D}"/>
              </a:ext>
            </a:extLst>
          </p:cNvPr>
          <p:cNvSpPr txBox="1"/>
          <p:nvPr/>
        </p:nvSpPr>
        <p:spPr>
          <a:xfrm>
            <a:off x="287524" y="260648"/>
            <a:ext cx="856895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>
                <a:solidFill>
                  <a:srgbClr val="0000FF"/>
                </a:solidFill>
              </a:rPr>
              <a:t>  Важнейшим произведением Фонвизина стала комедия «Недоросль».</a:t>
            </a:r>
          </a:p>
          <a:p>
            <a:endParaRPr lang="ru-RU" sz="4400" i="1" dirty="0">
              <a:solidFill>
                <a:srgbClr val="0000FF"/>
              </a:solidFill>
            </a:endParaRPr>
          </a:p>
          <a:p>
            <a:r>
              <a:rPr lang="ru-RU" sz="4400" i="1" dirty="0">
                <a:solidFill>
                  <a:srgbClr val="0000FF"/>
                </a:solidFill>
              </a:rPr>
              <a:t>  Пьеса – название любого драматургического произведения, предназначенного для исполнения на сцене.</a:t>
            </a:r>
          </a:p>
        </p:txBody>
      </p:sp>
    </p:spTree>
    <p:extLst>
      <p:ext uri="{BB962C8B-B14F-4D97-AF65-F5344CB8AC3E}">
        <p14:creationId xmlns:p14="http://schemas.microsoft.com/office/powerpoint/2010/main" xmlns="" val="20952328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A09FBB8-03CD-4553-B4C4-4DDDC738604D}"/>
              </a:ext>
            </a:extLst>
          </p:cNvPr>
          <p:cNvSpPr txBox="1"/>
          <p:nvPr/>
        </p:nvSpPr>
        <p:spPr>
          <a:xfrm>
            <a:off x="287524" y="620688"/>
            <a:ext cx="856895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>
                <a:solidFill>
                  <a:srgbClr val="0000FF"/>
                </a:solidFill>
              </a:rPr>
              <a:t>Комедия – жанр драмы, характеризующийся юмористическим или сатирическим подходом, </a:t>
            </a:r>
          </a:p>
          <a:p>
            <a:r>
              <a:rPr lang="ru-RU" sz="4400" i="1" dirty="0">
                <a:solidFill>
                  <a:srgbClr val="0000FF"/>
                </a:solidFill>
              </a:rPr>
              <a:t>в котором специфически разрешается конфликт между противоположными персонажами. </a:t>
            </a:r>
          </a:p>
        </p:txBody>
      </p:sp>
    </p:spTree>
    <p:extLst>
      <p:ext uri="{BB962C8B-B14F-4D97-AF65-F5344CB8AC3E}">
        <p14:creationId xmlns:p14="http://schemas.microsoft.com/office/powerpoint/2010/main" xmlns="" val="7076692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841</TotalTime>
  <Words>449</Words>
  <Application>Microsoft Office PowerPoint</Application>
  <PresentationFormat>Экран (4:3)</PresentationFormat>
  <Paragraphs>66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Ольга</cp:lastModifiedBy>
  <cp:revision>72</cp:revision>
  <dcterms:created xsi:type="dcterms:W3CDTF">2017-08-01T13:26:49Z</dcterms:created>
  <dcterms:modified xsi:type="dcterms:W3CDTF">2024-01-08T11:25:12Z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3100684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