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</p:sldMasterIdLst>
  <p:notesMasterIdLst>
    <p:notesMasterId r:id="rId22"/>
  </p:notesMasterIdLst>
  <p:sldIdLst>
    <p:sldId id="371" r:id="rId7"/>
    <p:sldId id="257" r:id="rId8"/>
    <p:sldId id="481" r:id="rId9"/>
    <p:sldId id="483" r:id="rId10"/>
    <p:sldId id="484" r:id="rId11"/>
    <p:sldId id="485" r:id="rId12"/>
    <p:sldId id="486" r:id="rId13"/>
    <p:sldId id="490" r:id="rId14"/>
    <p:sldId id="495" r:id="rId15"/>
    <p:sldId id="496" r:id="rId16"/>
    <p:sldId id="497" r:id="rId17"/>
    <p:sldId id="498" r:id="rId18"/>
    <p:sldId id="499" r:id="rId19"/>
    <p:sldId id="500" r:id="rId20"/>
    <p:sldId id="501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539AB9-9A48-4912-8FFF-2F506F817343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FB031F-EC01-4A46-9029-89B265046F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305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4885DE-7E18-4E59-A73A-31DA06F665A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57149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FB3211-1AE2-4972-A7D1-9E88BB65CFD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5616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FB3211-1AE2-4972-A7D1-9E88BB65CFD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5616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FB3211-1AE2-4972-A7D1-9E88BB65CFD7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14385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FB3211-1AE2-4972-A7D1-9E88BB65CFD7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4152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FB3211-1AE2-4972-A7D1-9E88BB65CFD7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33621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FB3211-1AE2-4972-A7D1-9E88BB65CFD7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31747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FB3211-1AE2-4972-A7D1-9E88BB65CFD7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34332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FB3211-1AE2-4972-A7D1-9E88BB65CFD7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94842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1B7EAE-ABE7-4086-BD97-106A701C6E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3B90215-0067-4AEA-BCC9-6D85D0579C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E0EE914-5FDC-4E0C-991A-899E98649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CE5E6-643F-4BE7-ADCF-3CB4582F607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63B8FA1-6BB1-41E1-A34F-9E9AA0083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2A6CDFF-EDB0-46A1-8E35-6659E4755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4E48C-826E-43F9-BA27-A9584335F7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752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B759C0-A06A-4E4A-884B-C7F50917E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9F218D7-5BFD-49B3-9EC1-A7E6FD579F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1DC92C2-1E3B-491B-AEDD-8487746CEC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CE5E6-643F-4BE7-ADCF-3CB4582F607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E633648-AC79-4302-8719-2858855DA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FDE03B0-1941-4088-A3B5-656B8EFA3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4E48C-826E-43F9-BA27-A9584335F7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805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B3AAB0D-6BD8-41C4-8F6E-12A2E2E5D0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0873D53-91DD-4D37-A22A-7D548C9269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5686D0A-9755-4883-AEC3-B687CDF6A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CE5E6-643F-4BE7-ADCF-3CB4582F607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B8711BF-72F9-4DC2-8DE0-431E9EF95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839FEAC-4535-4747-8E7B-DB266E959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4E48C-826E-43F9-BA27-A9584335F7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318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 descr="Canvas"/>
          <p:cNvSpPr>
            <a:spLocks noChangeArrowheads="1"/>
          </p:cNvSpPr>
          <p:nvPr/>
        </p:nvSpPr>
        <p:spPr bwMode="white">
          <a:xfrm>
            <a:off x="704851" y="201613"/>
            <a:ext cx="11197167" cy="6467475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pic>
        <p:nvPicPr>
          <p:cNvPr id="5" name="Picture 3" descr="minispi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50800"/>
            <a:ext cx="157480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" descr="Canvas"/>
          <p:cNvSpPr>
            <a:spLocks noChangeArrowheads="1"/>
          </p:cNvSpPr>
          <p:nvPr/>
        </p:nvSpPr>
        <p:spPr bwMode="white">
          <a:xfrm>
            <a:off x="795867" y="4130675"/>
            <a:ext cx="1388533" cy="4572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pic>
        <p:nvPicPr>
          <p:cNvPr id="7" name="Picture 5" descr="minispi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99"/>
          <a:stretch>
            <a:fillRect/>
          </a:stretch>
        </p:blipFill>
        <p:spPr bwMode="ltGray">
          <a:xfrm>
            <a:off x="0" y="4222750"/>
            <a:ext cx="15748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219200" y="2057400"/>
            <a:ext cx="1029546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2167467" y="3886200"/>
            <a:ext cx="8534400" cy="177165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quarter" idx="10"/>
          </p:nvPr>
        </p:nvSpPr>
        <p:spPr>
          <a:xfrm>
            <a:off x="1445684" y="60960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>
          <a:xfrm>
            <a:off x="4696884" y="60960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268884" y="60960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D6412ED-8935-4681-A84F-71AFFC9B0563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0950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8EFC164-F0A8-475D-9C94-9EC184C15C6A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8819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DD162D3-E727-4FDE-8AAA-83D3A8A1C08E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6054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2400" y="1752600"/>
            <a:ext cx="4978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604000" y="1752600"/>
            <a:ext cx="4978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EF5008-210D-43B8-A406-5B0B26630EAA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8960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6DD4237-3A52-4D95-BE55-71E665C88481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3294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DDB461-EF4F-45E4-AB63-48997CCA1F7E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3600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E48FFA-EC2C-4AE7-A7F4-70FA05A6B229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0387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6BC52E0-E41E-4A12-8CAD-AA681E3ED826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630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18F87A-1966-438D-A9FF-C213863D6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1A11CF0-90D2-42E1-80E2-F42DAE998A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FB5EDD7-97BC-4481-BCE3-B1129E4E4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CE5E6-643F-4BE7-ADCF-3CB4582F607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01D6F1D-82C5-4C3C-82B1-84AF5196C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B3D793D-25D1-4AB3-9242-B1F9D47EC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4E48C-826E-43F9-BA27-A9584335F7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8115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8C34079-FD6F-4B10-8D88-DA0859E4343D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2025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1C35B08-FE28-4D40-A7E2-E4544E5CE257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042400" y="381000"/>
            <a:ext cx="2540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422400" y="381000"/>
            <a:ext cx="74168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3EDB753-F75C-4AA7-A66E-6DB1E3FF186D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6722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 descr="Canvas"/>
          <p:cNvSpPr>
            <a:spLocks noChangeArrowheads="1"/>
          </p:cNvSpPr>
          <p:nvPr/>
        </p:nvSpPr>
        <p:spPr bwMode="white">
          <a:xfrm>
            <a:off x="704851" y="201613"/>
            <a:ext cx="11197167" cy="6467475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pic>
        <p:nvPicPr>
          <p:cNvPr id="5" name="Picture 3" descr="minispi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50800"/>
            <a:ext cx="157480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" descr="Canvas"/>
          <p:cNvSpPr>
            <a:spLocks noChangeArrowheads="1"/>
          </p:cNvSpPr>
          <p:nvPr/>
        </p:nvSpPr>
        <p:spPr bwMode="white">
          <a:xfrm>
            <a:off x="795867" y="4130675"/>
            <a:ext cx="1388533" cy="4572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pic>
        <p:nvPicPr>
          <p:cNvPr id="7" name="Picture 5" descr="minispi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99"/>
          <a:stretch>
            <a:fillRect/>
          </a:stretch>
        </p:blipFill>
        <p:spPr bwMode="ltGray">
          <a:xfrm>
            <a:off x="0" y="4222750"/>
            <a:ext cx="15748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219200" y="2057400"/>
            <a:ext cx="1029546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2167467" y="3886200"/>
            <a:ext cx="8534400" cy="177165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quarter" idx="10"/>
          </p:nvPr>
        </p:nvSpPr>
        <p:spPr>
          <a:xfrm>
            <a:off x="1445684" y="60960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>
          <a:xfrm>
            <a:off x="4696884" y="60960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268884" y="60960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D6412ED-8935-4681-A84F-71AFFC9B0563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8340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8EFC164-F0A8-475D-9C94-9EC184C15C6A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3641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DD162D3-E727-4FDE-8AAA-83D3A8A1C08E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9332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2400" y="1752600"/>
            <a:ext cx="4978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604000" y="1752600"/>
            <a:ext cx="4978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EF5008-210D-43B8-A406-5B0B26630EAA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1584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6DD4237-3A52-4D95-BE55-71E665C88481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9736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DDB461-EF4F-45E4-AB63-48997CCA1F7E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9400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E48FFA-EC2C-4AE7-A7F4-70FA05A6B229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951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ECB05F-6C6D-4A19-AFB0-FCF7A4AE6D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B7088E5-09FB-49B7-BD2C-08521ADD13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FC35E87-F17A-411D-B786-45EF1FA9C4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CE5E6-643F-4BE7-ADCF-3CB4582F607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B0BE13B-FFAE-44B6-A440-04FCD5F29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9DF438E-7201-4FE9-9671-AC81ADE7F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4E48C-826E-43F9-BA27-A9584335F7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7216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6BC52E0-E41E-4A12-8CAD-AA681E3ED826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9418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8C34079-FD6F-4B10-8D88-DA0859E4343D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04634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1C35B08-FE28-4D40-A7E2-E4544E5CE257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70330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042400" y="381000"/>
            <a:ext cx="2540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422400" y="381000"/>
            <a:ext cx="74168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3EDB753-F75C-4AA7-A66E-6DB1E3FF186D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57691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 descr="Canvas"/>
          <p:cNvSpPr>
            <a:spLocks noChangeArrowheads="1"/>
          </p:cNvSpPr>
          <p:nvPr/>
        </p:nvSpPr>
        <p:spPr bwMode="white">
          <a:xfrm>
            <a:off x="704851" y="201613"/>
            <a:ext cx="11197167" cy="6467475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pic>
        <p:nvPicPr>
          <p:cNvPr id="5" name="Picture 3" descr="minispi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50800"/>
            <a:ext cx="157480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" descr="Canvas"/>
          <p:cNvSpPr>
            <a:spLocks noChangeArrowheads="1"/>
          </p:cNvSpPr>
          <p:nvPr/>
        </p:nvSpPr>
        <p:spPr bwMode="white">
          <a:xfrm>
            <a:off x="795867" y="4130675"/>
            <a:ext cx="1388533" cy="4572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pic>
        <p:nvPicPr>
          <p:cNvPr id="7" name="Picture 5" descr="minispi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99"/>
          <a:stretch>
            <a:fillRect/>
          </a:stretch>
        </p:blipFill>
        <p:spPr bwMode="ltGray">
          <a:xfrm>
            <a:off x="0" y="4222750"/>
            <a:ext cx="15748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219200" y="2057400"/>
            <a:ext cx="1029546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2167467" y="3886200"/>
            <a:ext cx="8534400" cy="177165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quarter" idx="10"/>
          </p:nvPr>
        </p:nvSpPr>
        <p:spPr>
          <a:xfrm>
            <a:off x="1445684" y="60960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>
          <a:xfrm>
            <a:off x="4696884" y="60960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268884" y="60960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D6412ED-8935-4681-A84F-71AFFC9B0563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64978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8EFC164-F0A8-475D-9C94-9EC184C15C6A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65515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DD162D3-E727-4FDE-8AAA-83D3A8A1C08E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76366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2400" y="1752600"/>
            <a:ext cx="4978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604000" y="1752600"/>
            <a:ext cx="4978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EF5008-210D-43B8-A406-5B0B26630EAA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86843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6DD4237-3A52-4D95-BE55-71E665C88481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54939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DDB461-EF4F-45E4-AB63-48997CCA1F7E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97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C98540-055D-443D-9FD9-A4807677F0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F64EF52-5A99-402A-8D75-6D958F0966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BB7A139-4887-4D8E-A8A1-FCC20A0769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654DA05-1707-4B1E-8E20-EC49E6B498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CE5E6-643F-4BE7-ADCF-3CB4582F607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CC3E6CC-A796-4CCE-A113-3F8F492DA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75E2B6B-850E-4670-A10A-96160C107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4E48C-826E-43F9-BA27-A9584335F7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37161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E48FFA-EC2C-4AE7-A7F4-70FA05A6B229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34530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6BC52E0-E41E-4A12-8CAD-AA681E3ED826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62021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8C34079-FD6F-4B10-8D88-DA0859E4343D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00736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1C35B08-FE28-4D40-A7E2-E4544E5CE257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17289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042400" y="381000"/>
            <a:ext cx="2540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422400" y="381000"/>
            <a:ext cx="74168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3EDB753-F75C-4AA7-A66E-6DB1E3FF186D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24608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 descr="Canvas"/>
          <p:cNvSpPr>
            <a:spLocks noChangeArrowheads="1"/>
          </p:cNvSpPr>
          <p:nvPr/>
        </p:nvSpPr>
        <p:spPr bwMode="white">
          <a:xfrm>
            <a:off x="704851" y="201613"/>
            <a:ext cx="11197167" cy="6467475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pic>
        <p:nvPicPr>
          <p:cNvPr id="5" name="Picture 3" descr="minispi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50800"/>
            <a:ext cx="157480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" descr="Canvas"/>
          <p:cNvSpPr>
            <a:spLocks noChangeArrowheads="1"/>
          </p:cNvSpPr>
          <p:nvPr/>
        </p:nvSpPr>
        <p:spPr bwMode="white">
          <a:xfrm>
            <a:off x="795867" y="4130675"/>
            <a:ext cx="1388533" cy="4572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pic>
        <p:nvPicPr>
          <p:cNvPr id="7" name="Picture 5" descr="minispi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99"/>
          <a:stretch>
            <a:fillRect/>
          </a:stretch>
        </p:blipFill>
        <p:spPr bwMode="ltGray">
          <a:xfrm>
            <a:off x="0" y="4222750"/>
            <a:ext cx="15748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219200" y="2057400"/>
            <a:ext cx="1029546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2167467" y="3886200"/>
            <a:ext cx="8534400" cy="177165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quarter" idx="10"/>
          </p:nvPr>
        </p:nvSpPr>
        <p:spPr>
          <a:xfrm>
            <a:off x="1445684" y="60960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>
          <a:xfrm>
            <a:off x="4696884" y="60960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268884" y="60960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D6412ED-8935-4681-A84F-71AFFC9B0563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44712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8EFC164-F0A8-475D-9C94-9EC184C15C6A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81213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DD162D3-E727-4FDE-8AAA-83D3A8A1C08E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94396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2400" y="1752600"/>
            <a:ext cx="4978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604000" y="1752600"/>
            <a:ext cx="4978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EF5008-210D-43B8-A406-5B0B26630EAA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28520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6DD4237-3A52-4D95-BE55-71E665C88481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073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894646-64B5-451E-A362-6D0F153A0F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7536CB8-6B25-42E4-A110-94D17B8108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8055A67-B8AB-4D69-BBE8-5A9136FF4A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EDFE9F5-1572-4530-BBFB-1B972A95D0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23DC38F-30E0-4E7A-A227-62B3197AAC1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BDB0F3E-6E8D-4A82-96B9-AD0C5C002B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CE5E6-643F-4BE7-ADCF-3CB4582F607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610B144-BE91-48A9-9ACC-A01B8F12C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0E68AC6-A02E-4275-A97D-F196B5C7C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4E48C-826E-43F9-BA27-A9584335F7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02689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DDB461-EF4F-45E4-AB63-48997CCA1F7E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547722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E48FFA-EC2C-4AE7-A7F4-70FA05A6B229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62709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6BC52E0-E41E-4A12-8CAD-AA681E3ED826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67296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8C34079-FD6F-4B10-8D88-DA0859E4343D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73582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1C35B08-FE28-4D40-A7E2-E4544E5CE257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26028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042400" y="381000"/>
            <a:ext cx="2540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422400" y="381000"/>
            <a:ext cx="74168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3EDB753-F75C-4AA7-A66E-6DB1E3FF186D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4808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 descr="Canvas"/>
          <p:cNvSpPr>
            <a:spLocks noChangeArrowheads="1"/>
          </p:cNvSpPr>
          <p:nvPr/>
        </p:nvSpPr>
        <p:spPr bwMode="white">
          <a:xfrm>
            <a:off x="704851" y="201613"/>
            <a:ext cx="11197167" cy="6467475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pic>
        <p:nvPicPr>
          <p:cNvPr id="5" name="Picture 3" descr="minispi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50800"/>
            <a:ext cx="157480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" descr="Canvas"/>
          <p:cNvSpPr>
            <a:spLocks noChangeArrowheads="1"/>
          </p:cNvSpPr>
          <p:nvPr/>
        </p:nvSpPr>
        <p:spPr bwMode="white">
          <a:xfrm>
            <a:off x="795867" y="4130675"/>
            <a:ext cx="1388533" cy="45720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pic>
        <p:nvPicPr>
          <p:cNvPr id="7" name="Picture 5" descr="minispi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99"/>
          <a:stretch>
            <a:fillRect/>
          </a:stretch>
        </p:blipFill>
        <p:spPr bwMode="ltGray">
          <a:xfrm>
            <a:off x="0" y="4222750"/>
            <a:ext cx="15748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219200" y="2057400"/>
            <a:ext cx="1029546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2167467" y="3886200"/>
            <a:ext cx="8534400" cy="177165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quarter" idx="10"/>
          </p:nvPr>
        </p:nvSpPr>
        <p:spPr>
          <a:xfrm>
            <a:off x="1445684" y="60960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>
          <a:xfrm>
            <a:off x="4696884" y="60960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268884" y="60960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D6412ED-8935-4681-A84F-71AFFC9B0563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65571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8EFC164-F0A8-475D-9C94-9EC184C15C6A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00662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DD162D3-E727-4FDE-8AAA-83D3A8A1C08E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48797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2400" y="1752600"/>
            <a:ext cx="4978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604000" y="1752600"/>
            <a:ext cx="4978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EF5008-210D-43B8-A406-5B0B26630EAA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04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79E6AF-A1E5-489B-BBEB-D26507C627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57781A6-EA30-4212-9BE1-AC9A9D56F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CE5E6-643F-4BE7-ADCF-3CB4582F607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A997195-63CE-42D4-A260-581B70201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3DE6BC8-1B8F-4FB6-A678-D060F05DB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4E48C-826E-43F9-BA27-A9584335F7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881954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6DD4237-3A52-4D95-BE55-71E665C88481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03031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DDB461-EF4F-45E4-AB63-48997CCA1F7E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33719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E48FFA-EC2C-4AE7-A7F4-70FA05A6B229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46937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6BC52E0-E41E-4A12-8CAD-AA681E3ED826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19039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8C34079-FD6F-4B10-8D88-DA0859E4343D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80671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1C35B08-FE28-4D40-A7E2-E4544E5CE257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81424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042400" y="381000"/>
            <a:ext cx="2540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422400" y="381000"/>
            <a:ext cx="74168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3EDB753-F75C-4AA7-A66E-6DB1E3FF186D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900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203E5E3-F673-452C-84EB-138A853A8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CE5E6-643F-4BE7-ADCF-3CB4582F607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AC8388D-1028-4E88-9C4E-5163968A32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489D6C7-473D-4CF5-8C5F-691C7C102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4E48C-826E-43F9-BA27-A9584335F7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805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16140E-E51C-4902-B76D-5138547DE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36F7768-7F51-4863-8918-603C941D0C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88AF40D-91F4-45C0-972F-55F2638B3D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4C58869-617B-4E84-B732-548855E5F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CE5E6-643F-4BE7-ADCF-3CB4582F607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D9351DE-8BB4-4D41-A783-5622D403A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85D68FD-7B23-4E9A-9C7A-5F63E4F21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4E48C-826E-43F9-BA27-A9584335F7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540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8C403F-499E-40A3-8837-7015DE0186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B48BF9A-7398-4FF4-9E64-D3155160AE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6EAB625-609F-4B87-9E00-6A99A1CF9A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55E3894-5A51-4861-ABE2-9AB42142E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CE5E6-643F-4BE7-ADCF-3CB4582F607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59C7194-04A7-4881-993E-FAF0A975B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387B970-53C8-43B4-8F41-D502DC797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4E48C-826E-43F9-BA27-A9584335F7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44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809F9E-6F81-4EC4-BCE0-B0F0A63845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36B46CD-A9EC-47F8-AF58-26CD205C94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9AC67C3-FFFB-4EC5-8353-5C37D9FD0B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2CE5E6-643F-4BE7-ADCF-3CB4582F607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DF24C52-27EE-4A48-A3EF-99FA56A1C3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7EE1710-2F86-4357-932E-B80EA52D06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74E48C-826E-43F9-BA27-A9584335F7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72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solidFill>
          <a:srgbClr val="906D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812801" y="228601"/>
            <a:ext cx="10985500" cy="6391275"/>
          </a:xfrm>
          <a:prstGeom prst="rect">
            <a:avLst/>
          </a:prstGeom>
          <a:solidFill>
            <a:srgbClr val="EDE7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027" name="Line 3"/>
          <p:cNvSpPr>
            <a:spLocks noChangeShapeType="1"/>
          </p:cNvSpPr>
          <p:nvPr/>
        </p:nvSpPr>
        <p:spPr bwMode="ltGray">
          <a:xfrm>
            <a:off x="1354667" y="1600200"/>
            <a:ext cx="10227733" cy="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pic>
        <p:nvPicPr>
          <p:cNvPr id="1028" name="Picture 4" descr="minispi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33"/>
          <a:stretch>
            <a:fillRect/>
          </a:stretch>
        </p:blipFill>
        <p:spPr bwMode="ltGray">
          <a:xfrm>
            <a:off x="0" y="50800"/>
            <a:ext cx="1574800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minispi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99"/>
          <a:stretch>
            <a:fillRect/>
          </a:stretch>
        </p:blipFill>
        <p:spPr bwMode="ltGray">
          <a:xfrm>
            <a:off x="0" y="4222750"/>
            <a:ext cx="15748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422400" y="381000"/>
            <a:ext cx="10160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22400" y="1752600"/>
            <a:ext cx="101600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52551" y="6107113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36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03751" y="6107113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37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5751" y="6107113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E8B6DF-4015-47B8-A8F3-329629C0B799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56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solidFill>
          <a:srgbClr val="906D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812801" y="228601"/>
            <a:ext cx="10985500" cy="6391275"/>
          </a:xfrm>
          <a:prstGeom prst="rect">
            <a:avLst/>
          </a:prstGeom>
          <a:solidFill>
            <a:srgbClr val="EDE7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027" name="Line 3"/>
          <p:cNvSpPr>
            <a:spLocks noChangeShapeType="1"/>
          </p:cNvSpPr>
          <p:nvPr/>
        </p:nvSpPr>
        <p:spPr bwMode="ltGray">
          <a:xfrm>
            <a:off x="1354667" y="1600200"/>
            <a:ext cx="10227733" cy="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pic>
        <p:nvPicPr>
          <p:cNvPr id="1028" name="Picture 4" descr="minispi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33"/>
          <a:stretch>
            <a:fillRect/>
          </a:stretch>
        </p:blipFill>
        <p:spPr bwMode="ltGray">
          <a:xfrm>
            <a:off x="0" y="50800"/>
            <a:ext cx="1574800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minispi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99"/>
          <a:stretch>
            <a:fillRect/>
          </a:stretch>
        </p:blipFill>
        <p:spPr bwMode="ltGray">
          <a:xfrm>
            <a:off x="0" y="4222750"/>
            <a:ext cx="15748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422400" y="381000"/>
            <a:ext cx="10160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22400" y="1752600"/>
            <a:ext cx="101600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52551" y="6107113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36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03751" y="6107113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37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5751" y="6107113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E8B6DF-4015-47B8-A8F3-329629C0B799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711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solidFill>
          <a:srgbClr val="906D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812801" y="228601"/>
            <a:ext cx="10985500" cy="6391275"/>
          </a:xfrm>
          <a:prstGeom prst="rect">
            <a:avLst/>
          </a:prstGeom>
          <a:solidFill>
            <a:srgbClr val="EDE7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027" name="Line 3"/>
          <p:cNvSpPr>
            <a:spLocks noChangeShapeType="1"/>
          </p:cNvSpPr>
          <p:nvPr/>
        </p:nvSpPr>
        <p:spPr bwMode="ltGray">
          <a:xfrm>
            <a:off x="1354667" y="1600200"/>
            <a:ext cx="10227733" cy="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pic>
        <p:nvPicPr>
          <p:cNvPr id="1028" name="Picture 4" descr="minispi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33"/>
          <a:stretch>
            <a:fillRect/>
          </a:stretch>
        </p:blipFill>
        <p:spPr bwMode="ltGray">
          <a:xfrm>
            <a:off x="0" y="50800"/>
            <a:ext cx="1574800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minispi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99"/>
          <a:stretch>
            <a:fillRect/>
          </a:stretch>
        </p:blipFill>
        <p:spPr bwMode="ltGray">
          <a:xfrm>
            <a:off x="0" y="4222750"/>
            <a:ext cx="15748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422400" y="381000"/>
            <a:ext cx="10160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22400" y="1752600"/>
            <a:ext cx="101600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52551" y="6107113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36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03751" y="6107113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37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5751" y="6107113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E8B6DF-4015-47B8-A8F3-329629C0B799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24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solidFill>
          <a:srgbClr val="906D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812801" y="228601"/>
            <a:ext cx="10985500" cy="6391275"/>
          </a:xfrm>
          <a:prstGeom prst="rect">
            <a:avLst/>
          </a:prstGeom>
          <a:solidFill>
            <a:srgbClr val="EDE7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027" name="Line 3"/>
          <p:cNvSpPr>
            <a:spLocks noChangeShapeType="1"/>
          </p:cNvSpPr>
          <p:nvPr/>
        </p:nvSpPr>
        <p:spPr bwMode="ltGray">
          <a:xfrm>
            <a:off x="1354667" y="1600200"/>
            <a:ext cx="10227733" cy="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pic>
        <p:nvPicPr>
          <p:cNvPr id="1028" name="Picture 4" descr="minispi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33"/>
          <a:stretch>
            <a:fillRect/>
          </a:stretch>
        </p:blipFill>
        <p:spPr bwMode="ltGray">
          <a:xfrm>
            <a:off x="0" y="50800"/>
            <a:ext cx="1574800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minispi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99"/>
          <a:stretch>
            <a:fillRect/>
          </a:stretch>
        </p:blipFill>
        <p:spPr bwMode="ltGray">
          <a:xfrm>
            <a:off x="0" y="4222750"/>
            <a:ext cx="15748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422400" y="381000"/>
            <a:ext cx="10160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22400" y="1752600"/>
            <a:ext cx="101600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52551" y="6107113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36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03751" y="6107113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37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5751" y="6107113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E8B6DF-4015-47B8-A8F3-329629C0B799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412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solidFill>
          <a:srgbClr val="906D5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812801" y="228601"/>
            <a:ext cx="10985500" cy="6391275"/>
          </a:xfrm>
          <a:prstGeom prst="rect">
            <a:avLst/>
          </a:prstGeom>
          <a:solidFill>
            <a:srgbClr val="EDE7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ru-RU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027" name="Line 3"/>
          <p:cNvSpPr>
            <a:spLocks noChangeShapeType="1"/>
          </p:cNvSpPr>
          <p:nvPr/>
        </p:nvSpPr>
        <p:spPr bwMode="ltGray">
          <a:xfrm>
            <a:off x="1354667" y="1600200"/>
            <a:ext cx="10227733" cy="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pic>
        <p:nvPicPr>
          <p:cNvPr id="1028" name="Picture 4" descr="minispi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33"/>
          <a:stretch>
            <a:fillRect/>
          </a:stretch>
        </p:blipFill>
        <p:spPr bwMode="ltGray">
          <a:xfrm>
            <a:off x="0" y="50800"/>
            <a:ext cx="1574800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minispi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999"/>
          <a:stretch>
            <a:fillRect/>
          </a:stretch>
        </p:blipFill>
        <p:spPr bwMode="ltGray">
          <a:xfrm>
            <a:off x="0" y="4222750"/>
            <a:ext cx="15748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422400" y="381000"/>
            <a:ext cx="10160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22400" y="1752600"/>
            <a:ext cx="101600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52551" y="6107113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36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03751" y="6107113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37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5751" y="6107113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E8B6DF-4015-47B8-A8F3-329629C0B799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559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5387D96F-CA5A-412A-BF5B-08D66FBE02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999" cy="6827944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E41092B-C358-4898-8EFB-D24A7BFED905}"/>
              </a:ext>
            </a:extLst>
          </p:cNvPr>
          <p:cNvSpPr/>
          <p:nvPr/>
        </p:nvSpPr>
        <p:spPr>
          <a:xfrm>
            <a:off x="3631223" y="2634959"/>
            <a:ext cx="805870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</a:rPr>
              <a:t>Множественный текст как средство формирования читательской грамотности</a:t>
            </a:r>
            <a:endParaRPr lang="ru-RU" sz="48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9662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4099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4100" name="Picture 2" descr="https://detsad19.murm.prosadiki.ru/media/2022/10/17/1284306253/d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15888"/>
            <a:ext cx="9029700" cy="64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07473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2566989" y="1857375"/>
            <a:ext cx="7705725" cy="4616450"/>
          </a:xfrm>
        </p:spPr>
        <p:txBody>
          <a:bodyPr>
            <a:normAutofit/>
          </a:bodyPr>
          <a:lstStyle/>
          <a:p>
            <a:pPr marL="273050" indent="-273050" algn="ctr" eaLnBrk="1" hangingPunct="1">
              <a:buNone/>
              <a:defRPr/>
            </a:pPr>
            <a:r>
              <a:rPr lang="ru-RU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Однородные члены предложения</a:t>
            </a:r>
          </a:p>
        </p:txBody>
      </p:sp>
      <p:pic>
        <p:nvPicPr>
          <p:cNvPr id="9219" name="Рисунок 3" descr="box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0013" y="4365625"/>
            <a:ext cx="1219200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WordArt 4"/>
          <p:cNvSpPr>
            <a:spLocks noChangeArrowheads="1" noChangeShapeType="1" noTextEdit="1"/>
          </p:cNvSpPr>
          <p:nvPr/>
        </p:nvSpPr>
        <p:spPr bwMode="auto">
          <a:xfrm>
            <a:off x="3935413" y="549276"/>
            <a:ext cx="4248150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i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 panose="020B0806030902050204" pitchFamily="34" charset="0"/>
              </a:rPr>
              <a:t>Тема урока</a:t>
            </a:r>
          </a:p>
        </p:txBody>
      </p:sp>
    </p:spTree>
    <p:extLst>
      <p:ext uri="{BB962C8B-B14F-4D97-AF65-F5344CB8AC3E}">
        <p14:creationId xmlns:p14="http://schemas.microsoft.com/office/powerpoint/2010/main" val="331912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1267" name="Объект 3" descr="https://cf3.ppt-online.org/files3/slide/c/CD0zhZrIy2VBtA8l6HGKfcQMjpOgbFNLePiaTE/slide-16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00326" y="381000"/>
            <a:ext cx="7345363" cy="6000750"/>
          </a:xfrm>
        </p:spPr>
      </p:pic>
    </p:spTree>
    <p:extLst>
      <p:ext uri="{BB962C8B-B14F-4D97-AF65-F5344CB8AC3E}">
        <p14:creationId xmlns:p14="http://schemas.microsoft.com/office/powerpoint/2010/main" val="56671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 smtClean="0"/>
              <a:t>Текст художника Ильи Машкова о своем натюрморте</a:t>
            </a:r>
            <a:endParaRPr lang="ru-RU" altLang="ru-RU" dirty="0" smtClean="0"/>
          </a:p>
        </p:txBody>
      </p:sp>
      <p:sp>
        <p:nvSpPr>
          <p:cNvPr id="1229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Aft>
                <a:spcPts val="975"/>
              </a:spcAft>
              <a:buNone/>
              <a:defRPr/>
            </a:pPr>
            <a:r>
              <a:rPr lang="ru-RU" sz="2400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    </a:t>
            </a:r>
            <a:r>
              <a:rPr lang="ru-RU" sz="2400" b="1" dirty="0" smtClean="0">
                <a:cs typeface="Times New Roman" panose="02020603050405020304" pitchFamily="18" charset="0"/>
              </a:rPr>
              <a:t>Натюрморт </a:t>
            </a:r>
            <a:r>
              <a:rPr lang="ru-RU" sz="2400" b="1" dirty="0">
                <a:cs typeface="Times New Roman" panose="02020603050405020304" pitchFamily="18" charset="0"/>
              </a:rPr>
              <a:t>«Хлебы» — это наша московская рядовая пекарня своего времени, примерно Смоленский рынок. Её композиция безалаберная, но нашенская, московская, тутошняя, а не парижская.</a:t>
            </a:r>
            <a:br>
              <a:rPr lang="ru-RU" sz="2400" b="1" dirty="0">
                <a:cs typeface="Times New Roman" panose="02020603050405020304" pitchFamily="18" charset="0"/>
              </a:rPr>
            </a:br>
            <a:r>
              <a:rPr lang="ru-RU" sz="2400" b="1" dirty="0">
                <a:cs typeface="Times New Roman" panose="02020603050405020304" pitchFamily="18" charset="0"/>
              </a:rPr>
              <a:t>    Жизнь в этой картине бьёт ключом. Связки баранок вот-вот упадут с полки. Крендель «делает колесо». Из-за занавески стыдливо выглядывает лепёшка. Аппетитная обойма булочек борется за место с расстегаем. Эта снедь разламывает(?)</a:t>
            </a:r>
            <a:r>
              <a:rPr lang="ru-RU" sz="2400" b="1" dirty="0" err="1">
                <a:cs typeface="Times New Roman" panose="02020603050405020304" pitchFamily="18" charset="0"/>
              </a:rPr>
              <a:t>ся</a:t>
            </a:r>
            <a:r>
              <a:rPr lang="ru-RU" sz="2400" b="1" dirty="0">
                <a:cs typeface="Times New Roman" panose="02020603050405020304" pitchFamily="18" charset="0"/>
              </a:rPr>
              <a:t>, откусывает(?)</a:t>
            </a:r>
            <a:r>
              <a:rPr lang="ru-RU" sz="2400" b="1" dirty="0" err="1">
                <a:cs typeface="Times New Roman" panose="02020603050405020304" pitchFamily="18" charset="0"/>
              </a:rPr>
              <a:t>ся</a:t>
            </a:r>
            <a:r>
              <a:rPr lang="ru-RU" sz="2400" b="1" dirty="0">
                <a:cs typeface="Times New Roman" panose="02020603050405020304" pitchFamily="18" charset="0"/>
              </a:rPr>
              <a:t>, растаивает, рассыпает(?)</a:t>
            </a:r>
            <a:r>
              <a:rPr lang="ru-RU" sz="2400" b="1" dirty="0" err="1">
                <a:cs typeface="Times New Roman" panose="02020603050405020304" pitchFamily="18" charset="0"/>
              </a:rPr>
              <a:t>ся</a:t>
            </a:r>
            <a:r>
              <a:rPr lang="ru-RU" sz="2400" b="1" dirty="0">
                <a:cs typeface="Times New Roman" panose="02020603050405020304" pitchFamily="18" charset="0"/>
              </a:rPr>
              <a:t>, проминает(?)</a:t>
            </a:r>
            <a:r>
              <a:rPr lang="ru-RU" sz="2400" b="1" dirty="0" err="1">
                <a:cs typeface="Times New Roman" panose="02020603050405020304" pitchFamily="18" charset="0"/>
              </a:rPr>
              <a:t>ся</a:t>
            </a:r>
            <a:r>
              <a:rPr lang="ru-RU" sz="2400" b="1" dirty="0">
                <a:cs typeface="Times New Roman" panose="02020603050405020304" pitchFamily="18" charset="0"/>
              </a:rPr>
              <a:t> или режет(?)</a:t>
            </a:r>
            <a:r>
              <a:rPr lang="ru-RU" sz="2400" b="1" dirty="0" err="1">
                <a:cs typeface="Times New Roman" panose="02020603050405020304" pitchFamily="18" charset="0"/>
              </a:rPr>
              <a:t>ся</a:t>
            </a:r>
            <a:r>
              <a:rPr lang="ru-RU" sz="2400" b="1" dirty="0">
                <a:cs typeface="Times New Roman" panose="02020603050405020304" pitchFamily="18" charset="0"/>
              </a:rPr>
              <a:t>. Это вкусно!</a:t>
            </a:r>
          </a:p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defRPr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39090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9459" name="Picture 2" descr="https://cdn.fishki.net/upload/post/2019/11/01/3129460/tn/653e8ce97693da517a64f95f2a7b7d9c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74825" y="1"/>
            <a:ext cx="8642350" cy="6742113"/>
          </a:xfrm>
          <a:noFill/>
        </p:spPr>
      </p:pic>
    </p:spTree>
    <p:extLst>
      <p:ext uri="{BB962C8B-B14F-4D97-AF65-F5344CB8AC3E}">
        <p14:creationId xmlns:p14="http://schemas.microsoft.com/office/powerpoint/2010/main" val="1220847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2400" y="1796561"/>
            <a:ext cx="10160000" cy="4114800"/>
          </a:xfrm>
        </p:spPr>
        <p:txBody>
          <a:bodyPr/>
          <a:lstStyle/>
          <a:p>
            <a:r>
              <a:rPr lang="ru-RU" dirty="0" smtClean="0"/>
              <a:t>Используя информацию, представленную в тексте, заполните пропуски в схеме.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5196254" y="2813539"/>
            <a:ext cx="1828800" cy="386861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ХЛЕБ</a:t>
            </a: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3279531" y="3352799"/>
            <a:ext cx="1740877" cy="436685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ржаной</a:t>
            </a: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7746022" y="3562642"/>
            <a:ext cx="45719" cy="45719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6963508" y="3352801"/>
            <a:ext cx="2945423" cy="37513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Стрелка вниз 9"/>
          <p:cNvSpPr/>
          <p:nvPr/>
        </p:nvSpPr>
        <p:spPr bwMode="auto">
          <a:xfrm>
            <a:off x="2971799" y="3877408"/>
            <a:ext cx="212071" cy="45720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Стрелка вниз 10"/>
          <p:cNvSpPr/>
          <p:nvPr/>
        </p:nvSpPr>
        <p:spPr bwMode="auto">
          <a:xfrm>
            <a:off x="3807069" y="5006926"/>
            <a:ext cx="342900" cy="457199"/>
          </a:xfrm>
          <a:prstGeom prst="downArrow">
            <a:avLst>
              <a:gd name="adj1" fmla="val 50000"/>
              <a:gd name="adj2" fmla="val 2307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Стрелка вниз 11"/>
          <p:cNvSpPr/>
          <p:nvPr/>
        </p:nvSpPr>
        <p:spPr bwMode="auto">
          <a:xfrm>
            <a:off x="5020408" y="3853961"/>
            <a:ext cx="175846" cy="518746"/>
          </a:xfrm>
          <a:prstGeom prst="downArrow">
            <a:avLst>
              <a:gd name="adj1" fmla="val 50000"/>
              <a:gd name="adj2" fmla="val 53628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Стрелка вниз 12"/>
          <p:cNvSpPr/>
          <p:nvPr/>
        </p:nvSpPr>
        <p:spPr bwMode="auto">
          <a:xfrm>
            <a:off x="6614630" y="3802907"/>
            <a:ext cx="348878" cy="698755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Стрелка вниз 13"/>
          <p:cNvSpPr/>
          <p:nvPr/>
        </p:nvSpPr>
        <p:spPr bwMode="auto">
          <a:xfrm>
            <a:off x="7438293" y="4867714"/>
            <a:ext cx="432505" cy="735624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Стрелка вниз 14"/>
          <p:cNvSpPr/>
          <p:nvPr/>
        </p:nvSpPr>
        <p:spPr bwMode="auto">
          <a:xfrm>
            <a:off x="8580530" y="3811465"/>
            <a:ext cx="484632" cy="735624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Стрелка вниз 15"/>
          <p:cNvSpPr/>
          <p:nvPr/>
        </p:nvSpPr>
        <p:spPr bwMode="auto">
          <a:xfrm>
            <a:off x="9583576" y="4447941"/>
            <a:ext cx="484632" cy="66042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Стрелка вниз 16"/>
          <p:cNvSpPr/>
          <p:nvPr/>
        </p:nvSpPr>
        <p:spPr bwMode="auto">
          <a:xfrm>
            <a:off x="10547644" y="3801206"/>
            <a:ext cx="484632" cy="66042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2221111" y="4286250"/>
            <a:ext cx="962759" cy="43082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пеклеванный</a:t>
            </a:r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3569677" y="5603338"/>
            <a:ext cx="860670" cy="39301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 bwMode="auto">
          <a:xfrm>
            <a:off x="4528038" y="4410514"/>
            <a:ext cx="1197478" cy="457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 bwMode="auto">
          <a:xfrm>
            <a:off x="6236560" y="4507229"/>
            <a:ext cx="1105978" cy="360485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 bwMode="auto">
          <a:xfrm>
            <a:off x="7091972" y="5647004"/>
            <a:ext cx="1093665" cy="3493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 bwMode="auto">
          <a:xfrm>
            <a:off x="8185636" y="4630615"/>
            <a:ext cx="1178171" cy="376311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 bwMode="auto">
          <a:xfrm>
            <a:off x="9363807" y="5235525"/>
            <a:ext cx="991807" cy="367813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 bwMode="auto">
          <a:xfrm>
            <a:off x="10206905" y="4547089"/>
            <a:ext cx="1273969" cy="459837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сайка</a:t>
            </a:r>
          </a:p>
        </p:txBody>
      </p:sp>
    </p:spTree>
    <p:extLst>
      <p:ext uri="{BB962C8B-B14F-4D97-AF65-F5344CB8AC3E}">
        <p14:creationId xmlns:p14="http://schemas.microsoft.com/office/powerpoint/2010/main" val="2528944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05CACA8-02C4-4EA9-87DF-5DEDE47FB2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B46FDF-5422-4592-91A5-A1610727C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540" y="370936"/>
            <a:ext cx="10067260" cy="50895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Читательская грамотность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E1BD082-5CF3-4191-9C08-414C30C43F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5152" y="999460"/>
            <a:ext cx="10705783" cy="5177503"/>
          </a:xfrm>
        </p:spPr>
        <p:txBody>
          <a:bodyPr>
            <a:noAutofit/>
          </a:bodyPr>
          <a:lstStyle/>
          <a:p>
            <a:r>
              <a:rPr lang="ru-RU" sz="2400" dirty="0"/>
              <a:t> </a:t>
            </a:r>
            <a:r>
              <a:rPr lang="ru-RU" sz="2400" dirty="0">
                <a:latin typeface="Arial Black" panose="020B0A04020102020204" pitchFamily="34" charset="0"/>
              </a:rPr>
              <a:t>Появление в федеральном государственном образовательном </a:t>
            </a:r>
            <a:r>
              <a:rPr lang="ru-RU" sz="2400" dirty="0" smtClean="0">
                <a:latin typeface="Arial Black" panose="020B0A04020102020204" pitchFamily="34" charset="0"/>
              </a:rPr>
              <a:t>стандарте </a:t>
            </a:r>
            <a:r>
              <a:rPr lang="ru-RU" sz="2400" dirty="0">
                <a:latin typeface="Arial Black" panose="020B0A04020102020204" pitchFamily="34" charset="0"/>
              </a:rPr>
              <a:t>основного общего образования термина «функциональная </a:t>
            </a:r>
            <a:r>
              <a:rPr lang="ru-RU" sz="2400" dirty="0" smtClean="0">
                <a:latin typeface="Arial Black" panose="020B0A04020102020204" pitchFamily="34" charset="0"/>
              </a:rPr>
              <a:t>грамотность</a:t>
            </a:r>
            <a:r>
              <a:rPr lang="ru-RU" sz="2400" dirty="0">
                <a:latin typeface="Arial Black" panose="020B0A04020102020204" pitchFamily="34" charset="0"/>
              </a:rPr>
              <a:t>» обусловило необходимость комплексной работы над всеми ее компонентами, среди которых одно из центральных мест занимает читательская грамотность. </a:t>
            </a:r>
            <a:endParaRPr lang="ru-RU" sz="2400" dirty="0" smtClean="0">
              <a:latin typeface="Arial Black" panose="020B0A04020102020204" pitchFamily="34" charset="0"/>
            </a:endParaRPr>
          </a:p>
          <a:p>
            <a:r>
              <a:rPr lang="ru-RU" sz="2400" dirty="0" smtClean="0">
                <a:latin typeface="Arial Black" panose="020B0A04020102020204" pitchFamily="34" charset="0"/>
              </a:rPr>
              <a:t>Полноценное </a:t>
            </a:r>
            <a:r>
              <a:rPr lang="ru-RU" sz="2400" dirty="0">
                <a:latin typeface="Arial Black" panose="020B0A04020102020204" pitchFamily="34" charset="0"/>
              </a:rPr>
              <a:t>формирование читательской грамотности предполагает использование </a:t>
            </a:r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</a:rPr>
              <a:t>текстов разных видов и </a:t>
            </a:r>
            <a:r>
              <a:rPr lang="ru-RU" sz="2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форматов</a:t>
            </a:r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</a:rPr>
              <a:t>. </a:t>
            </a:r>
            <a:endParaRPr lang="ru-RU" sz="2400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r>
              <a:rPr lang="ru-RU" sz="2400" dirty="0" smtClean="0">
                <a:latin typeface="Arial Black" panose="020B0A04020102020204" pitchFamily="34" charset="0"/>
              </a:rPr>
              <a:t>Одним </a:t>
            </a:r>
            <a:r>
              <a:rPr lang="ru-RU" sz="2400" dirty="0">
                <a:latin typeface="Arial Black" panose="020B0A04020102020204" pitchFamily="34" charset="0"/>
              </a:rPr>
              <a:t>из новых форматов текста, который должен занять место в учебном процессе, становится </a:t>
            </a:r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</a:rPr>
              <a:t>составной (множественный) текст. </a:t>
            </a:r>
            <a:endParaRPr lang="ru-RU" sz="2400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r>
              <a:rPr lang="ru-RU" sz="2000" dirty="0" smtClean="0">
                <a:latin typeface="Arial Black" panose="020B0A04020102020204" pitchFamily="34" charset="0"/>
              </a:rPr>
              <a:t>В </a:t>
            </a:r>
            <a:r>
              <a:rPr lang="ru-RU" sz="2000" dirty="0">
                <a:latin typeface="Arial Black" panose="020B0A04020102020204" pitchFamily="34" charset="0"/>
              </a:rPr>
              <a:t>концептуальных документах исследования PISA отмечается, что в современном мире успех в чтении больше </a:t>
            </a:r>
            <a:r>
              <a:rPr lang="ru-RU" sz="2000" dirty="0">
                <a:solidFill>
                  <a:srgbClr val="0070C0"/>
                </a:solidFill>
                <a:latin typeface="Arial Black" panose="020B0A04020102020204" pitchFamily="34" charset="0"/>
              </a:rPr>
              <a:t>не должен </a:t>
            </a:r>
            <a:r>
              <a:rPr lang="ru-RU" sz="2000" dirty="0">
                <a:latin typeface="Arial Black" panose="020B0A04020102020204" pitchFamily="34" charset="0"/>
              </a:rPr>
              <a:t>определяться </a:t>
            </a:r>
            <a:r>
              <a:rPr lang="ru-RU" sz="2000" dirty="0">
                <a:solidFill>
                  <a:srgbClr val="0070C0"/>
                </a:solidFill>
                <a:latin typeface="Arial Black" panose="020B0A04020102020204" pitchFamily="34" charset="0"/>
              </a:rPr>
              <a:t>просто умением читать </a:t>
            </a:r>
            <a:r>
              <a:rPr lang="ru-RU" sz="2000" dirty="0">
                <a:latin typeface="Arial Black" panose="020B0A04020102020204" pitchFamily="34" charset="0"/>
              </a:rPr>
              <a:t>и понимать </a:t>
            </a:r>
            <a:r>
              <a:rPr lang="ru-RU" sz="2000" dirty="0">
                <a:solidFill>
                  <a:srgbClr val="0070C0"/>
                </a:solidFill>
                <a:latin typeface="Arial Black" panose="020B0A04020102020204" pitchFamily="34" charset="0"/>
              </a:rPr>
              <a:t>одиночный</a:t>
            </a:r>
            <a:r>
              <a:rPr lang="ru-RU" sz="2000" dirty="0">
                <a:latin typeface="Arial Black" panose="020B0A04020102020204" pitchFamily="34" charset="0"/>
              </a:rPr>
              <a:t> </a:t>
            </a:r>
            <a:r>
              <a:rPr lang="ru-RU" sz="2000" dirty="0" smtClean="0">
                <a:latin typeface="Arial Black" panose="020B0A04020102020204" pitchFamily="34" charset="0"/>
              </a:rPr>
              <a:t>текст.</a:t>
            </a:r>
            <a:endParaRPr lang="ru-RU" sz="2000" dirty="0">
              <a:solidFill>
                <a:srgbClr val="FF0000"/>
              </a:solidFill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2450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05CACA8-02C4-4EA9-87DF-5DEDE47FB2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B46FDF-5422-4592-91A5-A1610727C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540" y="370936"/>
            <a:ext cx="10067260" cy="508958"/>
          </a:xfrm>
        </p:spPr>
        <p:txBody>
          <a:bodyPr>
            <a:normAutofit fontScale="90000"/>
          </a:bodyPr>
          <a:lstStyle/>
          <a:p>
            <a:pPr algn="r"/>
            <a:endParaRPr lang="ru-RU" sz="36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E1BD082-5CF3-4191-9C08-414C30C43F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5152" y="999460"/>
            <a:ext cx="10705783" cy="517750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>
                <a:latin typeface="Arial Black" panose="020B0A04020102020204" pitchFamily="34" charset="0"/>
              </a:rPr>
              <a:t>Впервые формат составного (множественного) текста появляется в концепции </a:t>
            </a:r>
            <a:r>
              <a:rPr lang="ru-RU" dirty="0" smtClean="0">
                <a:latin typeface="Arial Black" panose="020B0A04020102020204" pitchFamily="34" charset="0"/>
              </a:rPr>
              <a:t>PISA-2009. </a:t>
            </a:r>
            <a:r>
              <a:rPr lang="ru-RU" dirty="0">
                <a:latin typeface="Arial Black" panose="020B0A04020102020204" pitchFamily="34" charset="0"/>
              </a:rPr>
              <a:t>Его специфика определяется тем, что в структуре такого текста </a:t>
            </a:r>
            <a:r>
              <a:rPr lang="ru-RU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присутствует </a:t>
            </a:r>
            <a:r>
              <a:rPr lang="ru-RU" dirty="0">
                <a:solidFill>
                  <a:srgbClr val="0070C0"/>
                </a:solidFill>
                <a:latin typeface="Arial Black" panose="020B0A04020102020204" pitchFamily="34" charset="0"/>
              </a:rPr>
              <a:t>несколько источников </a:t>
            </a:r>
            <a:r>
              <a:rPr lang="ru-RU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информации</a:t>
            </a:r>
            <a:r>
              <a:rPr lang="ru-RU" dirty="0">
                <a:solidFill>
                  <a:srgbClr val="0070C0"/>
                </a:solidFill>
                <a:latin typeface="Arial Black" panose="020B0A04020102020204" pitchFamily="34" charset="0"/>
              </a:rPr>
              <a:t>: </a:t>
            </a:r>
            <a:r>
              <a:rPr lang="ru-RU" dirty="0">
                <a:latin typeface="Arial Black" panose="020B0A04020102020204" pitchFamily="34" charset="0"/>
              </a:rPr>
              <a:t>несколько </a:t>
            </a:r>
            <a:r>
              <a:rPr lang="ru-RU" dirty="0">
                <a:solidFill>
                  <a:srgbClr val="0070C0"/>
                </a:solidFill>
                <a:latin typeface="Arial Black" panose="020B0A04020102020204" pitchFamily="34" charset="0"/>
              </a:rPr>
              <a:t>самостоятельных текстов</a:t>
            </a:r>
            <a:r>
              <a:rPr lang="ru-RU" dirty="0">
                <a:latin typeface="Arial Black" panose="020B0A04020102020204" pitchFamily="34" charset="0"/>
              </a:rPr>
              <a:t>, связанных </a:t>
            </a:r>
            <a:r>
              <a:rPr lang="ru-RU" dirty="0">
                <a:solidFill>
                  <a:srgbClr val="0070C0"/>
                </a:solidFill>
                <a:latin typeface="Arial Black" panose="020B0A04020102020204" pitchFamily="34" charset="0"/>
              </a:rPr>
              <a:t>единой темой</a:t>
            </a:r>
            <a:r>
              <a:rPr lang="ru-RU" dirty="0">
                <a:latin typeface="Arial Black" panose="020B0A04020102020204" pitchFamily="34" charset="0"/>
              </a:rPr>
              <a:t>, но по-разному раскрывающих ее. В множественный текст объединяются тексты, содержащие взаимодополняющие или взаимоисключающие точки зрения авторов текстов. Разные части составного текста могут быть </a:t>
            </a:r>
            <a:r>
              <a:rPr lang="ru-RU" dirty="0" smtClean="0">
                <a:latin typeface="Arial Black" panose="020B0A04020102020204" pitchFamily="34" charset="0"/>
              </a:rPr>
              <a:t>похожи </a:t>
            </a:r>
            <a:r>
              <a:rPr lang="ru-RU" dirty="0">
                <a:latin typeface="Arial Black" panose="020B0A04020102020204" pitchFamily="34" charset="0"/>
              </a:rPr>
              <a:t>по формату (например, быть двумя сплошными текстами), а могут и различаться.</a:t>
            </a:r>
            <a:endParaRPr lang="ru-RU" dirty="0"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7973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05CACA8-02C4-4EA9-87DF-5DEDE47FB2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B46FDF-5422-4592-91A5-A1610727C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540" y="370936"/>
            <a:ext cx="10067260" cy="508958"/>
          </a:xfrm>
        </p:spPr>
        <p:txBody>
          <a:bodyPr>
            <a:noAutofit/>
          </a:bodyPr>
          <a:lstStyle/>
          <a:p>
            <a:pPr algn="ctr"/>
            <a:r>
              <a:rPr lang="ru-RU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составной текст</a:t>
            </a:r>
            <a:r>
              <a:rPr lang="en-US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E1BD082-5CF3-4191-9C08-414C30C43F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5152" y="999460"/>
            <a:ext cx="10705783" cy="517750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>
                <a:latin typeface="Arial Black" panose="020B0A04020102020204" pitchFamily="34" charset="0"/>
              </a:rPr>
              <a:t>     Составной (множественный</a:t>
            </a:r>
            <a:r>
              <a:rPr lang="ru-RU" sz="4000" dirty="0">
                <a:latin typeface="Arial Black" panose="020B0A04020102020204" pitchFamily="34" charset="0"/>
              </a:rPr>
              <a:t>) текст </a:t>
            </a:r>
            <a:r>
              <a:rPr lang="ru-RU" sz="4000" dirty="0" smtClean="0">
                <a:latin typeface="Arial Black" panose="020B0A04020102020204" pitchFamily="34" charset="0"/>
              </a:rPr>
              <a:t>– это текст</a:t>
            </a:r>
            <a:r>
              <a:rPr lang="ru-RU" sz="4000" dirty="0">
                <a:latin typeface="Arial Black" panose="020B0A04020102020204" pitchFamily="34" charset="0"/>
              </a:rPr>
              <a:t>, имеющий в своей структуре </a:t>
            </a:r>
            <a:r>
              <a:rPr lang="ru-RU" sz="4000" dirty="0">
                <a:solidFill>
                  <a:srgbClr val="0070C0"/>
                </a:solidFill>
                <a:latin typeface="Arial Black" panose="020B0A04020102020204" pitchFamily="34" charset="0"/>
              </a:rPr>
              <a:t>несколько законченных текстов</a:t>
            </a:r>
            <a:r>
              <a:rPr lang="ru-RU" sz="4000" dirty="0">
                <a:latin typeface="Arial Black" panose="020B0A04020102020204" pitchFamily="34" charset="0"/>
              </a:rPr>
              <a:t>, </a:t>
            </a:r>
            <a:r>
              <a:rPr lang="ru-RU" sz="4000" dirty="0">
                <a:solidFill>
                  <a:srgbClr val="FF0000"/>
                </a:solidFill>
                <a:latin typeface="Arial Black" panose="020B0A04020102020204" pitchFamily="34" charset="0"/>
              </a:rPr>
              <a:t>объединенных единой темой </a:t>
            </a:r>
            <a:r>
              <a:rPr lang="ru-RU" sz="4000" dirty="0">
                <a:latin typeface="Arial Black" panose="020B0A04020102020204" pitchFamily="34" charset="0"/>
              </a:rPr>
              <a:t>и принадлежащих разным авторам или одному автору, но написанных в разное время.</a:t>
            </a:r>
            <a:endParaRPr lang="ru-RU" sz="4000" dirty="0"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1539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05CACA8-02C4-4EA9-87DF-5DEDE47FB2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B46FDF-5422-4592-91A5-A1610727C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540" y="370936"/>
            <a:ext cx="10067260" cy="508958"/>
          </a:xfrm>
        </p:spPr>
        <p:txBody>
          <a:bodyPr>
            <a:noAutofit/>
          </a:bodyPr>
          <a:lstStyle/>
          <a:p>
            <a:pPr algn="ctr"/>
            <a:endParaRPr lang="ru-RU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E1BD082-5CF3-4191-9C08-414C30C43F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5152" y="999460"/>
            <a:ext cx="10705783" cy="517750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>
                <a:latin typeface="Arial Black" panose="020B0A04020102020204" pitchFamily="34" charset="0"/>
              </a:rPr>
              <a:t>     </a:t>
            </a:r>
            <a:r>
              <a:rPr lang="ru-RU" dirty="0">
                <a:latin typeface="Arial Black" panose="020B0A04020102020204" pitchFamily="34" charset="0"/>
              </a:rPr>
              <a:t>Включение данного формата в концепцию оценки читательской грамотности обусловлено также необходимостью </a:t>
            </a:r>
            <a:r>
              <a:rPr lang="ru-RU" dirty="0">
                <a:solidFill>
                  <a:srgbClr val="FF0000"/>
                </a:solidFill>
                <a:latin typeface="Arial Black" panose="020B0A04020102020204" pitchFamily="34" charset="0"/>
              </a:rPr>
              <a:t>формирования новых навыков в современных реалиях чтения. </a:t>
            </a:r>
            <a:r>
              <a:rPr lang="ru-RU" dirty="0">
                <a:latin typeface="Arial Black" panose="020B0A04020102020204" pitchFamily="34" charset="0"/>
              </a:rPr>
              <a:t>В новую эпоху развития </a:t>
            </a:r>
            <a:r>
              <a:rPr lang="ru-RU" dirty="0" smtClean="0">
                <a:latin typeface="Arial Black" panose="020B0A04020102020204" pitchFamily="34" charset="0"/>
              </a:rPr>
              <a:t>информации </a:t>
            </a:r>
            <a:r>
              <a:rPr lang="ru-RU" dirty="0">
                <a:latin typeface="Arial Black" panose="020B0A04020102020204" pitchFamily="34" charset="0"/>
              </a:rPr>
              <a:t>читателю необходимо овладеть способами, которые позволяют производить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поиск,</a:t>
            </a:r>
            <a:r>
              <a:rPr lang="ru-RU" dirty="0">
                <a:latin typeface="Arial Black" panose="020B0A04020102020204" pitchFamily="34" charset="0"/>
              </a:rPr>
              <a:t> качественный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отбор </a:t>
            </a:r>
            <a:r>
              <a:rPr lang="ru-RU" dirty="0">
                <a:latin typeface="Arial Black" panose="020B0A04020102020204" pitchFamily="34" charset="0"/>
              </a:rPr>
              <a:t>и 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обработку</a:t>
            </a:r>
            <a:r>
              <a:rPr lang="ru-RU" dirty="0">
                <a:latin typeface="Arial Black" panose="020B0A04020102020204" pitchFamily="34" charset="0"/>
              </a:rPr>
              <a:t> информации. </a:t>
            </a:r>
            <a:endParaRPr lang="ru-RU" dirty="0" smtClean="0">
              <a:latin typeface="Arial Black" panose="020B0A04020102020204" pitchFamily="34" charset="0"/>
            </a:endParaRPr>
          </a:p>
          <a:p>
            <a:pPr marL="0" indent="0">
              <a:buNone/>
            </a:pPr>
            <a:r>
              <a:rPr lang="ru-RU" dirty="0">
                <a:latin typeface="Arial Black" panose="020B0A04020102020204" pitchFamily="34" charset="0"/>
              </a:rPr>
              <a:t> </a:t>
            </a:r>
            <a:r>
              <a:rPr lang="ru-RU" dirty="0" smtClean="0">
                <a:latin typeface="Arial Black" panose="020B0A04020102020204" pitchFamily="34" charset="0"/>
              </a:rPr>
              <a:t>     Из-за </a:t>
            </a:r>
            <a:r>
              <a:rPr lang="ru-RU" dirty="0">
                <a:latin typeface="Arial Black" panose="020B0A04020102020204" pitchFamily="34" charset="0"/>
              </a:rPr>
              <a:t>неконтролируемого объема и качества доступной информации современные читатели также должны быть способны оценить полноту и достоверность </a:t>
            </a:r>
            <a:r>
              <a:rPr lang="ru-RU" dirty="0" smtClean="0">
                <a:latin typeface="Arial Black" panose="020B0A04020102020204" pitchFamily="34" charset="0"/>
              </a:rPr>
              <a:t>прочитанного.</a:t>
            </a:r>
            <a:endParaRPr lang="ru-RU" dirty="0"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60452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05CACA8-02C4-4EA9-87DF-5DEDE47FB2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B46FDF-5422-4592-91A5-A1610727C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540" y="370936"/>
            <a:ext cx="10067260" cy="508958"/>
          </a:xfrm>
        </p:spPr>
        <p:txBody>
          <a:bodyPr>
            <a:noAutofit/>
          </a:bodyPr>
          <a:lstStyle/>
          <a:p>
            <a:pPr algn="ctr"/>
            <a:endParaRPr lang="ru-RU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E1BD082-5CF3-4191-9C08-414C30C43F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5152" y="999460"/>
            <a:ext cx="10705783" cy="517750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 smtClean="0">
                <a:latin typeface="Arial Black" panose="020B0A04020102020204" pitchFamily="34" charset="0"/>
              </a:rPr>
              <a:t>     Формирование </a:t>
            </a:r>
            <a:r>
              <a:rPr lang="ru-RU" sz="3200" dirty="0">
                <a:latin typeface="Arial Black" panose="020B0A04020102020204" pitchFamily="34" charset="0"/>
              </a:rPr>
              <a:t>или оценка этих </a:t>
            </a:r>
            <a:r>
              <a:rPr lang="ru-RU" sz="3200" dirty="0" smtClean="0">
                <a:latin typeface="Arial Black" panose="020B0A04020102020204" pitchFamily="34" charset="0"/>
              </a:rPr>
              <a:t>навыков </a:t>
            </a:r>
            <a:r>
              <a:rPr lang="ru-RU" sz="3200" dirty="0">
                <a:latin typeface="Arial Black" panose="020B0A04020102020204" pitchFamily="34" charset="0"/>
              </a:rPr>
              <a:t>требуют соответствующего материала для чтения. Этот материал должен содержать достаточную информацию для того, чтобы учащийся мог осмыслить поставленную проблему, увидеть альтернативные </a:t>
            </a:r>
            <a:r>
              <a:rPr lang="ru-RU" sz="3200" dirty="0" smtClean="0">
                <a:latin typeface="Arial Black" panose="020B0A04020102020204" pitchFamily="34" charset="0"/>
              </a:rPr>
              <a:t>точки </a:t>
            </a:r>
            <a:r>
              <a:rPr lang="ru-RU" sz="3200" dirty="0">
                <a:latin typeface="Arial Black" panose="020B0A04020102020204" pitchFamily="34" charset="0"/>
              </a:rPr>
              <a:t>зрения, выявить противоречия и решить поставленную проблему. Именно 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составные (множественные) тексты</a:t>
            </a:r>
            <a:r>
              <a:rPr lang="ru-RU" sz="3200" dirty="0">
                <a:latin typeface="Arial Black" panose="020B0A04020102020204" pitchFamily="34" charset="0"/>
              </a:rPr>
              <a:t> предоставляют материал, на основе которого 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возможна</a:t>
            </a:r>
            <a:r>
              <a:rPr lang="ru-RU" sz="3200" dirty="0">
                <a:latin typeface="Arial Black" panose="020B0A04020102020204" pitchFamily="34" charset="0"/>
              </a:rPr>
              <a:t> подобная работа.</a:t>
            </a:r>
            <a:endParaRPr lang="ru-RU" sz="3200" dirty="0"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8343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05CACA8-02C4-4EA9-87DF-5DEDE47FB2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B46FDF-5422-4592-91A5-A1610727C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540" y="370936"/>
            <a:ext cx="10067260" cy="508958"/>
          </a:xfrm>
        </p:spPr>
        <p:txBody>
          <a:bodyPr>
            <a:noAutofit/>
          </a:bodyPr>
          <a:lstStyle/>
          <a:p>
            <a:pPr algn="ctr"/>
            <a:endParaRPr lang="ru-RU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E1BD082-5CF3-4191-9C08-414C30C43F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5152" y="999460"/>
            <a:ext cx="10705783" cy="517750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 smtClean="0">
                <a:latin typeface="Arial Black" panose="020B0A04020102020204" pitchFamily="34" charset="0"/>
              </a:rPr>
              <a:t>     </a:t>
            </a:r>
            <a:endParaRPr lang="ru-RU" sz="3200" dirty="0"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22131" y="751344"/>
            <a:ext cx="1023424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   </a:t>
            </a:r>
            <a:r>
              <a:rPr lang="ru-RU" sz="3200" dirty="0" smtClean="0">
                <a:latin typeface="Arial Black" panose="020B0A04020102020204" pitchFamily="34" charset="0"/>
              </a:rPr>
              <a:t>Ценность </a:t>
            </a:r>
            <a:r>
              <a:rPr lang="ru-RU" sz="3200" dirty="0">
                <a:latin typeface="Arial Black" panose="020B0A04020102020204" pitchFamily="34" charset="0"/>
              </a:rPr>
              <a:t>работы с множественным текстом признается одним из </a:t>
            </a:r>
            <a:r>
              <a:rPr lang="ru-RU" sz="3200" dirty="0">
                <a:solidFill>
                  <a:srgbClr val="FF0000"/>
                </a:solidFill>
                <a:latin typeface="Arial Black" panose="020B0A04020102020204" pitchFamily="34" charset="0"/>
              </a:rPr>
              <a:t>важных направлений </a:t>
            </a:r>
            <a:r>
              <a:rPr lang="ru-RU" sz="3200" dirty="0">
                <a:latin typeface="Arial Black" panose="020B0A04020102020204" pitchFamily="34" charset="0"/>
              </a:rPr>
              <a:t>работы по формированию функциональной </a:t>
            </a:r>
            <a:r>
              <a:rPr lang="ru-RU" sz="3200" dirty="0" smtClean="0">
                <a:latin typeface="Arial Black" panose="020B0A04020102020204" pitchFamily="34" charset="0"/>
              </a:rPr>
              <a:t>читательской </a:t>
            </a:r>
            <a:r>
              <a:rPr lang="ru-RU" sz="3200" dirty="0">
                <a:latin typeface="Arial Black" panose="020B0A04020102020204" pitchFamily="34" charset="0"/>
              </a:rPr>
              <a:t>грамотности, а умение работать с такими текстами определяет </a:t>
            </a:r>
            <a:r>
              <a:rPr lang="ru-RU" sz="3200" dirty="0">
                <a:solidFill>
                  <a:srgbClr val="FF0000"/>
                </a:solidFill>
                <a:latin typeface="Arial Black" panose="020B0A04020102020204" pitchFamily="34" charset="0"/>
              </a:rPr>
              <a:t>высший уровень </a:t>
            </a:r>
            <a:r>
              <a:rPr lang="ru-RU" sz="3200" dirty="0">
                <a:latin typeface="Arial Black" panose="020B0A04020102020204" pitchFamily="34" charset="0"/>
              </a:rPr>
              <a:t>читательской грамотности.  </a:t>
            </a:r>
            <a:r>
              <a:rPr lang="ru-RU" sz="3200" dirty="0" smtClean="0">
                <a:latin typeface="Arial Black" panose="020B0A04020102020204" pitchFamily="34" charset="0"/>
              </a:rPr>
              <a:t>  </a:t>
            </a:r>
          </a:p>
          <a:p>
            <a:r>
              <a:rPr lang="ru-RU" sz="3200" dirty="0">
                <a:latin typeface="Arial Black" panose="020B0A04020102020204" pitchFamily="34" charset="0"/>
              </a:rPr>
              <a:t> </a:t>
            </a:r>
            <a:r>
              <a:rPr lang="ru-RU" sz="3200" dirty="0" smtClean="0">
                <a:latin typeface="Arial Black" panose="020B0A04020102020204" pitchFamily="34" charset="0"/>
              </a:rPr>
              <a:t>    В международном </a:t>
            </a:r>
            <a:r>
              <a:rPr lang="ru-RU" sz="3200" dirty="0">
                <a:latin typeface="Arial Black" panose="020B0A04020102020204" pitchFamily="34" charset="0"/>
              </a:rPr>
              <a:t>исследовании PISA детализированы умения, </a:t>
            </a:r>
            <a:r>
              <a:rPr lang="ru-RU" sz="3200" dirty="0">
                <a:solidFill>
                  <a:srgbClr val="0070C0"/>
                </a:solidFill>
                <a:latin typeface="Arial Black" panose="020B0A04020102020204" pitchFamily="34" charset="0"/>
              </a:rPr>
              <a:t>характеризующие высший уровень </a:t>
            </a:r>
            <a:r>
              <a:rPr lang="ru-RU" sz="3200" dirty="0">
                <a:latin typeface="Arial Black" panose="020B0A04020102020204" pitchFamily="34" charset="0"/>
              </a:rPr>
              <a:t>читательской </a:t>
            </a:r>
            <a:r>
              <a:rPr lang="ru-RU" sz="3200" dirty="0" smtClean="0">
                <a:latin typeface="Arial Black" panose="020B0A04020102020204" pitchFamily="34" charset="0"/>
              </a:rPr>
              <a:t>грамотности</a:t>
            </a:r>
            <a:r>
              <a:rPr lang="en-US" sz="3200" dirty="0" smtClean="0">
                <a:latin typeface="Arial Black" panose="020B0A04020102020204" pitchFamily="34" charset="0"/>
              </a:rPr>
              <a:t>:</a:t>
            </a:r>
            <a:endParaRPr lang="ru-RU" sz="32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98371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05CACA8-02C4-4EA9-87DF-5DEDE47FB2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91064" y="0"/>
            <a:ext cx="12191999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B46FDF-5422-4592-91A5-A1610727C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540" y="370936"/>
            <a:ext cx="10067260" cy="508958"/>
          </a:xfrm>
        </p:spPr>
        <p:txBody>
          <a:bodyPr>
            <a:noAutofit/>
          </a:bodyPr>
          <a:lstStyle/>
          <a:p>
            <a:pPr algn="ctr"/>
            <a:endParaRPr lang="ru-RU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E1BD082-5CF3-4191-9C08-414C30C43F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5152" y="999460"/>
            <a:ext cx="10705783" cy="517750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 smtClean="0">
                <a:latin typeface="Arial Black" panose="020B0A04020102020204" pitchFamily="34" charset="0"/>
              </a:rPr>
              <a:t>    </a:t>
            </a:r>
            <a:r>
              <a:rPr lang="ru-RU" dirty="0">
                <a:latin typeface="Arial Black" panose="020B0A04020102020204" pitchFamily="34" charset="0"/>
              </a:rPr>
              <a:t>«полное и подробное </a:t>
            </a:r>
            <a:r>
              <a:rPr lang="ru-RU" dirty="0">
                <a:solidFill>
                  <a:srgbClr val="00B050"/>
                </a:solidFill>
                <a:latin typeface="Arial Black" panose="020B0A04020102020204" pitchFamily="34" charset="0"/>
              </a:rPr>
              <a:t>понимание нескольких текстов</a:t>
            </a:r>
            <a:r>
              <a:rPr lang="ru-RU" dirty="0">
                <a:solidFill>
                  <a:srgbClr val="0070C0"/>
                </a:solidFill>
                <a:latin typeface="Arial Black" panose="020B0A04020102020204" pitchFamily="34" charset="0"/>
              </a:rPr>
              <a:t> </a:t>
            </a:r>
            <a:r>
              <a:rPr lang="ru-RU" dirty="0">
                <a:latin typeface="Arial Black" panose="020B0A04020102020204" pitchFamily="34" charset="0"/>
              </a:rPr>
              <a:t>и </a:t>
            </a:r>
            <a:r>
              <a:rPr lang="ru-RU" dirty="0">
                <a:solidFill>
                  <a:srgbClr val="00B050"/>
                </a:solidFill>
                <a:latin typeface="Arial Black" panose="020B0A04020102020204" pitchFamily="34" charset="0"/>
              </a:rPr>
              <a:t>связей </a:t>
            </a:r>
            <a:r>
              <a:rPr lang="ru-RU" dirty="0">
                <a:latin typeface="Arial Black" panose="020B0A04020102020204" pitchFamily="34" charset="0"/>
              </a:rPr>
              <a:t>между ними, понимание новой информации, выраженной в тексте или текстах, содержащих противоречивую </a:t>
            </a:r>
            <a:r>
              <a:rPr lang="ru-RU" dirty="0" smtClean="0">
                <a:latin typeface="Arial Black" panose="020B0A04020102020204" pitchFamily="34" charset="0"/>
              </a:rPr>
              <a:t>информацию</a:t>
            </a:r>
            <a:r>
              <a:rPr lang="ru-RU" dirty="0">
                <a:latin typeface="Arial Black" panose="020B0A04020102020204" pitchFamily="34" charset="0"/>
              </a:rPr>
              <a:t>, </a:t>
            </a:r>
            <a:r>
              <a:rPr lang="ru-RU" dirty="0">
                <a:solidFill>
                  <a:srgbClr val="00B050"/>
                </a:solidFill>
                <a:latin typeface="Arial Black" panose="020B0A04020102020204" pitchFamily="34" charset="0"/>
              </a:rPr>
              <a:t>сравнение</a:t>
            </a:r>
            <a:r>
              <a:rPr lang="ru-RU" dirty="0">
                <a:latin typeface="Arial Black" panose="020B0A04020102020204" pitchFamily="34" charset="0"/>
              </a:rPr>
              <a:t> информации из разных текстов, </a:t>
            </a:r>
            <a:r>
              <a:rPr lang="ru-RU" dirty="0">
                <a:solidFill>
                  <a:srgbClr val="00B050"/>
                </a:solidFill>
                <a:latin typeface="Arial Black" panose="020B0A04020102020204" pitchFamily="34" charset="0"/>
              </a:rPr>
              <a:t>понимание</a:t>
            </a:r>
            <a:r>
              <a:rPr lang="ru-RU" dirty="0">
                <a:latin typeface="Arial Black" panose="020B0A04020102020204" pitchFamily="34" charset="0"/>
              </a:rPr>
              <a:t> явных и скрытых целей авторов, </a:t>
            </a:r>
            <a:r>
              <a:rPr lang="ru-RU" dirty="0">
                <a:solidFill>
                  <a:srgbClr val="00B050"/>
                </a:solidFill>
                <a:latin typeface="Arial Black" panose="020B0A04020102020204" pitchFamily="34" charset="0"/>
              </a:rPr>
              <a:t>оценка</a:t>
            </a:r>
            <a:r>
              <a:rPr lang="ru-RU" dirty="0">
                <a:latin typeface="Arial Black" panose="020B0A04020102020204" pitchFamily="34" charset="0"/>
              </a:rPr>
              <a:t> качества и достоверности источников, </a:t>
            </a:r>
            <a:r>
              <a:rPr lang="ru-RU" dirty="0">
                <a:solidFill>
                  <a:srgbClr val="00B050"/>
                </a:solidFill>
                <a:latin typeface="Arial Black" panose="020B0A04020102020204" pitchFamily="34" charset="0"/>
              </a:rPr>
              <a:t>выявление </a:t>
            </a:r>
            <a:r>
              <a:rPr lang="ru-RU" dirty="0">
                <a:latin typeface="Arial Black" panose="020B0A04020102020204" pitchFamily="34" charset="0"/>
              </a:rPr>
              <a:t>расхождения и противоречия между текстами, </a:t>
            </a:r>
            <a:r>
              <a:rPr lang="ru-RU" dirty="0">
                <a:solidFill>
                  <a:srgbClr val="00B050"/>
                </a:solidFill>
                <a:latin typeface="Arial Black" panose="020B0A04020102020204" pitchFamily="34" charset="0"/>
              </a:rPr>
              <a:t>умение делать выводы </a:t>
            </a:r>
            <a:r>
              <a:rPr lang="ru-RU" dirty="0">
                <a:latin typeface="Arial Black" panose="020B0A04020102020204" pitchFamily="34" charset="0"/>
              </a:rPr>
              <a:t>и выдвигать гипотезы на основании прочитанного, </a:t>
            </a:r>
            <a:r>
              <a:rPr lang="ru-RU" dirty="0">
                <a:solidFill>
                  <a:srgbClr val="00B050"/>
                </a:solidFill>
                <a:latin typeface="Arial Black" panose="020B0A04020102020204" pitchFamily="34" charset="0"/>
              </a:rPr>
              <a:t>опираясь </a:t>
            </a:r>
            <a:r>
              <a:rPr lang="ru-RU" dirty="0">
                <a:latin typeface="Arial Black" panose="020B0A04020102020204" pitchFamily="34" charset="0"/>
              </a:rPr>
              <a:t>одновременно </a:t>
            </a:r>
            <a:r>
              <a:rPr lang="ru-RU" dirty="0">
                <a:solidFill>
                  <a:srgbClr val="00B050"/>
                </a:solidFill>
                <a:latin typeface="Arial Black" panose="020B0A04020102020204" pitchFamily="34" charset="0"/>
              </a:rPr>
              <a:t>на несколько критериев</a:t>
            </a:r>
            <a:r>
              <a:rPr lang="ru-RU" dirty="0">
                <a:latin typeface="Arial Black" panose="020B0A04020102020204" pitchFamily="34" charset="0"/>
              </a:rPr>
              <a:t>, </a:t>
            </a:r>
            <a:r>
              <a:rPr lang="ru-RU" dirty="0">
                <a:solidFill>
                  <a:srgbClr val="00B050"/>
                </a:solidFill>
                <a:latin typeface="Arial Black" panose="020B0A04020102020204" pitchFamily="34" charset="0"/>
              </a:rPr>
              <a:t>соединяя разрозненную </a:t>
            </a:r>
            <a:r>
              <a:rPr lang="ru-RU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информацию</a:t>
            </a:r>
            <a:r>
              <a:rPr lang="ru-RU" dirty="0" smtClean="0">
                <a:latin typeface="Arial Black" panose="020B0A04020102020204" pitchFamily="34" charset="0"/>
              </a:rPr>
              <a:t> </a:t>
            </a:r>
            <a:r>
              <a:rPr lang="ru-RU" dirty="0">
                <a:latin typeface="Arial Black" panose="020B0A04020102020204" pitchFamily="34" charset="0"/>
              </a:rPr>
              <a:t>и учитывая несколько точек зрения» </a:t>
            </a:r>
            <a:endParaRPr lang="ru-RU" dirty="0"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22131" y="751344"/>
            <a:ext cx="102342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86583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05CACA8-02C4-4EA9-87DF-5DEDE47FB2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B46FDF-5422-4592-91A5-A1610727C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540" y="370936"/>
            <a:ext cx="10067260" cy="508958"/>
          </a:xfrm>
        </p:spPr>
        <p:txBody>
          <a:bodyPr>
            <a:noAutofit/>
          </a:bodyPr>
          <a:lstStyle/>
          <a:p>
            <a:pPr algn="ctr"/>
            <a:r>
              <a:rPr lang="ru-RU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множественного текста</a:t>
            </a:r>
            <a:endParaRPr lang="ru-RU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E1BD082-5CF3-4191-9C08-414C30C43F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5152" y="999460"/>
            <a:ext cx="10705783" cy="5177503"/>
          </a:xfrm>
        </p:spPr>
        <p:txBody>
          <a:bodyPr>
            <a:no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Arial Black" panose="020B0A04020102020204" pitchFamily="34" charset="0"/>
                <a:cs typeface="Times New Roman" panose="02020603050405020304" pitchFamily="18" charset="0"/>
              </a:rPr>
              <a:t>    Данные тексты были использованы для проведения урока русского языка в 5 классе при изучении однородных членов предложения. </a:t>
            </a:r>
          </a:p>
          <a:p>
            <a:pPr marL="0" indent="0">
              <a:buNone/>
            </a:pPr>
            <a:r>
              <a:rPr lang="ru-RU" sz="3200" dirty="0">
                <a:latin typeface="Arial Black" panose="020B0A0402010202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Arial Black" panose="020B0A04020102020204" pitchFamily="34" charset="0"/>
                <a:cs typeface="Times New Roman" panose="02020603050405020304" pitchFamily="18" charset="0"/>
              </a:rPr>
              <a:t>   Темой, объединяющей данные тексты, стала информация о хлебобулочных изделиях.</a:t>
            </a:r>
            <a:endParaRPr lang="ru-RU" sz="3200" dirty="0"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13439" y="1250830"/>
            <a:ext cx="8994531" cy="532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95045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традь">
  <a:themeElements>
    <a:clrScheme name="Тетрадь 1">
      <a:dk1>
        <a:srgbClr val="000000"/>
      </a:dk1>
      <a:lt1>
        <a:srgbClr val="FEFDE3"/>
      </a:lt1>
      <a:dk2>
        <a:srgbClr val="221304"/>
      </a:dk2>
      <a:lt2>
        <a:srgbClr val="CBBD83"/>
      </a:lt2>
      <a:accent1>
        <a:srgbClr val="A1BD69"/>
      </a:accent1>
      <a:accent2>
        <a:srgbClr val="3694B6"/>
      </a:accent2>
      <a:accent3>
        <a:srgbClr val="FEFEEF"/>
      </a:accent3>
      <a:accent4>
        <a:srgbClr val="000000"/>
      </a:accent4>
      <a:accent5>
        <a:srgbClr val="CDDBB9"/>
      </a:accent5>
      <a:accent6>
        <a:srgbClr val="3086A5"/>
      </a:accent6>
      <a:hlink>
        <a:srgbClr val="660066"/>
      </a:hlink>
      <a:folHlink>
        <a:srgbClr val="666699"/>
      </a:folHlink>
    </a:clrScheme>
    <a:fontScheme name="Тетрадь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Тетрадь 1">
        <a:dk1>
          <a:srgbClr val="000000"/>
        </a:dk1>
        <a:lt1>
          <a:srgbClr val="FEFDE3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EFEE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2">
        <a:dk1>
          <a:srgbClr val="000000"/>
        </a:dk1>
        <a:lt1>
          <a:srgbClr val="FFFFFF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FFFF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Тетрадь">
  <a:themeElements>
    <a:clrScheme name="Тетрадь 1">
      <a:dk1>
        <a:srgbClr val="000000"/>
      </a:dk1>
      <a:lt1>
        <a:srgbClr val="FEFDE3"/>
      </a:lt1>
      <a:dk2>
        <a:srgbClr val="221304"/>
      </a:dk2>
      <a:lt2>
        <a:srgbClr val="CBBD83"/>
      </a:lt2>
      <a:accent1>
        <a:srgbClr val="A1BD69"/>
      </a:accent1>
      <a:accent2>
        <a:srgbClr val="3694B6"/>
      </a:accent2>
      <a:accent3>
        <a:srgbClr val="FEFEEF"/>
      </a:accent3>
      <a:accent4>
        <a:srgbClr val="000000"/>
      </a:accent4>
      <a:accent5>
        <a:srgbClr val="CDDBB9"/>
      </a:accent5>
      <a:accent6>
        <a:srgbClr val="3086A5"/>
      </a:accent6>
      <a:hlink>
        <a:srgbClr val="660066"/>
      </a:hlink>
      <a:folHlink>
        <a:srgbClr val="666699"/>
      </a:folHlink>
    </a:clrScheme>
    <a:fontScheme name="Тетрадь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Тетрадь 1">
        <a:dk1>
          <a:srgbClr val="000000"/>
        </a:dk1>
        <a:lt1>
          <a:srgbClr val="FEFDE3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EFEE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2">
        <a:dk1>
          <a:srgbClr val="000000"/>
        </a:dk1>
        <a:lt1>
          <a:srgbClr val="FFFFFF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FFFF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Тетрадь">
  <a:themeElements>
    <a:clrScheme name="Тетрадь 1">
      <a:dk1>
        <a:srgbClr val="000000"/>
      </a:dk1>
      <a:lt1>
        <a:srgbClr val="FEFDE3"/>
      </a:lt1>
      <a:dk2>
        <a:srgbClr val="221304"/>
      </a:dk2>
      <a:lt2>
        <a:srgbClr val="CBBD83"/>
      </a:lt2>
      <a:accent1>
        <a:srgbClr val="A1BD69"/>
      </a:accent1>
      <a:accent2>
        <a:srgbClr val="3694B6"/>
      </a:accent2>
      <a:accent3>
        <a:srgbClr val="FEFEEF"/>
      </a:accent3>
      <a:accent4>
        <a:srgbClr val="000000"/>
      </a:accent4>
      <a:accent5>
        <a:srgbClr val="CDDBB9"/>
      </a:accent5>
      <a:accent6>
        <a:srgbClr val="3086A5"/>
      </a:accent6>
      <a:hlink>
        <a:srgbClr val="660066"/>
      </a:hlink>
      <a:folHlink>
        <a:srgbClr val="666699"/>
      </a:folHlink>
    </a:clrScheme>
    <a:fontScheme name="Тетрадь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Тетрадь 1">
        <a:dk1>
          <a:srgbClr val="000000"/>
        </a:dk1>
        <a:lt1>
          <a:srgbClr val="FEFDE3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EFEE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2">
        <a:dk1>
          <a:srgbClr val="000000"/>
        </a:dk1>
        <a:lt1>
          <a:srgbClr val="FFFFFF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FFFF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Тетрадь">
  <a:themeElements>
    <a:clrScheme name="Тетрадь 1">
      <a:dk1>
        <a:srgbClr val="000000"/>
      </a:dk1>
      <a:lt1>
        <a:srgbClr val="FEFDE3"/>
      </a:lt1>
      <a:dk2>
        <a:srgbClr val="221304"/>
      </a:dk2>
      <a:lt2>
        <a:srgbClr val="CBBD83"/>
      </a:lt2>
      <a:accent1>
        <a:srgbClr val="A1BD69"/>
      </a:accent1>
      <a:accent2>
        <a:srgbClr val="3694B6"/>
      </a:accent2>
      <a:accent3>
        <a:srgbClr val="FEFEEF"/>
      </a:accent3>
      <a:accent4>
        <a:srgbClr val="000000"/>
      </a:accent4>
      <a:accent5>
        <a:srgbClr val="CDDBB9"/>
      </a:accent5>
      <a:accent6>
        <a:srgbClr val="3086A5"/>
      </a:accent6>
      <a:hlink>
        <a:srgbClr val="660066"/>
      </a:hlink>
      <a:folHlink>
        <a:srgbClr val="666699"/>
      </a:folHlink>
    </a:clrScheme>
    <a:fontScheme name="Тетрадь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Тетрадь 1">
        <a:dk1>
          <a:srgbClr val="000000"/>
        </a:dk1>
        <a:lt1>
          <a:srgbClr val="FEFDE3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EFEE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2">
        <a:dk1>
          <a:srgbClr val="000000"/>
        </a:dk1>
        <a:lt1>
          <a:srgbClr val="FFFFFF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FFFF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Тетрадь">
  <a:themeElements>
    <a:clrScheme name="Тетрадь 1">
      <a:dk1>
        <a:srgbClr val="000000"/>
      </a:dk1>
      <a:lt1>
        <a:srgbClr val="FEFDE3"/>
      </a:lt1>
      <a:dk2>
        <a:srgbClr val="221304"/>
      </a:dk2>
      <a:lt2>
        <a:srgbClr val="CBBD83"/>
      </a:lt2>
      <a:accent1>
        <a:srgbClr val="A1BD69"/>
      </a:accent1>
      <a:accent2>
        <a:srgbClr val="3694B6"/>
      </a:accent2>
      <a:accent3>
        <a:srgbClr val="FEFEEF"/>
      </a:accent3>
      <a:accent4>
        <a:srgbClr val="000000"/>
      </a:accent4>
      <a:accent5>
        <a:srgbClr val="CDDBB9"/>
      </a:accent5>
      <a:accent6>
        <a:srgbClr val="3086A5"/>
      </a:accent6>
      <a:hlink>
        <a:srgbClr val="660066"/>
      </a:hlink>
      <a:folHlink>
        <a:srgbClr val="666699"/>
      </a:folHlink>
    </a:clrScheme>
    <a:fontScheme name="Тетрадь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Тетрадь 1">
        <a:dk1>
          <a:srgbClr val="000000"/>
        </a:dk1>
        <a:lt1>
          <a:srgbClr val="FEFDE3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EFEE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2">
        <a:dk1>
          <a:srgbClr val="000000"/>
        </a:dk1>
        <a:lt1>
          <a:srgbClr val="FFFFFF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FFFF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1439</TotalTime>
  <Words>159</Words>
  <Application>Microsoft Office PowerPoint</Application>
  <PresentationFormat>Широкоэкранный</PresentationFormat>
  <Paragraphs>40</Paragraphs>
  <Slides>15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15</vt:i4>
      </vt:variant>
    </vt:vector>
  </HeadingPairs>
  <TitlesOfParts>
    <vt:vector size="27" baseType="lpstr">
      <vt:lpstr>Arial</vt:lpstr>
      <vt:lpstr>Arial Black</vt:lpstr>
      <vt:lpstr>Calibri</vt:lpstr>
      <vt:lpstr>Calibri Light</vt:lpstr>
      <vt:lpstr>Impact</vt:lpstr>
      <vt:lpstr>Times New Roman</vt:lpstr>
      <vt:lpstr>Тема Office</vt:lpstr>
      <vt:lpstr>Тетрадь</vt:lpstr>
      <vt:lpstr>1_Тетрадь</vt:lpstr>
      <vt:lpstr>2_Тетрадь</vt:lpstr>
      <vt:lpstr>3_Тетрадь</vt:lpstr>
      <vt:lpstr>4_Тетрадь</vt:lpstr>
      <vt:lpstr>Презентация PowerPoint</vt:lpstr>
      <vt:lpstr>Читательская грамотность </vt:lpstr>
      <vt:lpstr>Презентация PowerPoint</vt:lpstr>
      <vt:lpstr>Что такое составной текст?</vt:lpstr>
      <vt:lpstr>Презентация PowerPoint</vt:lpstr>
      <vt:lpstr>Презентация PowerPoint</vt:lpstr>
      <vt:lpstr>Презентация PowerPoint</vt:lpstr>
      <vt:lpstr>Презентация PowerPoint</vt:lpstr>
      <vt:lpstr>Пример множественного текста</vt:lpstr>
      <vt:lpstr>Презентация PowerPoint</vt:lpstr>
      <vt:lpstr>Презентация PowerPoint</vt:lpstr>
      <vt:lpstr>Презентация PowerPoint</vt:lpstr>
      <vt:lpstr>Текст художника Ильи Машкова о своем натюрморте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 Г. Сизикова</dc:creator>
  <cp:lastModifiedBy>Анна Г. Валиулина</cp:lastModifiedBy>
  <cp:revision>76</cp:revision>
  <dcterms:created xsi:type="dcterms:W3CDTF">2022-02-21T11:05:36Z</dcterms:created>
  <dcterms:modified xsi:type="dcterms:W3CDTF">2024-01-08T11:35:35Z</dcterms:modified>
</cp:coreProperties>
</file>