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58" r:id="rId4"/>
    <p:sldId id="261" r:id="rId5"/>
    <p:sldId id="266" r:id="rId6"/>
    <p:sldId id="265" r:id="rId7"/>
    <p:sldId id="267" r:id="rId8"/>
    <p:sldId id="270" r:id="rId9"/>
    <p:sldId id="272" r:id="rId10"/>
    <p:sldId id="259" r:id="rId11"/>
    <p:sldId id="268" r:id="rId12"/>
    <p:sldId id="271" r:id="rId13"/>
    <p:sldId id="273" r:id="rId14"/>
  </p:sldIdLst>
  <p:sldSz cx="10329863" cy="7199313"/>
  <p:notesSz cx="6858000" cy="9144000"/>
  <p:defaultTextStyle>
    <a:defPPr>
      <a:defRPr lang="ru-RU"/>
    </a:defPPr>
    <a:lvl1pPr algn="l" defTabSz="1000125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500063" indent="-42863" algn="l" defTabSz="1000125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1000125" indent="-85725" algn="l" defTabSz="1000125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501775" indent="-130175" algn="l" defTabSz="1000125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2001838" indent="-173038" algn="l" defTabSz="1000125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164" y="-102"/>
      </p:cViewPr>
      <p:guideLst>
        <p:guide orient="horz" pos="2268"/>
        <p:guide pos="325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>
            <a:lum/>
          </a:blip>
          <a:srcRect/>
          <a:stretch>
            <a:fillRect l="-19000" r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3" descr="40 р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0329863" cy="719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Группа 14"/>
          <p:cNvGrpSpPr>
            <a:grpSpLocks/>
          </p:cNvGrpSpPr>
          <p:nvPr userDrawn="1"/>
        </p:nvGrpSpPr>
        <p:grpSpPr bwMode="auto">
          <a:xfrm>
            <a:off x="592138" y="1098550"/>
            <a:ext cx="8923337" cy="5181600"/>
            <a:chOff x="592899" y="1099326"/>
            <a:chExt cx="8922163" cy="5180804"/>
          </a:xfrm>
        </p:grpSpPr>
        <p:sp>
          <p:nvSpPr>
            <p:cNvPr id="4" name="TextBox 7"/>
            <p:cNvSpPr txBox="1"/>
            <p:nvPr userDrawn="1"/>
          </p:nvSpPr>
          <p:spPr>
            <a:xfrm>
              <a:off x="592899" y="1099326"/>
              <a:ext cx="8358246" cy="298543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defTabSz="1001634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6600" b="1" dirty="0">
                  <a:ln>
                    <a:solidFill>
                      <a:schemeClr val="bg1"/>
                    </a:solidFill>
                  </a:ln>
                  <a:solidFill>
                    <a:srgbClr val="FF0000"/>
                  </a:solidFill>
                  <a:latin typeface="CyrillicOld" pitchFamily="2" charset="0"/>
                  <a:cs typeface="+mn-cs"/>
                </a:rPr>
                <a:t>”</a:t>
              </a:r>
              <a:r>
                <a:rPr lang="ru-RU" sz="6600" b="1" dirty="0">
                  <a:ln>
                    <a:solidFill>
                      <a:schemeClr val="accent6">
                        <a:lumMod val="50000"/>
                      </a:schemeClr>
                    </a:solidFill>
                  </a:ln>
                  <a:solidFill>
                    <a:srgbClr val="FF0000"/>
                  </a:solidFill>
                  <a:latin typeface="CyrillicOld" pitchFamily="2" charset="0"/>
                  <a:cs typeface="+mn-cs"/>
                </a:rPr>
                <a:t>Лингвистические</a:t>
              </a:r>
              <a:r>
                <a:rPr lang="en-US" sz="6600" b="1" dirty="0">
                  <a:ln>
                    <a:solidFill>
                      <a:schemeClr val="accent6">
                        <a:lumMod val="50000"/>
                      </a:schemeClr>
                    </a:solidFill>
                  </a:ln>
                  <a:solidFill>
                    <a:srgbClr val="FF0000"/>
                  </a:solidFill>
                  <a:latin typeface="CyrillicOld" pitchFamily="2" charset="0"/>
                  <a:cs typeface="+mn-cs"/>
                </a:rPr>
                <a:t>”</a:t>
              </a:r>
              <a:r>
                <a:rPr lang="ru-RU" sz="6600" b="1" dirty="0">
                  <a:ln>
                    <a:solidFill>
                      <a:schemeClr val="accent6">
                        <a:lumMod val="50000"/>
                      </a:schemeClr>
                    </a:solidFill>
                  </a:ln>
                  <a:solidFill>
                    <a:srgbClr val="FF0000"/>
                  </a:solidFill>
                  <a:latin typeface="CyrillicOld" pitchFamily="2" charset="0"/>
                  <a:cs typeface="+mn-cs"/>
                </a:rPr>
                <a:t> памятники</a:t>
              </a:r>
              <a:r>
                <a:rPr lang="ru-RU" sz="6600" b="1" dirty="0">
                  <a:ln>
                    <a:solidFill>
                      <a:schemeClr val="bg1"/>
                    </a:solidFill>
                  </a:ln>
                  <a:solidFill>
                    <a:srgbClr val="FF0000"/>
                  </a:solidFill>
                  <a:latin typeface="CyrillicOld" pitchFamily="2" charset="0"/>
                  <a:cs typeface="+mn-cs"/>
                </a:rPr>
                <a:t>: </a:t>
              </a:r>
            </a:p>
            <a:p>
              <a:pPr algn="ctr" defTabSz="1001634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>
                  <a:ln>
                    <a:solidFill>
                      <a:schemeClr val="accent6">
                        <a:lumMod val="75000"/>
                      </a:schemeClr>
                    </a:solidFill>
                  </a:ln>
                  <a:solidFill>
                    <a:schemeClr val="accent6">
                      <a:lumMod val="50000"/>
                    </a:schemeClr>
                  </a:solidFill>
                  <a:latin typeface="CyrillicOld" pitchFamily="2" charset="0"/>
                  <a:cs typeface="+mn-cs"/>
                </a:rPr>
                <a:t>история, запечатленная в буквах </a:t>
              </a:r>
              <a:endParaRPr lang="ru-RU" sz="3600" dirty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latin typeface="CyrillicOld" pitchFamily="2" charset="0"/>
                <a:cs typeface="+mn-cs"/>
              </a:endParaRPr>
            </a:p>
            <a:p>
              <a:pPr defTabSz="100163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ln>
                  <a:solidFill>
                    <a:schemeClr val="bg1"/>
                  </a:solidFill>
                </a:ln>
                <a:latin typeface="CyrillicOld" pitchFamily="2" charset="0"/>
                <a:cs typeface="+mn-cs"/>
              </a:endParaRPr>
            </a:p>
          </p:txBody>
        </p:sp>
        <p:pic>
          <p:nvPicPr>
            <p:cNvPr id="5" name="Рисунок 8" descr="21.png"/>
            <p:cNvPicPr>
              <a:picLocks noChangeAspect="1"/>
            </p:cNvPicPr>
            <p:nvPr userDrawn="1"/>
          </p:nvPicPr>
          <p:blipFill>
            <a:blip r:embed="rId4"/>
            <a:srcRect/>
            <a:stretch>
              <a:fillRect/>
            </a:stretch>
          </p:blipFill>
          <p:spPr bwMode="auto">
            <a:xfrm rot="-872381">
              <a:off x="8737472" y="4373366"/>
              <a:ext cx="554942" cy="6450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Рисунок 9" descr="34.png"/>
            <p:cNvPicPr>
              <a:picLocks noChangeAspect="1"/>
            </p:cNvPicPr>
            <p:nvPr userDrawn="1"/>
          </p:nvPicPr>
          <p:blipFill>
            <a:blip r:embed="rId5"/>
            <a:srcRect/>
            <a:stretch>
              <a:fillRect/>
            </a:stretch>
          </p:blipFill>
          <p:spPr bwMode="auto">
            <a:xfrm rot="928107">
              <a:off x="8815323" y="3579463"/>
              <a:ext cx="472941" cy="652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Рисунок 10" descr="25.png"/>
            <p:cNvPicPr>
              <a:picLocks noChangeAspect="1"/>
            </p:cNvPicPr>
            <p:nvPr userDrawn="1"/>
          </p:nvPicPr>
          <p:blipFill>
            <a:blip r:embed="rId6"/>
            <a:srcRect/>
            <a:stretch>
              <a:fillRect/>
            </a:stretch>
          </p:blipFill>
          <p:spPr bwMode="auto">
            <a:xfrm rot="623599">
              <a:off x="8433216" y="5604227"/>
              <a:ext cx="901203" cy="6759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Рисунок 11" descr="23.png"/>
            <p:cNvPicPr>
              <a:picLocks noChangeAspect="1"/>
            </p:cNvPicPr>
            <p:nvPr userDrawn="1"/>
          </p:nvPicPr>
          <p:blipFill>
            <a:blip r:embed="rId7"/>
            <a:srcRect/>
            <a:stretch>
              <a:fillRect/>
            </a:stretch>
          </p:blipFill>
          <p:spPr bwMode="auto">
            <a:xfrm rot="-729125">
              <a:off x="8006123" y="4965626"/>
              <a:ext cx="825973" cy="6115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Рисунок 12" descr="30.png"/>
            <p:cNvPicPr>
              <a:picLocks noChangeAspect="1"/>
            </p:cNvPicPr>
            <p:nvPr userDrawn="1"/>
          </p:nvPicPr>
          <p:blipFill>
            <a:blip r:embed="rId8"/>
            <a:srcRect/>
            <a:stretch>
              <a:fillRect/>
            </a:stretch>
          </p:blipFill>
          <p:spPr bwMode="auto">
            <a:xfrm rot="357744">
              <a:off x="9047523" y="5051335"/>
              <a:ext cx="467539" cy="504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6E5CB2-B638-4CA5-92D8-83E26BE71CD4}" type="datetimeFigureOut">
              <a:rPr lang="ru-RU"/>
              <a:pPr>
                <a:defRPr/>
              </a:pPr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AC1075-2178-4F0C-97FD-B2A5E9FF61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461162" y="303304"/>
            <a:ext cx="2625507" cy="644771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82849" y="303304"/>
            <a:ext cx="7706149" cy="644771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8ED225-E883-48EF-B78B-DA74545FF9D4}" type="datetimeFigureOut">
              <a:rPr lang="ru-RU"/>
              <a:pPr>
                <a:defRPr/>
              </a:pPr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79FF6F-E9B8-46FC-B8D0-D1A37B27D2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728620-EA1A-4496-8B0C-1C12A44AA6AE}" type="datetimeFigureOut">
              <a:rPr lang="ru-RU"/>
              <a:pPr>
                <a:defRPr/>
              </a:pPr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BD12F8-7304-44C3-9471-CDD5F9DA70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5988" y="4626226"/>
            <a:ext cx="8780384" cy="1429864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15988" y="3051377"/>
            <a:ext cx="8780384" cy="1574849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0817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0163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0245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200326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50408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300490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50571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400653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6C1E57-74F3-4E5B-9A4A-7435EA07BF73}" type="datetimeFigureOut">
              <a:rPr lang="ru-RU"/>
              <a:pPr>
                <a:defRPr/>
              </a:pPr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48C5F7-8DDE-417F-9CE0-FA33243582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82848" y="1763165"/>
            <a:ext cx="5164932" cy="4987858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919945" y="1763165"/>
            <a:ext cx="5166724" cy="4987858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86E791-ADD6-4D17-A25C-407ADCFFBB1A}" type="datetimeFigureOut">
              <a:rPr lang="ru-RU"/>
              <a:pPr>
                <a:defRPr/>
              </a:pPr>
              <a:t>08.01.2024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0F6F98-DCBC-4F74-8D48-2490269B21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6493" y="288306"/>
            <a:ext cx="9296877" cy="1199886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16493" y="1611513"/>
            <a:ext cx="4564150" cy="671602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0817" indent="0">
              <a:buNone/>
              <a:defRPr sz="2200" b="1"/>
            </a:lvl2pPr>
            <a:lvl3pPr marL="1001634" indent="0">
              <a:buNone/>
              <a:defRPr sz="2000" b="1"/>
            </a:lvl3pPr>
            <a:lvl4pPr marL="1502451" indent="0">
              <a:buNone/>
              <a:defRPr sz="1800" b="1"/>
            </a:lvl4pPr>
            <a:lvl5pPr marL="2003268" indent="0">
              <a:buNone/>
              <a:defRPr sz="1800" b="1"/>
            </a:lvl5pPr>
            <a:lvl6pPr marL="2504084" indent="0">
              <a:buNone/>
              <a:defRPr sz="1800" b="1"/>
            </a:lvl6pPr>
            <a:lvl7pPr marL="3004901" indent="0">
              <a:buNone/>
              <a:defRPr sz="1800" b="1"/>
            </a:lvl7pPr>
            <a:lvl8pPr marL="3505718" indent="0">
              <a:buNone/>
              <a:defRPr sz="1800" b="1"/>
            </a:lvl8pPr>
            <a:lvl9pPr marL="4006535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6493" y="2283115"/>
            <a:ext cx="4564150" cy="414793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247427" y="1611513"/>
            <a:ext cx="4565943" cy="671602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0817" indent="0">
              <a:buNone/>
              <a:defRPr sz="2200" b="1"/>
            </a:lvl2pPr>
            <a:lvl3pPr marL="1001634" indent="0">
              <a:buNone/>
              <a:defRPr sz="2000" b="1"/>
            </a:lvl3pPr>
            <a:lvl4pPr marL="1502451" indent="0">
              <a:buNone/>
              <a:defRPr sz="1800" b="1"/>
            </a:lvl4pPr>
            <a:lvl5pPr marL="2003268" indent="0">
              <a:buNone/>
              <a:defRPr sz="1800" b="1"/>
            </a:lvl5pPr>
            <a:lvl6pPr marL="2504084" indent="0">
              <a:buNone/>
              <a:defRPr sz="1800" b="1"/>
            </a:lvl6pPr>
            <a:lvl7pPr marL="3004901" indent="0">
              <a:buNone/>
              <a:defRPr sz="1800" b="1"/>
            </a:lvl7pPr>
            <a:lvl8pPr marL="3505718" indent="0">
              <a:buNone/>
              <a:defRPr sz="1800" b="1"/>
            </a:lvl8pPr>
            <a:lvl9pPr marL="4006535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247427" y="2283115"/>
            <a:ext cx="4565943" cy="414793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08F09F-38EB-423A-A841-2F11DF56E806}" type="datetimeFigureOut">
              <a:rPr lang="ru-RU"/>
              <a:pPr>
                <a:defRPr/>
              </a:pPr>
              <a:t>08.01.2024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B27B3C-8841-4F49-A9E8-5BB3443DC3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F578A7-B4BD-4D16-8636-AE2069585406}" type="datetimeFigureOut">
              <a:rPr lang="ru-RU"/>
              <a:pPr>
                <a:defRPr/>
              </a:pPr>
              <a:t>08.01.2024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650D17-CCBE-435A-9E18-0907ADA016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4395E0-A970-4201-9A68-7194E12E93FD}" type="datetimeFigureOut">
              <a:rPr lang="ru-RU"/>
              <a:pPr>
                <a:defRPr/>
              </a:pPr>
              <a:t>08.01.2024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F9F627-E240-4BD9-A51C-E0FED6C11B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6494" y="286639"/>
            <a:ext cx="3398454" cy="1219884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38690" y="286640"/>
            <a:ext cx="5774680" cy="6144414"/>
          </a:xfrm>
        </p:spPr>
        <p:txBody>
          <a:bodyPr/>
          <a:lstStyle>
            <a:lvl1pPr>
              <a:defRPr sz="3500"/>
            </a:lvl1pPr>
            <a:lvl2pPr>
              <a:defRPr sz="31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16494" y="1506523"/>
            <a:ext cx="3398454" cy="4924531"/>
          </a:xfrm>
        </p:spPr>
        <p:txBody>
          <a:bodyPr/>
          <a:lstStyle>
            <a:lvl1pPr marL="0" indent="0">
              <a:buNone/>
              <a:defRPr sz="1500"/>
            </a:lvl1pPr>
            <a:lvl2pPr marL="500817" indent="0">
              <a:buNone/>
              <a:defRPr sz="1300"/>
            </a:lvl2pPr>
            <a:lvl3pPr marL="1001634" indent="0">
              <a:buNone/>
              <a:defRPr sz="1100"/>
            </a:lvl3pPr>
            <a:lvl4pPr marL="1502451" indent="0">
              <a:buNone/>
              <a:defRPr sz="1000"/>
            </a:lvl4pPr>
            <a:lvl5pPr marL="2003268" indent="0">
              <a:buNone/>
              <a:defRPr sz="1000"/>
            </a:lvl5pPr>
            <a:lvl6pPr marL="2504084" indent="0">
              <a:buNone/>
              <a:defRPr sz="1000"/>
            </a:lvl6pPr>
            <a:lvl7pPr marL="3004901" indent="0">
              <a:buNone/>
              <a:defRPr sz="1000"/>
            </a:lvl7pPr>
            <a:lvl8pPr marL="3505718" indent="0">
              <a:buNone/>
              <a:defRPr sz="1000"/>
            </a:lvl8pPr>
            <a:lvl9pPr marL="4006535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ED2302-D48C-4720-AF4B-50D75E1D3ECC}" type="datetimeFigureOut">
              <a:rPr lang="ru-RU"/>
              <a:pPr>
                <a:defRPr/>
              </a:pPr>
              <a:t>08.01.2024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8E112F-9F36-46DA-A5D4-20796B939F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24725" y="5039519"/>
            <a:ext cx="6197918" cy="594944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24725" y="643272"/>
            <a:ext cx="6197918" cy="4319588"/>
          </a:xfrm>
        </p:spPr>
        <p:txBody>
          <a:bodyPr rtlCol="0">
            <a:normAutofit/>
          </a:bodyPr>
          <a:lstStyle>
            <a:lvl1pPr marL="0" indent="0">
              <a:buNone/>
              <a:defRPr sz="3500"/>
            </a:lvl1pPr>
            <a:lvl2pPr marL="500817" indent="0">
              <a:buNone/>
              <a:defRPr sz="3100"/>
            </a:lvl2pPr>
            <a:lvl3pPr marL="1001634" indent="0">
              <a:buNone/>
              <a:defRPr sz="2600"/>
            </a:lvl3pPr>
            <a:lvl4pPr marL="1502451" indent="0">
              <a:buNone/>
              <a:defRPr sz="2200"/>
            </a:lvl4pPr>
            <a:lvl5pPr marL="2003268" indent="0">
              <a:buNone/>
              <a:defRPr sz="2200"/>
            </a:lvl5pPr>
            <a:lvl6pPr marL="2504084" indent="0">
              <a:buNone/>
              <a:defRPr sz="2200"/>
            </a:lvl6pPr>
            <a:lvl7pPr marL="3004901" indent="0">
              <a:buNone/>
              <a:defRPr sz="2200"/>
            </a:lvl7pPr>
            <a:lvl8pPr marL="3505718" indent="0">
              <a:buNone/>
              <a:defRPr sz="2200"/>
            </a:lvl8pPr>
            <a:lvl9pPr marL="4006535" indent="0">
              <a:buNone/>
              <a:defRPr sz="22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24725" y="5634463"/>
            <a:ext cx="6197918" cy="844919"/>
          </a:xfrm>
        </p:spPr>
        <p:txBody>
          <a:bodyPr/>
          <a:lstStyle>
            <a:lvl1pPr marL="0" indent="0">
              <a:buNone/>
              <a:defRPr sz="1500"/>
            </a:lvl1pPr>
            <a:lvl2pPr marL="500817" indent="0">
              <a:buNone/>
              <a:defRPr sz="1300"/>
            </a:lvl2pPr>
            <a:lvl3pPr marL="1001634" indent="0">
              <a:buNone/>
              <a:defRPr sz="1100"/>
            </a:lvl3pPr>
            <a:lvl4pPr marL="1502451" indent="0">
              <a:buNone/>
              <a:defRPr sz="1000"/>
            </a:lvl4pPr>
            <a:lvl5pPr marL="2003268" indent="0">
              <a:buNone/>
              <a:defRPr sz="1000"/>
            </a:lvl5pPr>
            <a:lvl6pPr marL="2504084" indent="0">
              <a:buNone/>
              <a:defRPr sz="1000"/>
            </a:lvl6pPr>
            <a:lvl7pPr marL="3004901" indent="0">
              <a:buNone/>
              <a:defRPr sz="1000"/>
            </a:lvl7pPr>
            <a:lvl8pPr marL="3505718" indent="0">
              <a:buNone/>
              <a:defRPr sz="1000"/>
            </a:lvl8pPr>
            <a:lvl9pPr marL="4006535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6940F0-A70C-4BE8-B6C1-89A41679E4DF}" type="datetimeFigureOut">
              <a:rPr lang="ru-RU"/>
              <a:pPr>
                <a:defRPr/>
              </a:pPr>
              <a:t>08.01.2024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B491B6-B8F2-443F-BC50-A61DE8C79D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515938" y="288925"/>
            <a:ext cx="9297987" cy="119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0163" tIns="50082" rIns="100163" bIns="5008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515938" y="1679575"/>
            <a:ext cx="9297987" cy="475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0163" tIns="50082" rIns="100163" bIns="5008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15938" y="6672263"/>
            <a:ext cx="2411412" cy="384175"/>
          </a:xfrm>
          <a:prstGeom prst="rect">
            <a:avLst/>
          </a:prstGeom>
        </p:spPr>
        <p:txBody>
          <a:bodyPr vert="horz" lIns="100163" tIns="50082" rIns="100163" bIns="50082" rtlCol="0" anchor="ctr"/>
          <a:lstStyle>
            <a:lvl1pPr algn="l" defTabSz="1001634" fontAlgn="auto">
              <a:spcBef>
                <a:spcPts val="0"/>
              </a:spcBef>
              <a:spcAft>
                <a:spcPts val="0"/>
              </a:spcAft>
              <a:defRPr sz="13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32EC058-831D-4EF9-A67E-2FA5A7E42743}" type="datetimeFigureOut">
              <a:rPr lang="ru-RU"/>
              <a:pPr>
                <a:defRPr/>
              </a:pPr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529013" y="6672263"/>
            <a:ext cx="3271837" cy="384175"/>
          </a:xfrm>
          <a:prstGeom prst="rect">
            <a:avLst/>
          </a:prstGeom>
        </p:spPr>
        <p:txBody>
          <a:bodyPr vert="horz" lIns="100163" tIns="50082" rIns="100163" bIns="50082" rtlCol="0" anchor="ctr"/>
          <a:lstStyle>
            <a:lvl1pPr algn="ctr" defTabSz="1001634" fontAlgn="auto">
              <a:spcBef>
                <a:spcPts val="0"/>
              </a:spcBef>
              <a:spcAft>
                <a:spcPts val="0"/>
              </a:spcAft>
              <a:defRPr sz="13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402513" y="6672263"/>
            <a:ext cx="2411412" cy="384175"/>
          </a:xfrm>
          <a:prstGeom prst="rect">
            <a:avLst/>
          </a:prstGeom>
        </p:spPr>
        <p:txBody>
          <a:bodyPr vert="horz" lIns="100163" tIns="50082" rIns="100163" bIns="50082" rtlCol="0" anchor="ctr"/>
          <a:lstStyle>
            <a:lvl1pPr algn="r" defTabSz="1001634" fontAlgn="auto">
              <a:spcBef>
                <a:spcPts val="0"/>
              </a:spcBef>
              <a:spcAft>
                <a:spcPts val="0"/>
              </a:spcAft>
              <a:defRPr sz="13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E8D710B-4FB9-453D-9FA0-C802253241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txStyles>
    <p:titleStyle>
      <a:lvl1pPr algn="ctr" defTabSz="1000125" rtl="0" eaLnBrk="0" fontAlgn="base" hangingPunct="0">
        <a:spcBef>
          <a:spcPct val="0"/>
        </a:spcBef>
        <a:spcAft>
          <a:spcPct val="0"/>
        </a:spcAft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0001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2pPr>
      <a:lvl3pPr algn="ctr" defTabSz="10001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3pPr>
      <a:lvl4pPr algn="ctr" defTabSz="10001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4pPr>
      <a:lvl5pPr algn="ctr" defTabSz="10001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5pPr>
      <a:lvl6pPr marL="457200" algn="ctr" defTabSz="1000125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6pPr>
      <a:lvl7pPr marL="914400" algn="ctr" defTabSz="1000125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7pPr>
      <a:lvl8pPr marL="1371600" algn="ctr" defTabSz="1000125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8pPr>
      <a:lvl9pPr marL="1828800" algn="ctr" defTabSz="1000125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</a:defRPr>
      </a:lvl9pPr>
    </p:titleStyle>
    <p:bodyStyle>
      <a:lvl1pPr marL="374650" indent="-374650" algn="l" defTabSz="1000125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12800" indent="-312738" algn="l" defTabSz="1000125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50950" indent="-249238" algn="l" defTabSz="1000125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52600" indent="-249238" algn="l" defTabSz="1000125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52663" indent="-249238" algn="l" defTabSz="1000125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54493" indent="-250408" algn="l" defTabSz="100163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55310" indent="-250408" algn="l" defTabSz="100163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56127" indent="-250408" algn="l" defTabSz="100163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56943" indent="-250408" algn="l" defTabSz="100163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00163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0817" algn="l" defTabSz="100163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1634" algn="l" defTabSz="100163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02451" algn="l" defTabSz="100163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03268" algn="l" defTabSz="100163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04084" algn="l" defTabSz="100163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04901" algn="l" defTabSz="100163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05718" algn="l" defTabSz="100163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06535" algn="l" defTabSz="100163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Рисунок 5" descr="40 р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329863" cy="719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55 (700x524, 182Kb)"/>
          <p:cNvPicPr>
            <a:picLocks noChangeAspect="1" noChangeArrowheads="1"/>
          </p:cNvPicPr>
          <p:nvPr/>
        </p:nvPicPr>
        <p:blipFill>
          <a:blip r:embed="rId3"/>
          <a:srcRect l="19904" r="13844"/>
          <a:stretch>
            <a:fillRect/>
          </a:stretch>
        </p:blipFill>
        <p:spPr bwMode="auto">
          <a:xfrm>
            <a:off x="4304500" y="365895"/>
            <a:ext cx="5072098" cy="5738223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22531" name="Прямоугольник 2"/>
          <p:cNvSpPr>
            <a:spLocks noChangeArrowheads="1"/>
          </p:cNvSpPr>
          <p:nvPr/>
        </p:nvSpPr>
        <p:spPr bwMode="auto">
          <a:xfrm>
            <a:off x="4664075" y="6386513"/>
            <a:ext cx="44989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chemeClr val="bg1"/>
                </a:solidFill>
                <a:latin typeface="Arial Black" pitchFamily="34" charset="0"/>
              </a:rPr>
              <a:t>Буква "Э" в Санкт-Петербурге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pbs.twimg.com/media/Di4JkFIXcAApFBN.jpg"/>
          <p:cNvPicPr>
            <a:picLocks noChangeAspect="1" noChangeArrowheads="1"/>
          </p:cNvPicPr>
          <p:nvPr/>
        </p:nvPicPr>
        <p:blipFill>
          <a:blip r:embed="rId3"/>
          <a:srcRect l="40269" t="9665" b="15164"/>
          <a:stretch>
            <a:fillRect/>
          </a:stretch>
        </p:blipFill>
        <p:spPr bwMode="auto">
          <a:xfrm>
            <a:off x="3879047" y="242070"/>
            <a:ext cx="5298297" cy="5000660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23555" name="Прямоугольник 2"/>
          <p:cNvSpPr>
            <a:spLocks noChangeArrowheads="1"/>
          </p:cNvSpPr>
          <p:nvPr/>
        </p:nvSpPr>
        <p:spPr bwMode="auto">
          <a:xfrm>
            <a:off x="4021138" y="5672138"/>
            <a:ext cx="5502275" cy="101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chemeClr val="bg1"/>
                </a:solidFill>
                <a:latin typeface="Arial Black" pitchFamily="34" charset="0"/>
              </a:rPr>
              <a:t>В Екатеринбурге установили памятник эгоизму — большую букву «Я», перекрывающую дорогу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rutraveller.ru/icache/place/1/650/064/165064_603x354.jpg"/>
          <p:cNvPicPr>
            <a:picLocks noChangeAspect="1" noChangeArrowheads="1"/>
          </p:cNvPicPr>
          <p:nvPr/>
        </p:nvPicPr>
        <p:blipFill>
          <a:blip r:embed="rId3"/>
          <a:srcRect l="17724" r="9409"/>
          <a:stretch>
            <a:fillRect/>
          </a:stretch>
        </p:blipFill>
        <p:spPr bwMode="auto">
          <a:xfrm>
            <a:off x="3736171" y="313508"/>
            <a:ext cx="5851939" cy="4714908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24579" name="Прямоугольник 4"/>
          <p:cNvSpPr>
            <a:spLocks noChangeArrowheads="1"/>
          </p:cNvSpPr>
          <p:nvPr/>
        </p:nvSpPr>
        <p:spPr bwMode="auto">
          <a:xfrm>
            <a:off x="4306888" y="5886450"/>
            <a:ext cx="5162550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FF0000"/>
                </a:solidFill>
                <a:latin typeface="Arial Black" pitchFamily="34" charset="0"/>
              </a:rPr>
              <a:t>Арт-объект </a:t>
            </a:r>
            <a:r>
              <a:rPr lang="en-US" b="1">
                <a:solidFill>
                  <a:srgbClr val="FF0000"/>
                </a:solidFill>
                <a:latin typeface="Arial Black" pitchFamily="34" charset="0"/>
              </a:rPr>
              <a:t>“</a:t>
            </a:r>
            <a:r>
              <a:rPr lang="ru-RU" b="1">
                <a:solidFill>
                  <a:srgbClr val="FF0000"/>
                </a:solidFill>
                <a:latin typeface="Arial Black" pitchFamily="34" charset="0"/>
              </a:rPr>
              <a:t>Утраченные буквы русского алфавита</a:t>
            </a:r>
            <a:r>
              <a:rPr lang="en-US" b="1">
                <a:solidFill>
                  <a:srgbClr val="FF0000"/>
                </a:solidFill>
                <a:latin typeface="Arial Black" pitchFamily="34" charset="0"/>
              </a:rPr>
              <a:t>”</a:t>
            </a:r>
            <a:r>
              <a:rPr lang="ru-RU" b="1">
                <a:solidFill>
                  <a:srgbClr val="FF0000"/>
                </a:solidFill>
                <a:latin typeface="Arial Black" pitchFamily="34" charset="0"/>
              </a:rPr>
              <a:t> Ульяновск</a:t>
            </a:r>
            <a:endParaRPr lang="ru-RU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24580" name="AutoShape 5" descr="87663980_46"/>
          <p:cNvSpPr>
            <a:spLocks noChangeAspect="1" noChangeArrowheads="1"/>
          </p:cNvSpPr>
          <p:nvPr/>
        </p:nvSpPr>
        <p:spPr bwMode="auto">
          <a:xfrm>
            <a:off x="5011738" y="344646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Прямоугольник 2"/>
          <p:cNvSpPr>
            <a:spLocks noChangeArrowheads="1"/>
          </p:cNvSpPr>
          <p:nvPr/>
        </p:nvSpPr>
        <p:spPr bwMode="auto">
          <a:xfrm>
            <a:off x="4664075" y="6386513"/>
            <a:ext cx="44989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chemeClr val="bg1"/>
                </a:solidFill>
                <a:latin typeface="Arial Black" pitchFamily="34" charset="0"/>
              </a:rPr>
              <a:t>Буква "Э" в Санкт-Петербурге</a:t>
            </a:r>
          </a:p>
        </p:txBody>
      </p:sp>
      <p:sp>
        <p:nvSpPr>
          <p:cNvPr id="25602" name="AutoShape 5" descr="87663980_46"/>
          <p:cNvSpPr>
            <a:spLocks noChangeAspect="1" noChangeArrowheads="1"/>
          </p:cNvSpPr>
          <p:nvPr/>
        </p:nvSpPr>
        <p:spPr bwMode="auto">
          <a:xfrm>
            <a:off x="5011738" y="344646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5603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9725" y="0"/>
            <a:ext cx="9504363" cy="649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2000" b="-3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Прямоугольник 1"/>
          <p:cNvSpPr>
            <a:spLocks noChangeArrowheads="1"/>
          </p:cNvSpPr>
          <p:nvPr/>
        </p:nvSpPr>
        <p:spPr bwMode="auto">
          <a:xfrm>
            <a:off x="4306888" y="5600700"/>
            <a:ext cx="5162550" cy="132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chemeClr val="bg1"/>
                </a:solidFill>
                <a:latin typeface="Arial Black" pitchFamily="34" charset="0"/>
              </a:rPr>
              <a:t>Ещё одним городом, где азбука в большом почёте,</a:t>
            </a:r>
            <a:r>
              <a:rPr lang="en-US">
                <a:solidFill>
                  <a:schemeClr val="bg1"/>
                </a:solidFill>
                <a:latin typeface="Arial Black" pitchFamily="34" charset="0"/>
              </a:rPr>
              <a:t> </a:t>
            </a:r>
            <a:r>
              <a:rPr lang="ru-RU">
                <a:solidFill>
                  <a:schemeClr val="bg1"/>
                </a:solidFill>
                <a:latin typeface="Arial Black" pitchFamily="34" charset="0"/>
              </a:rPr>
              <a:t>стала Пермь, в городе  множество арт-объектов в виде буквы П.</a:t>
            </a:r>
          </a:p>
        </p:txBody>
      </p:sp>
      <p:pic>
        <p:nvPicPr>
          <p:cNvPr id="2" name="Picture 2" descr="http://samcult.ru/wp-content/uploads/2015/10/perm-logo-life-12-300x2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2055" y="3456780"/>
            <a:ext cx="3214690" cy="2143127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4"/>
          <a:srcRect l="62717" t="4548" r="5251" b="53785"/>
          <a:stretch>
            <a:fillRect/>
          </a:stretch>
        </p:blipFill>
        <p:spPr bwMode="auto">
          <a:xfrm>
            <a:off x="3021791" y="384946"/>
            <a:ext cx="2928958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4"/>
          <a:srcRect l="32248" t="55590" r="32595" b="4826"/>
          <a:stretch>
            <a:fillRect/>
          </a:stretch>
        </p:blipFill>
        <p:spPr bwMode="auto">
          <a:xfrm>
            <a:off x="6665129" y="313508"/>
            <a:ext cx="3214710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49 (600x400, 139Kb)"/>
          <p:cNvPicPr>
            <a:picLocks noChangeAspect="1" noChangeArrowheads="1"/>
          </p:cNvPicPr>
          <p:nvPr/>
        </p:nvPicPr>
        <p:blipFill>
          <a:blip r:embed="rId3"/>
          <a:srcRect l="14845" r="6971"/>
          <a:stretch>
            <a:fillRect/>
          </a:stretch>
        </p:blipFill>
        <p:spPr bwMode="auto">
          <a:xfrm>
            <a:off x="3807609" y="242070"/>
            <a:ext cx="5643602" cy="4813300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15363" name="TextBox 2"/>
          <p:cNvSpPr txBox="1">
            <a:spLocks noChangeArrowheads="1"/>
          </p:cNvSpPr>
          <p:nvPr/>
        </p:nvSpPr>
        <p:spPr bwMode="auto">
          <a:xfrm>
            <a:off x="4092575" y="5100638"/>
            <a:ext cx="5859463" cy="163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Arial Black" pitchFamily="34" charset="0"/>
              </a:rPr>
              <a:t>Памятник букве "П"  в Перми</a:t>
            </a:r>
          </a:p>
          <a:p>
            <a:pPr algn="ctr"/>
            <a:r>
              <a:rPr lang="ru-RU">
                <a:latin typeface="Arial Black" pitchFamily="34" charset="0"/>
              </a:rPr>
              <a:t>Длина, высота и ширина деревянной буквы «П» в Перми составляют 12 метров. В ней 5200 бревен, общий вес конструкции – свыше 200 тонн.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 descr="8 (525x700, 592Kb)"/>
          <p:cNvPicPr>
            <a:picLocks noChangeAspect="1" noChangeArrowheads="1"/>
          </p:cNvPicPr>
          <p:nvPr/>
        </p:nvPicPr>
        <p:blipFill>
          <a:blip r:embed="rId3"/>
          <a:srcRect b="14035"/>
          <a:stretch>
            <a:fillRect/>
          </a:stretch>
        </p:blipFill>
        <p:spPr bwMode="auto">
          <a:xfrm>
            <a:off x="2914650" y="1884363"/>
            <a:ext cx="3241675" cy="371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Прямоугольник 3"/>
          <p:cNvSpPr>
            <a:spLocks noChangeArrowheads="1"/>
          </p:cNvSpPr>
          <p:nvPr/>
        </p:nvSpPr>
        <p:spPr bwMode="auto">
          <a:xfrm>
            <a:off x="3449638" y="5743575"/>
            <a:ext cx="2124075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chemeClr val="bg1"/>
                </a:solidFill>
                <a:latin typeface="Arial Black" pitchFamily="34" charset="0"/>
              </a:rPr>
              <a:t>Памятник </a:t>
            </a:r>
            <a:endParaRPr lang="en-US">
              <a:solidFill>
                <a:schemeClr val="bg1"/>
              </a:solidFill>
              <a:latin typeface="Arial Black" pitchFamily="34" charset="0"/>
            </a:endParaRPr>
          </a:p>
          <a:p>
            <a:pPr algn="ctr"/>
            <a:r>
              <a:rPr lang="ru-RU">
                <a:solidFill>
                  <a:schemeClr val="bg1"/>
                </a:solidFill>
                <a:latin typeface="Arial Black" pitchFamily="34" charset="0"/>
              </a:rPr>
              <a:t>в Ульяновске</a:t>
            </a:r>
          </a:p>
        </p:txBody>
      </p:sp>
      <p:sp>
        <p:nvSpPr>
          <p:cNvPr id="16388" name="Прямоугольник 5"/>
          <p:cNvSpPr>
            <a:spLocks noChangeArrowheads="1"/>
          </p:cNvSpPr>
          <p:nvPr/>
        </p:nvSpPr>
        <p:spPr bwMode="auto">
          <a:xfrm>
            <a:off x="3806825" y="312738"/>
            <a:ext cx="607377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chemeClr val="bg1"/>
                </a:solidFill>
                <a:latin typeface="Arial Black" pitchFamily="34" charset="0"/>
              </a:rPr>
              <a:t>Ставить точки над гласными – любимое занятие носителей русского языка. Огромное количество народной любви отдано букве Ё.</a:t>
            </a:r>
          </a:p>
        </p:txBody>
      </p:sp>
      <p:pic>
        <p:nvPicPr>
          <p:cNvPr id="16389" name="Picture 6" descr="ÐÐµÐ½Ñ ÑÐ»Ð°Ð²ÑÐ½ÑÐºÐ¾Ð¹ Ð¿Ð¸ÑÑÐ¼ÐµÐ½Ð½Ð¾ÑÑÐ¸ Ð ÐÐ¾ÑÐºÐ²Ð°"/>
          <p:cNvPicPr>
            <a:picLocks noChangeAspect="1" noChangeArrowheads="1"/>
          </p:cNvPicPr>
          <p:nvPr/>
        </p:nvPicPr>
        <p:blipFill>
          <a:blip r:embed="rId4"/>
          <a:srcRect t="7036" b="8536"/>
          <a:stretch>
            <a:fillRect/>
          </a:stretch>
        </p:blipFill>
        <p:spPr bwMode="auto">
          <a:xfrm>
            <a:off x="6523038" y="1812925"/>
            <a:ext cx="3233737" cy="407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Прямоугольник 6"/>
          <p:cNvSpPr>
            <a:spLocks noChangeArrowheads="1"/>
          </p:cNvSpPr>
          <p:nvPr/>
        </p:nvSpPr>
        <p:spPr bwMode="auto">
          <a:xfrm>
            <a:off x="7594600" y="6243638"/>
            <a:ext cx="15049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chemeClr val="bg1"/>
                </a:solidFill>
                <a:latin typeface="Arial Black" pitchFamily="34" charset="0"/>
              </a:rPr>
              <a:t>в Москве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" descr="9 (283x443, 57Kb)"/>
          <p:cNvSpPr>
            <a:spLocks noChangeAspect="1" noChangeArrowheads="1"/>
          </p:cNvSpPr>
          <p:nvPr/>
        </p:nvSpPr>
        <p:spPr bwMode="auto">
          <a:xfrm>
            <a:off x="155575" y="-136525"/>
            <a:ext cx="300038" cy="30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7411" name="AutoShape 4" descr="9 (283x443, 57Kb)"/>
          <p:cNvSpPr>
            <a:spLocks noChangeAspect="1" noChangeArrowheads="1"/>
          </p:cNvSpPr>
          <p:nvPr/>
        </p:nvSpPr>
        <p:spPr bwMode="auto">
          <a:xfrm>
            <a:off x="155575" y="-136525"/>
            <a:ext cx="300038" cy="30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7412" name="AutoShape 6" descr="25 (700x466, 146Kb)"/>
          <p:cNvSpPr>
            <a:spLocks noChangeAspect="1" noChangeArrowheads="1"/>
          </p:cNvSpPr>
          <p:nvPr/>
        </p:nvSpPr>
        <p:spPr bwMode="auto">
          <a:xfrm>
            <a:off x="155575" y="-136525"/>
            <a:ext cx="300038" cy="30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7413" name="Прямоугольник 4"/>
          <p:cNvSpPr>
            <a:spLocks noChangeArrowheads="1"/>
          </p:cNvSpPr>
          <p:nvPr/>
        </p:nvSpPr>
        <p:spPr bwMode="auto">
          <a:xfrm>
            <a:off x="3592513" y="4743450"/>
            <a:ext cx="6305550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Arial Black" pitchFamily="34" charset="0"/>
              </a:rPr>
              <a:t>Челябинский профессор Андрей Свиридов даже вывел теорию о том, что буква Ё – канал общения с космосом, дарованный исключительно русскому духу</a:t>
            </a:r>
            <a:r>
              <a:rPr lang="en-US">
                <a:latin typeface="Arial Black" pitchFamily="34" charset="0"/>
              </a:rPr>
              <a:t> </a:t>
            </a:r>
            <a:r>
              <a:rPr lang="ru-RU">
                <a:latin typeface="Arial Black" pitchFamily="34" charset="0"/>
              </a:rPr>
              <a:t>и построил в Увельском районе храм буквы Ё из зелёного стеклопластика.</a:t>
            </a:r>
          </a:p>
        </p:txBody>
      </p:sp>
      <p:pic>
        <p:nvPicPr>
          <p:cNvPr id="17414" name="Picture 8" descr="ÐÐµÐ½Ñ ÑÐ»Ð°Ð²ÑÐ½ÑÐºÐ¾Ð¹ Ð¿Ð¸ÑÑÐ¼ÐµÐ½Ð½Ð¾ÑÑÐ¸ Ð Ð§ÐµÐ»ÑÐ±Ð¸Ð½ÑÐº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92513" y="598488"/>
            <a:ext cx="5775325" cy="371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2000" b="-3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AutoShape 2" descr="25 (700x466, 146Kb)"/>
          <p:cNvSpPr>
            <a:spLocks noChangeAspect="1" noChangeArrowheads="1"/>
          </p:cNvSpPr>
          <p:nvPr/>
        </p:nvSpPr>
        <p:spPr bwMode="auto">
          <a:xfrm>
            <a:off x="155575" y="-136525"/>
            <a:ext cx="300038" cy="30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8435" name="Прямоугольник 5"/>
          <p:cNvSpPr>
            <a:spLocks noChangeArrowheads="1"/>
          </p:cNvSpPr>
          <p:nvPr/>
        </p:nvSpPr>
        <p:spPr bwMode="auto">
          <a:xfrm>
            <a:off x="3306763" y="4100513"/>
            <a:ext cx="6216650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chemeClr val="bg1"/>
                </a:solidFill>
                <a:latin typeface="Arial Black" pitchFamily="34" charset="0"/>
              </a:rPr>
              <a:t>Памятник поставили в честь годовщины создания буквы. Напомним, она впервые была предложена 29 ноября 1783 года в доме директора Петербургской академии наук княгини Екатерины Романовны Дашковой. В печати Ё появилась впервые в 1795 году в стихах Ивана Дмитриева, а следом, в 1796-м, в стихотворениях Николая Карамзина.  </a:t>
            </a:r>
          </a:p>
        </p:txBody>
      </p:sp>
      <p:pic>
        <p:nvPicPr>
          <p:cNvPr id="18436" name="Picture 2" descr="https://udm-info.ru/attachments/116c06d39991806d31dbcc99f42c99a767061086/store/crop/266/537/2048/1151/eeb159f8574be6e667dae5d4cd11fa776c6463db3c16feaeb049d617864b/gN0HW7BLidQ.jpg"/>
          <p:cNvPicPr>
            <a:picLocks noChangeAspect="1" noChangeArrowheads="1"/>
          </p:cNvPicPr>
          <p:nvPr/>
        </p:nvPicPr>
        <p:blipFill>
          <a:blip r:embed="rId3"/>
          <a:srcRect l="31323" t="8197" r="25377" b="13115"/>
          <a:stretch>
            <a:fillRect/>
          </a:stretch>
        </p:blipFill>
        <p:spPr bwMode="auto">
          <a:xfrm>
            <a:off x="4521200" y="241300"/>
            <a:ext cx="3644900" cy="372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" name="Прямоугольник 7"/>
          <p:cNvSpPr>
            <a:spLocks noChangeArrowheads="1"/>
          </p:cNvSpPr>
          <p:nvPr/>
        </p:nvSpPr>
        <p:spPr bwMode="auto">
          <a:xfrm>
            <a:off x="8237538" y="3598863"/>
            <a:ext cx="1300162" cy="40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FFFFFF"/>
                </a:solidFill>
                <a:latin typeface="Arial Black" pitchFamily="34" charset="0"/>
              </a:rPr>
              <a:t>Ижевск</a:t>
            </a:r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Прямоугольник 9"/>
          <p:cNvSpPr>
            <a:spLocks noChangeArrowheads="1"/>
          </p:cNvSpPr>
          <p:nvPr/>
        </p:nvSpPr>
        <p:spPr bwMode="auto">
          <a:xfrm>
            <a:off x="6237288" y="5029200"/>
            <a:ext cx="12001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FFFFFF"/>
                </a:solidFill>
                <a:latin typeface="Arial Black" pitchFamily="34" charset="0"/>
              </a:rPr>
              <a:t>Пермь </a:t>
            </a:r>
            <a:endParaRPr lang="ru-RU">
              <a:latin typeface="Calibri" pitchFamily="34" charset="0"/>
            </a:endParaRPr>
          </a:p>
        </p:txBody>
      </p:sp>
      <p:pic>
        <p:nvPicPr>
          <p:cNvPr id="7170" name="Picture 2" descr="https://tvil.ru/blog/sites/blog/files/image/ckeditor/0_14ebd5_dfb0915e_orig%20%281%2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0617" y="242070"/>
            <a:ext cx="3521737" cy="4798006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19460" name="Прямоугольник 10"/>
          <p:cNvSpPr>
            <a:spLocks noChangeArrowheads="1"/>
          </p:cNvSpPr>
          <p:nvPr/>
        </p:nvSpPr>
        <p:spPr bwMode="auto">
          <a:xfrm>
            <a:off x="4378325" y="5815013"/>
            <a:ext cx="5359400" cy="101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chemeClr val="bg1"/>
                </a:solidFill>
                <a:latin typeface="Arial Black" pitchFamily="34" charset="0"/>
              </a:rPr>
              <a:t>Это буква, у которой есть свой праздник: </a:t>
            </a:r>
          </a:p>
          <a:p>
            <a:pPr algn="ctr"/>
            <a:r>
              <a:rPr lang="ru-RU">
                <a:solidFill>
                  <a:schemeClr val="bg1"/>
                </a:solidFill>
                <a:latin typeface="Arial Black" pitchFamily="34" charset="0"/>
              </a:rPr>
              <a:t>29 ноября - День буквы Ё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2000" b="-3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avatars.mds.yandex.net/get-zen_doc/965902/pub_5c3cdf90ef136b00a923cf06_5c3d5c67df53e700aa3044d7/scale_600"/>
          <p:cNvPicPr>
            <a:picLocks noChangeAspect="1" noChangeArrowheads="1"/>
          </p:cNvPicPr>
          <p:nvPr/>
        </p:nvPicPr>
        <p:blipFill>
          <a:blip r:embed="rId3"/>
          <a:srcRect l="17435" r="18636"/>
          <a:stretch>
            <a:fillRect/>
          </a:stretch>
        </p:blipFill>
        <p:spPr bwMode="auto">
          <a:xfrm>
            <a:off x="6951663" y="812800"/>
            <a:ext cx="2786062" cy="581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Прямоугольник 2"/>
          <p:cNvSpPr>
            <a:spLocks noChangeArrowheads="1"/>
          </p:cNvSpPr>
          <p:nvPr/>
        </p:nvSpPr>
        <p:spPr bwMode="auto">
          <a:xfrm>
            <a:off x="3021013" y="598488"/>
            <a:ext cx="3376612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chemeClr val="bg1"/>
                </a:solidFill>
                <a:latin typeface="Arial Black" pitchFamily="34" charset="0"/>
              </a:rPr>
              <a:t>Димитровград только одним своим названием грозно рычит, поэтому установка памятника букве «Р» кажется вполне логичным актом. Открытие "рычащего" знака совпало с необычной датой - 300 лет начала чеканки рубля. Двухметровый вензель, в который вплетены целых две буквы «Р», символизирует единство России и основной денежной единицы.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06700" y="1598613"/>
            <a:ext cx="3590925" cy="40941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defTabSz="100163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  <a:cs typeface="+mn-cs"/>
              </a:rPr>
              <a:t>В 2012 году 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  <a:cs typeface="+mn-cs"/>
              </a:rPr>
              <a:t>в Вологде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  <a:cs typeface="+mn-cs"/>
              </a:rPr>
              <a:t> появился памятник букве 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  <a:cs typeface="+mn-cs"/>
              </a:rPr>
              <a:t>о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Arial Black" pitchFamily="34" charset="0"/>
              <a:cs typeface="+mn-cs"/>
            </a:endParaRPr>
          </a:p>
          <a:p>
            <a:pPr algn="ctr" defTabSz="100163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  <a:cs typeface="+mn-cs"/>
              </a:rPr>
              <a:t>Узорчатый памятник «О» это не только памятник букве, но и особому, отличающемуся от других регионов России, говору - знаменитому вологодскому «оканью». </a:t>
            </a:r>
          </a:p>
        </p:txBody>
      </p:sp>
      <p:pic>
        <p:nvPicPr>
          <p:cNvPr id="5" name="Picture 2" descr="https://2.bp.blogspot.com/-59RRuvFJTeI/XLBoEVQnclI/AAAAAAAAAdU/hrxMF3jojQALMODKrjH7Bn3g4zqXKIeuACLcBGAs/s320/img_7553_constphoto.ru_print-e144258736989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50815" y="956450"/>
            <a:ext cx="3571900" cy="5366702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</TotalTime>
  <Words>254</Words>
  <Application>Microsoft Office PowerPoint</Application>
  <PresentationFormat>Произвольный</PresentationFormat>
  <Paragraphs>20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Arial Black</vt:lpstr>
      <vt:lpstr>Тема Office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белка</cp:lastModifiedBy>
  <cp:revision>31</cp:revision>
  <dcterms:created xsi:type="dcterms:W3CDTF">2019-05-17T20:17:36Z</dcterms:created>
  <dcterms:modified xsi:type="dcterms:W3CDTF">2024-01-08T11:33:04Z</dcterms:modified>
</cp:coreProperties>
</file>