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7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9BDD97-74CA-D251-D2C0-4445DC9F8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8946D0-0DDB-DEC4-57F3-BD42D3DFB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11CDFF-30B9-9804-4E9E-E86F922D8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D60933-28CF-9E01-8E4A-365AA7981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5CA75C-2DE7-17F8-8C8E-66BBA3BAD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45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6165ED-E817-FAA6-40AF-256A1E319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B5E8BFC-0583-E940-A7AE-DB27404596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BBA9AE-F2B3-5BE8-EF73-06A22522A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A9738A-8174-08ED-36E4-22AFDB832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E1EB30-7B31-D05B-310F-28EA42308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282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024545C-9631-C829-E021-C1D964EBE2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B5D099-A1BA-DEC8-8890-EE55F66571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B5EFBE-1E1D-C534-7F69-B57EB09BC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22A1C9-F437-F327-81DD-E6B4715F1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3A7C4-76FF-BA82-A141-06FB49001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81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80D0CB-0312-6967-C8F8-393A9C107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90BC61-4CB7-6771-D129-3F8D5FC3E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913AF3-7DAF-66AE-490D-9AFD4EDA5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45C5CE-8A93-F2AE-224F-B4381ABD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3598CD-557B-886E-449F-9E9A380A5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0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9C660-C575-91AC-9BBE-7CF6CD15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BC941B-F421-ABD7-8EF1-73AA1FA4D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87472B-030D-D7D9-6C9C-0CA8AAFAF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A8060E-B82F-FB62-C8F3-24E483B72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3C2B1-3F98-A80C-23A7-CBC9D839E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3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961D9-E973-195F-38A5-0EF0A55DF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73513B-F367-8A21-7D1C-DF1AEF4CB5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4D5D85-9663-36E6-C3C8-E17041533E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064B78-27F0-2F23-5751-39A47269A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A79B74-5739-48AC-2A6B-3A8DC943F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82D06A-C782-9873-933A-1CD6E0CA3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9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5AC2E-3568-72E1-8138-1E0744755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D93044-AFF1-EBE8-CD87-1D7D26377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D59B0A-FEEF-86A2-CA78-7691843A6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DF0400-367F-45A4-D46B-6F2FD8CD44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049205-9736-B739-9DAE-DF11B00271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7257E8-8FBC-DF67-F1E3-699ACB7AF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75BA5BD-CE34-232D-DFA7-6BA7B56F5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25C63FF-818D-6DD9-DCDA-BF02EBE10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723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CB3FA-A217-FBDD-AA4C-07D6CE9F4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23D7F8-8934-08CF-E174-9BEC11AB4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78E3C0-C292-432E-6717-B63C928F9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ED762FE-6637-395B-1508-BBB232B00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03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5BC740-88E6-1EB8-3CFF-538992ED8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5AAA745-57A8-3124-25A2-D4761DA24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24C916-9B9B-FF84-725D-5C1746393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02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F6AEF-56F7-EBD2-9C7A-1525C47FE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503321-8826-D848-E6A3-4FE9576CC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E80260-ED16-F888-9424-320E49F75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4EC4E5-B455-E311-B879-8D5D71FBA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E2BE13-54F5-00CA-7105-ECC19C525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1DFD2-2D4E-524B-DA0A-CA9A6BB8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45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D2645-FDA6-F186-11BA-994148947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AFBF410-8D3A-7992-9DA9-9486035B0E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371E12-5947-CA86-B21F-C6CCB69182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816313-19DC-CC01-6BC4-FDC3805B5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A7BAC1-EA2F-0AFD-1C13-718EDC7EA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50FBB3-3DB9-CE4E-6949-1670CC1B1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26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1D31B8-176F-84D3-8D29-CC8F6F840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7B7E4B-64E3-58BD-2319-513C73CAE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541C02-B4B4-1D91-2F23-2B0618D73E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656A-F09E-40C0-8509-FBD0CF100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DB6927-550E-FEFD-676A-BF965E98F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3C8A9A-5EB8-185C-DBBA-4919AFFB1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08663-15AA-4648-A1ED-48F036660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EFC5926-43DC-5925-3A9E-022B05D16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559" y="-9331"/>
            <a:ext cx="9156441" cy="686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15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CA979F-4583-FA9F-5146-47D2747AF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667"/>
          <a:stretch/>
        </p:blipFill>
        <p:spPr>
          <a:xfrm>
            <a:off x="733109" y="600075"/>
            <a:ext cx="10725782" cy="565785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766450-A287-7E0D-F57B-48D5811A4FEC}"/>
              </a:ext>
            </a:extLst>
          </p:cNvPr>
          <p:cNvSpPr/>
          <p:nvPr/>
        </p:nvSpPr>
        <p:spPr>
          <a:xfrm>
            <a:off x="1638300" y="5391150"/>
            <a:ext cx="2238375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47A04A-B160-70CC-D938-752B5FF08924}"/>
              </a:ext>
            </a:extLst>
          </p:cNvPr>
          <p:cNvSpPr/>
          <p:nvPr/>
        </p:nvSpPr>
        <p:spPr>
          <a:xfrm>
            <a:off x="5153025" y="4962525"/>
            <a:ext cx="2162175" cy="333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C3FA45-5BD7-7B2B-783A-2DCB21401588}"/>
              </a:ext>
            </a:extLst>
          </p:cNvPr>
          <p:cNvSpPr/>
          <p:nvPr/>
        </p:nvSpPr>
        <p:spPr>
          <a:xfrm>
            <a:off x="8839200" y="5391150"/>
            <a:ext cx="211455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22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345BD5-6C39-060E-D37E-148109C6BB01}"/>
              </a:ext>
            </a:extLst>
          </p:cNvPr>
          <p:cNvSpPr txBox="1"/>
          <p:nvPr/>
        </p:nvSpPr>
        <p:spPr>
          <a:xfrm>
            <a:off x="0" y="76111"/>
            <a:ext cx="12192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корнях большинства видов бобовых можно обнаружить небольшие утолщения —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клубеньки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В них живут азотфиксирующие (клубеньковые) бактерии, которые поглощают из воздуха и усваивают азот.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 все частях бобовых растений содержится много азотсодержащих веществ. При их отмирании вещества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разлагаются в почве и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обогащают её азотом.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C21EC5-CA25-4D9B-8CB6-9441AFEE2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790" y="1609725"/>
            <a:ext cx="7657198" cy="51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41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9F338D-845F-DA83-3603-2CF85A7A4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039" y="0"/>
            <a:ext cx="9155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71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77DB29-8116-DC1C-FF3B-4E37D8428497}"/>
              </a:ext>
            </a:extLst>
          </p:cNvPr>
          <p:cNvSpPr txBox="1"/>
          <p:nvPr/>
        </p:nvSpPr>
        <p:spPr>
          <a:xfrm>
            <a:off x="0" y="0"/>
            <a:ext cx="121920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Обведите кружочком цифры, после которых названы признаки семейства бобовых: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 Листья сложные.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Плод стручок или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стручочек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3. Венчик цветка состоит из четырех лепестков.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Плод боб.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5. На корнях растении образуются клубеньки, в которых живут бактерии, усваивающие из воздуха азот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6. Цветок имеет один пестик и шесть тычинок.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7. Цветок имеет один пестик и десять тычинок.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8. Тычинок в цветке много.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9. Венчик ветка состоит из пяти неодинаковых лепестков, сложенных как приподнятые крылья бабочки.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10. Околоцветник состоит из четырех чашелистиков и четырех лепестков.</a:t>
            </a:r>
          </a:p>
        </p:txBody>
      </p:sp>
    </p:spTree>
    <p:extLst>
      <p:ext uri="{BB962C8B-B14F-4D97-AF65-F5344CB8AC3E}">
        <p14:creationId xmlns:p14="http://schemas.microsoft.com/office/powerpoint/2010/main" val="2644927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0A28EDC-7C8E-91BA-13C5-42C02337D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5" y="123825"/>
            <a:ext cx="3771756" cy="25050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E8E704-D4BC-8F83-0E97-498054489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178" y="857250"/>
            <a:ext cx="4049767" cy="26998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70493B-06AF-1B0B-B575-09FDEBD56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615" y="3204670"/>
            <a:ext cx="3860799" cy="28955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F9E4E3-81AC-7022-D34C-A7805A6821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999" y="3803650"/>
            <a:ext cx="4391025" cy="29273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EED183-2C01-6BCA-B8DF-BA76C82E26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0536" y="25947"/>
            <a:ext cx="3459850" cy="23457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B57848-D373-C9F1-63CA-F34CA797733C}"/>
              </a:ext>
            </a:extLst>
          </p:cNvPr>
          <p:cNvSpPr txBox="1"/>
          <p:nvPr/>
        </p:nvSpPr>
        <p:spPr>
          <a:xfrm>
            <a:off x="4022414" y="25947"/>
            <a:ext cx="454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Где Бобовое?</a:t>
            </a:r>
          </a:p>
        </p:txBody>
      </p:sp>
    </p:spTree>
    <p:extLst>
      <p:ext uri="{BB962C8B-B14F-4D97-AF65-F5344CB8AC3E}">
        <p14:creationId xmlns:p14="http://schemas.microsoft.com/office/powerpoint/2010/main" val="4127651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63171D-2254-5E48-A6DF-F70864C3A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817" y="1586204"/>
            <a:ext cx="971911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60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38BC9-C37D-E6FC-6566-96076D1A7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9274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8800" b="1" dirty="0"/>
              <a:t>Семейство Мотыльковые</a:t>
            </a:r>
          </a:p>
        </p:txBody>
      </p:sp>
    </p:spTree>
    <p:extLst>
      <p:ext uri="{BB962C8B-B14F-4D97-AF65-F5344CB8AC3E}">
        <p14:creationId xmlns:p14="http://schemas.microsoft.com/office/powerpoint/2010/main" val="4088842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420B131-9200-B8D6-0801-48DB87656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E7B238A-30AD-F03A-A582-EC70C18A1AD1}"/>
              </a:ext>
            </a:extLst>
          </p:cNvPr>
          <p:cNvSpPr/>
          <p:nvPr/>
        </p:nvSpPr>
        <p:spPr>
          <a:xfrm>
            <a:off x="4068147" y="1017036"/>
            <a:ext cx="4170784" cy="4758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9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6415039-80B8-79C2-6854-BD5826E8A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0"/>
            <a:ext cx="7143750" cy="3333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ED7B6D-2072-F58A-A80F-87538E42F0A3}"/>
              </a:ext>
            </a:extLst>
          </p:cNvPr>
          <p:cNvSpPr txBox="1"/>
          <p:nvPr/>
        </p:nvSpPr>
        <p:spPr>
          <a:xfrm>
            <a:off x="6746032" y="0"/>
            <a:ext cx="544596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Цветок бобовых напоминает бабочку. Он неправильный, с двойным околоцветником.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Чашечка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образована 5 сросшимися чашелистиками, 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венчик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— 5 лепестками, 2 из которых тоже сросшиеся.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23506D-E115-AF26-5360-93DB8EA457D0}"/>
              </a:ext>
            </a:extLst>
          </p:cNvPr>
          <p:cNvSpPr txBox="1"/>
          <p:nvPr/>
        </p:nvSpPr>
        <p:spPr>
          <a:xfrm>
            <a:off x="72313" y="3524250"/>
            <a:ext cx="1211968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Лепестки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у бобовых отличаются размерами и формой. Верхний крупный лепесток — это парус, боковые — вёсла, а сросшиеся нижние — лодочка. В цветке один пестик и 10 тычинок. У некоторых растений 9 тычинок срастаются тычиночными нитями, у других срастаются все 10 тычинок. Есть и такие виды, у которых все тычинки остаются свободными.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Формула цветка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большинства мотыльковых: ↑Ч(5)Л1+2+(2)Т(9)+1П1.</a:t>
            </a:r>
          </a:p>
        </p:txBody>
      </p:sp>
    </p:spTree>
    <p:extLst>
      <p:ext uri="{BB962C8B-B14F-4D97-AF65-F5344CB8AC3E}">
        <p14:creationId xmlns:p14="http://schemas.microsoft.com/office/powerpoint/2010/main" val="403242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779A37-B772-5A00-BD0D-9D30A6FC4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4" y="295274"/>
            <a:ext cx="6467475" cy="64674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36ACA6D-3EE7-18CD-F03E-110AB03DA603}"/>
              </a:ext>
            </a:extLst>
          </p:cNvPr>
          <p:cNvSpPr/>
          <p:nvPr/>
        </p:nvSpPr>
        <p:spPr>
          <a:xfrm>
            <a:off x="3829050" y="295275"/>
            <a:ext cx="2009775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1.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C7C3A71-1473-DD1A-4B14-82C9D1C6B7CB}"/>
              </a:ext>
            </a:extLst>
          </p:cNvPr>
          <p:cNvSpPr/>
          <p:nvPr/>
        </p:nvSpPr>
        <p:spPr>
          <a:xfrm>
            <a:off x="4795854" y="6048375"/>
            <a:ext cx="2409825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2.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9AFDE9-1D57-9608-740B-AB2ECBC8946B}"/>
              </a:ext>
            </a:extLst>
          </p:cNvPr>
          <p:cNvSpPr/>
          <p:nvPr/>
        </p:nvSpPr>
        <p:spPr>
          <a:xfrm>
            <a:off x="7205679" y="5334001"/>
            <a:ext cx="2409825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3.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3F52E4-4A80-6497-F9E0-0C7D3DB167BF}"/>
              </a:ext>
            </a:extLst>
          </p:cNvPr>
          <p:cNvSpPr txBox="1"/>
          <p:nvPr/>
        </p:nvSpPr>
        <p:spPr>
          <a:xfrm>
            <a:off x="0" y="85725"/>
            <a:ext cx="29622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1-парус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2-лодочка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3-весла</a:t>
            </a:r>
          </a:p>
        </p:txBody>
      </p:sp>
    </p:spTree>
    <p:extLst>
      <p:ext uri="{BB962C8B-B14F-4D97-AF65-F5344CB8AC3E}">
        <p14:creationId xmlns:p14="http://schemas.microsoft.com/office/powerpoint/2010/main" val="273577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6F39FD-69B9-6BF3-0CCF-B1ED215EF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76200"/>
            <a:ext cx="90424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74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3752F1-72BE-C18E-3345-7005EFF46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16" y="0"/>
            <a:ext cx="3418318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95F39F-B702-21A0-8CE9-AA8489BCE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651" y="114921"/>
            <a:ext cx="4424362" cy="67430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A05C9A-D4E6-F4BA-1EFD-70007A179D9A}"/>
              </a:ext>
            </a:extLst>
          </p:cNvPr>
          <p:cNvSpPr txBox="1"/>
          <p:nvPr/>
        </p:nvSpPr>
        <p:spPr>
          <a:xfrm>
            <a:off x="3743325" y="114921"/>
            <a:ext cx="384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Назовите соцветия мотыльковых</a:t>
            </a:r>
          </a:p>
        </p:txBody>
      </p:sp>
    </p:spTree>
    <p:extLst>
      <p:ext uri="{BB962C8B-B14F-4D97-AF65-F5344CB8AC3E}">
        <p14:creationId xmlns:p14="http://schemas.microsoft.com/office/powerpoint/2010/main" val="2868853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F48BF9-97AC-C351-10A2-D46AB2041F49}"/>
              </a:ext>
            </a:extLst>
          </p:cNvPr>
          <p:cNvSpPr txBox="1"/>
          <p:nvPr/>
        </p:nvSpPr>
        <p:spPr>
          <a:xfrm>
            <a:off x="238125" y="123825"/>
            <a:ext cx="654367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 всех растений этого семейства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плод боб.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Листья сложные, перистые, тройчатые, реже пальчатые. Листья с прилистниками. У некоторых мотыльковых листья могут превращаться в усы (горох).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9810BC-06E9-9930-6282-6E163507FD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67" t="37500" r="19896" b="23455"/>
          <a:stretch/>
        </p:blipFill>
        <p:spPr>
          <a:xfrm>
            <a:off x="6677025" y="0"/>
            <a:ext cx="5343525" cy="26776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4D5BF3-151C-02A3-7531-77AE2F102E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667"/>
          <a:stretch/>
        </p:blipFill>
        <p:spPr>
          <a:xfrm>
            <a:off x="0" y="2785409"/>
            <a:ext cx="76200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491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Семейство Мотыльковые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Гордеева</dc:creator>
  <cp:lastModifiedBy>Мария Гордеева</cp:lastModifiedBy>
  <cp:revision>1</cp:revision>
  <dcterms:created xsi:type="dcterms:W3CDTF">2024-01-08T11:40:13Z</dcterms:created>
  <dcterms:modified xsi:type="dcterms:W3CDTF">2024-01-08T11:40:13Z</dcterms:modified>
</cp:coreProperties>
</file>