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56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18696-DC73-4D55-8C8C-F3157C60022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EF0D8-13B7-4815-B079-3A724A06C6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978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EF0D8-13B7-4815-B079-3A724A06C61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361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6C9B-F80E-4E9A-AD24-8D152E88B1E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DED1C-0DA1-4C25-BD5D-91BA392A08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27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6C9B-F80E-4E9A-AD24-8D152E88B1E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DED1C-0DA1-4C25-BD5D-91BA392A08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80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6C9B-F80E-4E9A-AD24-8D152E88B1E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DED1C-0DA1-4C25-BD5D-91BA392A08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16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6C9B-F80E-4E9A-AD24-8D152E88B1E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DED1C-0DA1-4C25-BD5D-91BA392A08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6C9B-F80E-4E9A-AD24-8D152E88B1E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DED1C-0DA1-4C25-BD5D-91BA392A08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01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6C9B-F80E-4E9A-AD24-8D152E88B1E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DED1C-0DA1-4C25-BD5D-91BA392A08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43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6C9B-F80E-4E9A-AD24-8D152E88B1E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DED1C-0DA1-4C25-BD5D-91BA392A08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05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6C9B-F80E-4E9A-AD24-8D152E88B1E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DED1C-0DA1-4C25-BD5D-91BA392A08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79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6C9B-F80E-4E9A-AD24-8D152E88B1E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DED1C-0DA1-4C25-BD5D-91BA392A08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79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6C9B-F80E-4E9A-AD24-8D152E88B1E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DED1C-0DA1-4C25-BD5D-91BA392A08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8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76C9B-F80E-4E9A-AD24-8D152E88B1E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DED1C-0DA1-4C25-BD5D-91BA392A08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01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76C9B-F80E-4E9A-AD24-8D152E88B1E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DED1C-0DA1-4C25-BD5D-91BA392A08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609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7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b="1" dirty="0" err="1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Звуко</a:t>
            </a:r>
            <a:r>
              <a:rPr lang="ru-RU" sz="4000" b="1" dirty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-буквенный разбор слова</a:t>
            </a:r>
            <a:br>
              <a:rPr lang="ru-RU" sz="4000" b="1" dirty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000" b="1" dirty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Памятки. Образец разбора</a:t>
            </a:r>
          </a:p>
        </p:txBody>
      </p:sp>
    </p:spTree>
    <p:extLst>
      <p:ext uri="{BB962C8B-B14F-4D97-AF65-F5344CB8AC3E}">
        <p14:creationId xmlns:p14="http://schemas.microsoft.com/office/powerpoint/2010/main" val="341566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4572000" y="836712"/>
            <a:ext cx="3240360" cy="144016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звуко-буквенный разбор слова (план)</a:t>
            </a:r>
          </a:p>
        </p:txBody>
      </p:sp>
      <p:sp>
        <p:nvSpPr>
          <p:cNvPr id="5" name="Скругленный прямоугольник 4">
            <a:hlinkClick r:id="rId4" action="ppaction://hlinksldjump"/>
          </p:cNvPr>
          <p:cNvSpPr/>
          <p:nvPr/>
        </p:nvSpPr>
        <p:spPr>
          <a:xfrm>
            <a:off x="765649" y="980728"/>
            <a:ext cx="2880320" cy="216024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гласные звуки и буквы для их обозначения</a:t>
            </a:r>
          </a:p>
        </p:txBody>
      </p:sp>
      <p:sp>
        <p:nvSpPr>
          <p:cNvPr id="6" name="Скругленный прямоугольник 5">
            <a:hlinkClick r:id="rId5" action="ppaction://hlinksldjump"/>
          </p:cNvPr>
          <p:cNvSpPr/>
          <p:nvPr/>
        </p:nvSpPr>
        <p:spPr>
          <a:xfrm>
            <a:off x="765649" y="3293368"/>
            <a:ext cx="2880320" cy="216024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согласные звуки русского языка</a:t>
            </a:r>
          </a:p>
        </p:txBody>
      </p:sp>
      <p:sp>
        <p:nvSpPr>
          <p:cNvPr id="7" name="Скругленный прямоугольник 6">
            <a:hlinkClick r:id="rId6" action="ppaction://hlinksldjump"/>
          </p:cNvPr>
          <p:cNvSpPr/>
          <p:nvPr/>
        </p:nvSpPr>
        <p:spPr>
          <a:xfrm>
            <a:off x="4572000" y="2492896"/>
            <a:ext cx="3240360" cy="143323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образец устного разбора слова</a:t>
            </a:r>
          </a:p>
        </p:txBody>
      </p:sp>
      <p:sp>
        <p:nvSpPr>
          <p:cNvPr id="8" name="Скругленный прямоугольник 7">
            <a:hlinkClick r:id="rId7" action="ppaction://hlinksldjump"/>
          </p:cNvPr>
          <p:cNvSpPr/>
          <p:nvPr/>
        </p:nvSpPr>
        <p:spPr>
          <a:xfrm>
            <a:off x="4572000" y="4221088"/>
            <a:ext cx="3240360" cy="144854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образец письменного разбора слова</a:t>
            </a:r>
          </a:p>
        </p:txBody>
      </p:sp>
      <p:sp>
        <p:nvSpPr>
          <p:cNvPr id="9" name="Управляющая кнопка: в конец 8">
            <a:hlinkClick r:id="" action="ppaction://hlinkshowjump?jump=endshow" highlightClick="1"/>
          </p:cNvPr>
          <p:cNvSpPr/>
          <p:nvPr/>
        </p:nvSpPr>
        <p:spPr>
          <a:xfrm>
            <a:off x="8429114" y="6086346"/>
            <a:ext cx="540000" cy="540000"/>
          </a:xfrm>
          <a:prstGeom prst="actionButtonEnd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4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88640"/>
            <a:ext cx="8886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Гласные звуки и буквы для их обозначения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1400458"/>
            <a:ext cx="5312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Звуки: </a:t>
            </a:r>
            <a:r>
              <a:rPr lang="ru-RU" sz="3200" b="1" dirty="0"/>
              <a:t>[а]  [и]  [о]  [у]  [ы]  [э]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71600" y="3564305"/>
            <a:ext cx="1361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Буквы: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31840" y="2848580"/>
            <a:ext cx="20168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а  о  у  ы  э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31839" y="4293096"/>
            <a:ext cx="20858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я  ё  ю  и  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24128" y="2420888"/>
            <a:ext cx="3024336" cy="151216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указывают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на твёрдость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согласного звука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24128" y="4005064"/>
            <a:ext cx="3024336" cy="151216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указывают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на мягкость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согласного звука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1520" y="4128283"/>
            <a:ext cx="2520280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771800" y="3413642"/>
            <a:ext cx="2952328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771800" y="4877871"/>
            <a:ext cx="2952328" cy="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771800" y="3413642"/>
            <a:ext cx="0" cy="1464229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Управляющая кнопка: домой 21">
            <a:hlinkClick r:id="rId2" action="ppaction://hlinksldjump" highlightClick="1"/>
          </p:cNvPr>
          <p:cNvSpPr/>
          <p:nvPr/>
        </p:nvSpPr>
        <p:spPr>
          <a:xfrm>
            <a:off x="8429114" y="6086346"/>
            <a:ext cx="540000" cy="540000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Управляющая кнопка: возврат 22">
            <a:hlinkClick r:id="" action="ppaction://hlinkshowjump?jump=lastslideviewed" highlightClick="1"/>
          </p:cNvPr>
          <p:cNvSpPr/>
          <p:nvPr/>
        </p:nvSpPr>
        <p:spPr>
          <a:xfrm>
            <a:off x="7740352" y="6086346"/>
            <a:ext cx="540000" cy="540000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358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Прямая соединительная линия 24"/>
          <p:cNvCxnSpPr>
            <a:endCxn id="20" idx="2"/>
          </p:cNvCxnSpPr>
          <p:nvPr/>
        </p:nvCxnSpPr>
        <p:spPr>
          <a:xfrm flipV="1">
            <a:off x="5633410" y="1948171"/>
            <a:ext cx="1350858" cy="357734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20" idx="0"/>
          </p:cNvCxnSpPr>
          <p:nvPr/>
        </p:nvCxnSpPr>
        <p:spPr>
          <a:xfrm>
            <a:off x="5633410" y="1124744"/>
            <a:ext cx="1350858" cy="175355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927251" y="1948171"/>
            <a:ext cx="1473911" cy="357734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15" idx="0"/>
          </p:cNvCxnSpPr>
          <p:nvPr/>
        </p:nvCxnSpPr>
        <p:spPr>
          <a:xfrm flipV="1">
            <a:off x="2087724" y="1124744"/>
            <a:ext cx="1350858" cy="180020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187624" y="188640"/>
            <a:ext cx="6659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Согласные звуки русского языка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3608" y="2305905"/>
            <a:ext cx="136608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[л  л']  </a:t>
            </a:r>
          </a:p>
          <a:p>
            <a:r>
              <a:rPr lang="ru-RU" sz="3200" b="1" dirty="0"/>
              <a:t>[м  м']</a:t>
            </a:r>
          </a:p>
          <a:p>
            <a:r>
              <a:rPr lang="ru-RU" sz="3200" b="1" dirty="0"/>
              <a:t>[н  н']</a:t>
            </a:r>
          </a:p>
          <a:p>
            <a:r>
              <a:rPr lang="ru-RU" sz="3200" b="1" dirty="0"/>
              <a:t>[р  р']</a:t>
            </a:r>
          </a:p>
          <a:p>
            <a:r>
              <a:rPr lang="ru-RU" sz="3200" b="1" dirty="0"/>
              <a:t>[ -   й']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01162" y="980728"/>
            <a:ext cx="2232248" cy="648072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согласные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01162" y="1833188"/>
            <a:ext cx="2232248" cy="6480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парные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71600" y="1304764"/>
            <a:ext cx="2232248" cy="6480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звонкие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868144" y="1300099"/>
            <a:ext cx="2232248" cy="6480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глухие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411760" y="5877272"/>
            <a:ext cx="4320480" cy="6480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твёрдые и мягкие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 rot="5400000">
            <a:off x="-1296652" y="3496343"/>
            <a:ext cx="3744416" cy="6480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н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е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п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а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р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н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ы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е</a:t>
            </a:r>
          </a:p>
          <a:p>
            <a:pPr algn="ctr"/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 rot="5400000">
            <a:off x="6840252" y="3487412"/>
            <a:ext cx="3744416" cy="6480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н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е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п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а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р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н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ы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е</a:t>
            </a:r>
          </a:p>
          <a:p>
            <a:pPr algn="ctr"/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76256" y="2305905"/>
            <a:ext cx="146065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[х  х']  </a:t>
            </a:r>
          </a:p>
          <a:p>
            <a:r>
              <a:rPr lang="ru-RU" sz="3200" b="1" dirty="0"/>
              <a:t>[ц   - ]</a:t>
            </a:r>
          </a:p>
          <a:p>
            <a:r>
              <a:rPr lang="ru-RU" sz="3200" b="1" dirty="0"/>
              <a:t>[ -   ч']</a:t>
            </a:r>
          </a:p>
          <a:p>
            <a:r>
              <a:rPr lang="ru-RU" sz="3200" b="1" dirty="0"/>
              <a:t>[ -   щ']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059832" y="2708920"/>
            <a:ext cx="135485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[б  б']  </a:t>
            </a:r>
          </a:p>
          <a:p>
            <a:r>
              <a:rPr lang="ru-RU" sz="3200" b="1" dirty="0"/>
              <a:t>[в  в']</a:t>
            </a:r>
          </a:p>
          <a:p>
            <a:r>
              <a:rPr lang="ru-RU" sz="3200" b="1" dirty="0"/>
              <a:t>[г  г']</a:t>
            </a:r>
          </a:p>
          <a:p>
            <a:r>
              <a:rPr lang="ru-RU" sz="3200" b="1" dirty="0"/>
              <a:t>[д  д']</a:t>
            </a:r>
          </a:p>
          <a:p>
            <a:r>
              <a:rPr lang="ru-RU" sz="3200" b="1" dirty="0"/>
              <a:t>[ж   - ]</a:t>
            </a:r>
          </a:p>
          <a:p>
            <a:r>
              <a:rPr lang="ru-RU" sz="3200" b="1" dirty="0"/>
              <a:t>[з  з'] 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644008" y="2708920"/>
            <a:ext cx="1354858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[п  п']  </a:t>
            </a:r>
          </a:p>
          <a:p>
            <a:r>
              <a:rPr lang="ru-RU" sz="3200" b="1" dirty="0"/>
              <a:t>[ф  ф']</a:t>
            </a:r>
          </a:p>
          <a:p>
            <a:r>
              <a:rPr lang="ru-RU" sz="3200" b="1" dirty="0"/>
              <a:t>[к  к']</a:t>
            </a:r>
          </a:p>
          <a:p>
            <a:r>
              <a:rPr lang="ru-RU" sz="3200" b="1" dirty="0"/>
              <a:t>[т  т']</a:t>
            </a:r>
          </a:p>
          <a:p>
            <a:r>
              <a:rPr lang="ru-RU" sz="3200" b="1" dirty="0"/>
              <a:t>[ш   - ]</a:t>
            </a:r>
          </a:p>
          <a:p>
            <a:r>
              <a:rPr lang="ru-RU" sz="3200" b="1" dirty="0"/>
              <a:t>[с  с']  </a:t>
            </a:r>
          </a:p>
        </p:txBody>
      </p:sp>
      <p:sp>
        <p:nvSpPr>
          <p:cNvPr id="34" name="Управляющая кнопка: домой 33">
            <a:hlinkClick r:id="rId2" action="ppaction://hlinksldjump" highlightClick="1"/>
          </p:cNvPr>
          <p:cNvSpPr/>
          <p:nvPr/>
        </p:nvSpPr>
        <p:spPr>
          <a:xfrm>
            <a:off x="8429114" y="6086346"/>
            <a:ext cx="540000" cy="540000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Управляющая кнопка: возврат 35">
            <a:hlinkClick r:id="" action="ppaction://hlinkshowjump?jump=lastslideviewed" highlightClick="1"/>
          </p:cNvPr>
          <p:cNvSpPr/>
          <p:nvPr/>
        </p:nvSpPr>
        <p:spPr>
          <a:xfrm>
            <a:off x="7740352" y="6086346"/>
            <a:ext cx="540000" cy="540000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81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5155" y="181639"/>
            <a:ext cx="50695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/>
              <a:t>Звуко</a:t>
            </a:r>
            <a:r>
              <a:rPr lang="ru-RU" sz="2800" b="1" dirty="0"/>
              <a:t>-буквенный разбор слова</a:t>
            </a:r>
          </a:p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</a:rPr>
              <a:t>Памятка для 2 класса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8924" y="1268760"/>
            <a:ext cx="8883907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1. Произнеси слово и послушай себя.</a:t>
            </a:r>
          </a:p>
          <a:p>
            <a:r>
              <a:rPr lang="ru-RU" sz="2800" b="1" dirty="0"/>
              <a:t>2. Произнеси слово целиком с выделением ударного</a:t>
            </a:r>
          </a:p>
          <a:p>
            <a:r>
              <a:rPr lang="ru-RU" sz="2800" b="1" dirty="0"/>
              <a:t> слога.</a:t>
            </a:r>
          </a:p>
          <a:p>
            <a:r>
              <a:rPr lang="ru-RU" sz="2800" b="1" dirty="0"/>
              <a:t>3. Произнеси слово, выделяя голосом каждый звук</a:t>
            </a:r>
          </a:p>
          <a:p>
            <a:r>
              <a:rPr lang="ru-RU" sz="2800" b="1" dirty="0"/>
              <a:t> по порядку.</a:t>
            </a:r>
          </a:p>
          <a:p>
            <a:r>
              <a:rPr lang="ru-RU" sz="2800" b="1" dirty="0"/>
              <a:t>4. Произнеси каждый звук, охарактеризуй его: гласный</a:t>
            </a:r>
          </a:p>
          <a:p>
            <a:r>
              <a:rPr lang="ru-RU" sz="2800" b="1" dirty="0"/>
              <a:t>(ударный или безударный), согласный (звонкий или</a:t>
            </a:r>
          </a:p>
          <a:p>
            <a:r>
              <a:rPr lang="ru-RU" sz="2800" b="1" dirty="0"/>
              <a:t>глухой, твёрдый или мягкий).</a:t>
            </a:r>
          </a:p>
          <a:p>
            <a:r>
              <a:rPr lang="ru-RU" sz="2800" b="1" dirty="0"/>
              <a:t>5. Скажи, какой буквой обозначен на письме каждый </a:t>
            </a:r>
          </a:p>
          <a:p>
            <a:r>
              <a:rPr lang="ru-RU" sz="2800" b="1" dirty="0"/>
              <a:t>звук.</a:t>
            </a:r>
          </a:p>
          <a:p>
            <a:r>
              <a:rPr lang="ru-RU" sz="2800" b="1" dirty="0"/>
              <a:t>6. Определи количество звуков и букв в слове.</a:t>
            </a:r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264951" y="6102722"/>
            <a:ext cx="1440160" cy="32403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гласные</a:t>
            </a:r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1856613" y="6102722"/>
            <a:ext cx="1440160" cy="32403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согласные</a:t>
            </a: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3419872" y="6102722"/>
            <a:ext cx="1440160" cy="32403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устный</a:t>
            </a:r>
          </a:p>
        </p:txBody>
      </p:sp>
      <p:sp>
        <p:nvSpPr>
          <p:cNvPr id="8" name="Скругленный прямоугольник 7">
            <a:hlinkClick r:id="rId5" action="ppaction://hlinksldjump"/>
          </p:cNvPr>
          <p:cNvSpPr/>
          <p:nvPr/>
        </p:nvSpPr>
        <p:spPr>
          <a:xfrm>
            <a:off x="4966995" y="6102722"/>
            <a:ext cx="1440160" cy="32403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письменный</a:t>
            </a:r>
          </a:p>
        </p:txBody>
      </p:sp>
      <p:sp>
        <p:nvSpPr>
          <p:cNvPr id="9" name="Управляющая кнопка: домой 8">
            <a:hlinkClick r:id="rId6" action="ppaction://hlinksldjump" highlightClick="1"/>
          </p:cNvPr>
          <p:cNvSpPr/>
          <p:nvPr/>
        </p:nvSpPr>
        <p:spPr>
          <a:xfrm>
            <a:off x="8429114" y="6086346"/>
            <a:ext cx="540000" cy="540000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в конец 9">
            <a:hlinkClick r:id="" action="ppaction://hlinkshowjump?jump=endshow" highlightClick="1"/>
          </p:cNvPr>
          <p:cNvSpPr/>
          <p:nvPr/>
        </p:nvSpPr>
        <p:spPr>
          <a:xfrm>
            <a:off x="7740352" y="6086346"/>
            <a:ext cx="540000" cy="540000"/>
          </a:xfrm>
          <a:prstGeom prst="actionButtonEnd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92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6613" y="25403"/>
            <a:ext cx="54141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/>
              <a:t>Звуко</a:t>
            </a:r>
            <a:r>
              <a:rPr lang="ru-RU" sz="2800" b="1" dirty="0"/>
              <a:t>-буквенный разбор слова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</a:rPr>
              <a:t>Образец устного разбора. 2 класс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979510"/>
            <a:ext cx="9268756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Произношу слово [л о с' и]. В слове 2 слога: [л о] и [с' и]. </a:t>
            </a:r>
          </a:p>
          <a:p>
            <a:r>
              <a:rPr lang="ru-RU" sz="2800" b="1" dirty="0"/>
              <a:t>Ударный слог первый - [л о с' и]. Произношу ещё раз, </a:t>
            </a:r>
          </a:p>
          <a:p>
            <a:r>
              <a:rPr lang="ru-RU" sz="2800" b="1" dirty="0"/>
              <a:t>чтобы услышать каждый звук: [л] [о] [с'] [и].</a:t>
            </a:r>
          </a:p>
          <a:p>
            <a:r>
              <a:rPr lang="ru-RU" sz="2800" b="1" dirty="0"/>
              <a:t>Первый звук [л] – согласный, звонкий , твёрдый. </a:t>
            </a:r>
            <a:r>
              <a:rPr lang="ru-RU" sz="2800" b="1" dirty="0" err="1"/>
              <a:t>Обозна</a:t>
            </a:r>
            <a:r>
              <a:rPr lang="ru-RU" sz="2800" b="1" dirty="0"/>
              <a:t>-</a:t>
            </a:r>
          </a:p>
          <a:p>
            <a:r>
              <a:rPr lang="ru-RU" sz="2800" b="1" dirty="0"/>
              <a:t>чается буквой «эль».</a:t>
            </a:r>
          </a:p>
          <a:p>
            <a:r>
              <a:rPr lang="ru-RU" sz="2800" b="1" dirty="0"/>
              <a:t>Второй звук [о] – гласный, ударный. Обозначается буквой</a:t>
            </a:r>
          </a:p>
          <a:p>
            <a:r>
              <a:rPr lang="ru-RU" sz="2800" b="1" dirty="0"/>
              <a:t>«о».</a:t>
            </a:r>
          </a:p>
          <a:p>
            <a:r>
              <a:rPr lang="ru-RU" sz="2800" b="1" dirty="0"/>
              <a:t>Третий звук [с'] – согласный, глухой, мягкий. Обозначает-</a:t>
            </a:r>
          </a:p>
          <a:p>
            <a:r>
              <a:rPr lang="ru-RU" sz="2800" b="1" dirty="0" err="1"/>
              <a:t>ся</a:t>
            </a:r>
            <a:r>
              <a:rPr lang="ru-RU" sz="2800" b="1" dirty="0"/>
              <a:t> буквой «эс».</a:t>
            </a:r>
          </a:p>
          <a:p>
            <a:r>
              <a:rPr lang="ru-RU" sz="2800" b="1" dirty="0"/>
              <a:t>Четвёртый звук [и] – гласный, безударный. Обозначается </a:t>
            </a:r>
          </a:p>
          <a:p>
            <a:r>
              <a:rPr lang="ru-RU" sz="2800" b="1" dirty="0"/>
              <a:t>буквой «и».</a:t>
            </a:r>
          </a:p>
          <a:p>
            <a:r>
              <a:rPr lang="ru-RU" sz="2800" b="1" dirty="0"/>
              <a:t>В слове 4 звука, 4 буквы.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4247964" y="1484784"/>
            <a:ext cx="72008" cy="815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>
            <a:hlinkClick r:id="rId2" action="ppaction://hlinksldjump"/>
          </p:cNvPr>
          <p:cNvSpPr/>
          <p:nvPr/>
        </p:nvSpPr>
        <p:spPr>
          <a:xfrm>
            <a:off x="264951" y="6102722"/>
            <a:ext cx="1440160" cy="32403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гласные</a:t>
            </a:r>
          </a:p>
        </p:txBody>
      </p:sp>
      <p:sp>
        <p:nvSpPr>
          <p:cNvPr id="15" name="Скругленный прямоугольник 14">
            <a:hlinkClick r:id="rId3" action="ppaction://hlinksldjump"/>
          </p:cNvPr>
          <p:cNvSpPr/>
          <p:nvPr/>
        </p:nvSpPr>
        <p:spPr>
          <a:xfrm>
            <a:off x="1856613" y="6102722"/>
            <a:ext cx="1440160" cy="32403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согласные</a:t>
            </a:r>
          </a:p>
        </p:txBody>
      </p:sp>
      <p:sp>
        <p:nvSpPr>
          <p:cNvPr id="16" name="Скругленный прямоугольник 15">
            <a:hlinkClick r:id="rId4" action="ppaction://hlinksldjump"/>
          </p:cNvPr>
          <p:cNvSpPr/>
          <p:nvPr/>
        </p:nvSpPr>
        <p:spPr>
          <a:xfrm>
            <a:off x="3419872" y="6102722"/>
            <a:ext cx="1440160" cy="32403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план разбора</a:t>
            </a:r>
          </a:p>
        </p:txBody>
      </p:sp>
      <p:sp>
        <p:nvSpPr>
          <p:cNvPr id="18" name="Скругленный прямоугольник 17">
            <a:hlinkClick r:id="rId5" action="ppaction://hlinksldjump"/>
          </p:cNvPr>
          <p:cNvSpPr/>
          <p:nvPr/>
        </p:nvSpPr>
        <p:spPr>
          <a:xfrm>
            <a:off x="4966995" y="6102722"/>
            <a:ext cx="1440160" cy="32403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письменный</a:t>
            </a:r>
          </a:p>
        </p:txBody>
      </p:sp>
      <p:sp>
        <p:nvSpPr>
          <p:cNvPr id="19" name="Управляющая кнопка: домой 18">
            <a:hlinkClick r:id="rId6" action="ppaction://hlinksldjump" highlightClick="1"/>
          </p:cNvPr>
          <p:cNvSpPr/>
          <p:nvPr/>
        </p:nvSpPr>
        <p:spPr>
          <a:xfrm>
            <a:off x="8429114" y="6086346"/>
            <a:ext cx="540000" cy="540000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в конец 19">
            <a:hlinkClick r:id="" action="ppaction://hlinkshowjump?jump=endshow" highlightClick="1"/>
          </p:cNvPr>
          <p:cNvSpPr/>
          <p:nvPr/>
        </p:nvSpPr>
        <p:spPr>
          <a:xfrm>
            <a:off x="7740352" y="6086346"/>
            <a:ext cx="540000" cy="540000"/>
          </a:xfrm>
          <a:prstGeom prst="actionButtonEnd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37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5128" y="181638"/>
            <a:ext cx="506959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/>
              <a:t>Звуко</a:t>
            </a:r>
            <a:r>
              <a:rPr lang="ru-RU" sz="2800" b="1" dirty="0"/>
              <a:t>-буквенный разбор слова</a:t>
            </a:r>
          </a:p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</a:rPr>
              <a:t> 2 класс</a:t>
            </a:r>
          </a:p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</a:rPr>
              <a:t>Образец записи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19" y="1628800"/>
            <a:ext cx="7324441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latin typeface="Propisi" pitchFamily="2" charset="0"/>
              </a:rPr>
              <a:t>Лоси</a:t>
            </a:r>
            <a:r>
              <a:rPr lang="ru-RU" sz="2800" b="1" dirty="0"/>
              <a:t>  [л о с' и]  </a:t>
            </a:r>
            <a:r>
              <a:rPr lang="ru-RU" sz="4800" b="1" dirty="0">
                <a:latin typeface="Propisi" pitchFamily="2" charset="0"/>
              </a:rPr>
              <a:t>-</a:t>
            </a:r>
            <a:r>
              <a:rPr lang="ru-RU" sz="4000" b="1" dirty="0">
                <a:latin typeface="Propisi" pitchFamily="2" charset="0"/>
              </a:rPr>
              <a:t> 2 слога, 4 буквы, 4 звука.</a:t>
            </a:r>
          </a:p>
          <a:p>
            <a:r>
              <a:rPr lang="ru-RU" sz="4000" b="1" dirty="0">
                <a:latin typeface="Propisi" pitchFamily="2" charset="0"/>
              </a:rPr>
              <a:t>л </a:t>
            </a:r>
            <a:r>
              <a:rPr lang="ru-RU" sz="2800" b="1" dirty="0"/>
              <a:t>[л] – </a:t>
            </a:r>
            <a:r>
              <a:rPr lang="ru-RU" sz="4000" b="1" dirty="0">
                <a:latin typeface="Propisi" pitchFamily="2" charset="0"/>
              </a:rPr>
              <a:t>согласный, звонкий, твёрдый;</a:t>
            </a:r>
          </a:p>
          <a:p>
            <a:r>
              <a:rPr lang="ru-RU" sz="4000" b="1" dirty="0">
                <a:latin typeface="Propisi" pitchFamily="2" charset="0"/>
              </a:rPr>
              <a:t>о </a:t>
            </a:r>
            <a:r>
              <a:rPr lang="ru-RU" sz="2800" b="1" dirty="0"/>
              <a:t>[о] – </a:t>
            </a:r>
            <a:r>
              <a:rPr lang="ru-RU" sz="4000" b="1" dirty="0">
                <a:latin typeface="Propisi" pitchFamily="2" charset="0"/>
              </a:rPr>
              <a:t>гласный, ударный;</a:t>
            </a:r>
          </a:p>
          <a:p>
            <a:r>
              <a:rPr lang="ru-RU" sz="4000" b="1" dirty="0">
                <a:latin typeface="Propisi" pitchFamily="2" charset="0"/>
              </a:rPr>
              <a:t>с</a:t>
            </a:r>
            <a:r>
              <a:rPr lang="ru-RU" sz="2800" b="1" dirty="0"/>
              <a:t>  [с' ] – </a:t>
            </a:r>
            <a:r>
              <a:rPr lang="ru-RU" sz="4000" b="1" dirty="0">
                <a:latin typeface="Propisi" pitchFamily="2" charset="0"/>
              </a:rPr>
              <a:t>согласный, глухой, мягкий;</a:t>
            </a:r>
          </a:p>
          <a:p>
            <a:r>
              <a:rPr lang="ru-RU" sz="4000" b="1" dirty="0">
                <a:latin typeface="Propisi" pitchFamily="2" charset="0"/>
              </a:rPr>
              <a:t>и </a:t>
            </a:r>
            <a:r>
              <a:rPr lang="ru-RU" sz="2800" b="1" dirty="0"/>
              <a:t>[и] – </a:t>
            </a:r>
            <a:r>
              <a:rPr lang="ru-RU" sz="4000" b="1" dirty="0">
                <a:latin typeface="Propisi" pitchFamily="2" charset="0"/>
              </a:rPr>
              <a:t>гласный, безударный.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827584" y="1844824"/>
            <a:ext cx="72008" cy="815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Скругленный прямоугольник 4">
            <a:hlinkClick r:id="rId2" action="ppaction://hlinksldjump"/>
          </p:cNvPr>
          <p:cNvSpPr/>
          <p:nvPr/>
        </p:nvSpPr>
        <p:spPr>
          <a:xfrm>
            <a:off x="264951" y="6102722"/>
            <a:ext cx="1440160" cy="32403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гласные</a:t>
            </a:r>
          </a:p>
        </p:txBody>
      </p:sp>
      <p:sp>
        <p:nvSpPr>
          <p:cNvPr id="6" name="Скругленный прямоугольник 5">
            <a:hlinkClick r:id="rId3" action="ppaction://hlinksldjump"/>
          </p:cNvPr>
          <p:cNvSpPr/>
          <p:nvPr/>
        </p:nvSpPr>
        <p:spPr>
          <a:xfrm>
            <a:off x="1856613" y="6102722"/>
            <a:ext cx="1440160" cy="32403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согласные</a:t>
            </a:r>
          </a:p>
        </p:txBody>
      </p:sp>
      <p:sp>
        <p:nvSpPr>
          <p:cNvPr id="7" name="Скругленный прямоугольник 6">
            <a:hlinkClick r:id="rId4" action="ppaction://hlinksldjump"/>
          </p:cNvPr>
          <p:cNvSpPr/>
          <p:nvPr/>
        </p:nvSpPr>
        <p:spPr>
          <a:xfrm>
            <a:off x="4966995" y="6102722"/>
            <a:ext cx="1440160" cy="32403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план разбора</a:t>
            </a:r>
          </a:p>
        </p:txBody>
      </p:sp>
      <p:sp>
        <p:nvSpPr>
          <p:cNvPr id="8" name="Скругленный прямоугольник 7">
            <a:hlinkClick r:id="rId5" action="ppaction://hlinksldjump"/>
          </p:cNvPr>
          <p:cNvSpPr/>
          <p:nvPr/>
        </p:nvSpPr>
        <p:spPr>
          <a:xfrm>
            <a:off x="3419872" y="6102722"/>
            <a:ext cx="1440160" cy="32403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устный</a:t>
            </a:r>
          </a:p>
        </p:txBody>
      </p:sp>
      <p:sp>
        <p:nvSpPr>
          <p:cNvPr id="10" name="Управляющая кнопка: домой 9">
            <a:hlinkClick r:id="rId6" action="ppaction://hlinksldjump" highlightClick="1"/>
          </p:cNvPr>
          <p:cNvSpPr/>
          <p:nvPr/>
        </p:nvSpPr>
        <p:spPr>
          <a:xfrm>
            <a:off x="8429114" y="6086346"/>
            <a:ext cx="540000" cy="540000"/>
          </a:xfrm>
          <a:prstGeom prst="actionButtonHom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в конец 10">
            <a:hlinkClick r:id="" action="ppaction://hlinkshowjump?jump=endshow" highlightClick="1"/>
          </p:cNvPr>
          <p:cNvSpPr/>
          <p:nvPr/>
        </p:nvSpPr>
        <p:spPr>
          <a:xfrm>
            <a:off x="7740352" y="6086346"/>
            <a:ext cx="540000" cy="540000"/>
          </a:xfrm>
          <a:prstGeom prst="actionButtonEnd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5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</TotalTime>
  <Words>502</Words>
  <Application>Microsoft Office PowerPoint</Application>
  <PresentationFormat>Экран (4:3)</PresentationFormat>
  <Paragraphs>109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Propisi</vt:lpstr>
      <vt:lpstr>Тема Office</vt:lpstr>
      <vt:lpstr>Звуко-буквенный разбор слова 2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Alisa</cp:lastModifiedBy>
  <cp:revision>23</cp:revision>
  <dcterms:created xsi:type="dcterms:W3CDTF">2015-01-04T07:20:03Z</dcterms:created>
  <dcterms:modified xsi:type="dcterms:W3CDTF">2024-01-08T11:41:18Z</dcterms:modified>
</cp:coreProperties>
</file>