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66" r:id="rId1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27"/>
  </p:normalViewPr>
  <p:slideViewPr>
    <p:cSldViewPr snapToGrid="0" snapToObjects="1">
      <p:cViewPr varScale="1">
        <p:scale>
          <a:sx n="92" d="100"/>
          <a:sy n="92" d="100"/>
        </p:scale>
        <p:origin x="4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ACAA72-9C6D-3640-835A-4FE88D0454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11A1CA-EE80-194C-AD8F-47D8771C1E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85704" y="1609251"/>
            <a:ext cx="57248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07EBB77-771A-4941-BFA0-46CEF635A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85704" y="4088926"/>
            <a:ext cx="572489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343F800-BE82-614A-8D1B-7B0A084CC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B83DD4C-A60F-2143-88E0-98E01050E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4931888-AB75-484B-8260-0CE35FAE4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82570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60A99D-A1B9-FC44-8903-EBE313C7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9ACC80A-BA8D-9241-A19A-C4E068E2C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58BDD89-615E-C045-B70D-EC98A4461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D451EFC-EC64-1347-841B-DF04D94F21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4E60CD-EFE5-7C41-BBA0-A38AEF9C9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86743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86F5FB2-1D49-404B-AB6D-983577E5A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A6D52E-69E5-E54F-B87A-F0F6A12E6A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17EC7DD-005C-7F4E-AD75-92E8E7A6C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3636DF4-1063-F247-A613-5FA731473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0811D45-AF41-3E4C-BF33-56E813D58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887456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A42087F-5121-6F4C-BCD1-3BDD9D94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42773E4-ED3F-614D-A04A-977BA6CA3E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1515F10-32A9-2D4F-9010-11A3FB128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6C91AA-E1AE-0B4C-891F-1CDDD5F6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5E4AC54-49A7-F445-B073-296953CD9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5196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794536-124A-8648-B949-91EC3E7E1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CF6C90C-57C9-CF4F-B15B-7BC931D49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803D248-3F03-B24B-8E86-31909D1CE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6978CD5-76A9-F34F-86BC-ADDCF8F97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6B68CE-22F7-3044-BA02-5056EDFE5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062191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01BFED-87F4-5446-AEC8-A2EABF79F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ADC0F5D-99F9-8A42-B98C-024A52A498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814B19C-7086-5443-BD4D-5D9BE2588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0B8F428-4599-3149-9B16-0E1C0C246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E926437-DBC9-EA4D-930C-82367124D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1E3B6D3E-5BA0-3E4B-B3E3-005C6D00E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24283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1E32110-4332-3D46-A875-7153122FE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68F3B5-40D7-E442-8E27-95C1F5C831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D0EBD73-B28E-1A41-A04C-1779C9B7FE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86D4B94-6119-4545-BD2B-EB8014178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6631EC4-9FF1-BC49-837A-507DC89D7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7AB62392-A762-9844-B65C-5123876CF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2010EE58-7F3A-AF4D-8269-8FD7A3E95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F1A37E0D-47D5-E74A-B29F-856B3E47D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30296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579B31-6E4B-4E4D-8599-6377B2203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898062B2-B321-8F40-A31A-F7DD59588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A35E33E-D80F-1C4B-A70E-4F4D23664D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46F57C53-D826-BE42-B4C2-F1BC0F386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54826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CD478F26-7C6C-F04C-8A52-2B2F8C531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6C2802B-68C8-1944-BD3D-A32A78CB3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1E8889B4-8448-B041-B03E-73886AA41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97128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6C45C1-C7E2-A647-8EF1-B55153A8C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0EAE667-42F9-964F-B436-F4E1AAFC1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C8FDD11-EB71-7444-8072-A639932190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6D2B66E-D1E5-E646-BD7B-2C597F14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8F1358A-0117-CB4F-AA33-D9CD086A9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1E6E2BA-8E87-C043-8981-265C604B4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10535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F374DE-A6BA-3D4C-9213-5AA474FB2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DC566130-1D6F-A74C-839B-C51D36DB02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FCA3376-F8DC-AD4B-90C2-3BEB21C4B0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81D6429-FB5E-274F-BB1F-B1B359A09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86B632B-3CE5-7546-8BFF-2321A5D4C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CB5B2A4-18F1-BD40-A2B1-51450F98D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424478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BCF0338-86CA-5B49-90E3-38E62B405263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7D1675DC-8415-AF43-9A53-037B196FE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3184" y="365125"/>
            <a:ext cx="9180616" cy="7794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x-non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2C8ADC5-F882-C84D-8BF8-F924B308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6F05F53-CD0B-D847-84FF-722AFA0A42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819BE-0224-FC43-976E-212273A74DFA}" type="datetimeFigureOut">
              <a:rPr lang="x-none" smtClean="0"/>
              <a:t>08.01.2024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C720DF-B74C-0241-AEBA-E51E650A1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25538DA-292A-0642-A54E-E931F3753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570AB-355F-7442-86D9-2FF365285BFF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4685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314C05-7CD1-9F44-B31E-02D089E7B7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Seravek" panose="020B0503040000020004" pitchFamily="34" charset="0"/>
              </a:rPr>
              <a:t>Безработица.</a:t>
            </a:r>
            <a:br>
              <a:rPr lang="ru-RU" b="1" dirty="0" smtClean="0">
                <a:solidFill>
                  <a:srgbClr val="C00000"/>
                </a:solidFill>
                <a:latin typeface="Seravek" panose="020B0503040000020004" pitchFamily="34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Seravek" panose="020B0503040000020004" pitchFamily="34" charset="0"/>
              </a:rPr>
              <a:t>Профсоюзы</a:t>
            </a:r>
            <a:endParaRPr lang="x-none" b="1" dirty="0">
              <a:solidFill>
                <a:srgbClr val="C00000"/>
              </a:solidFill>
              <a:latin typeface="Seravek" panose="020B05030400000200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DA2C71D-4765-C649-9B6E-333E105883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625522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7364"/>
            <a:ext cx="10515600" cy="5449599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Выберите верные суждения о безработице и запишите цифры, под которыми они указаны.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1.В </a:t>
            </a:r>
            <a:r>
              <a:rPr lang="ru-RU" dirty="0"/>
              <a:t>условиях рыночной экономики существует естественный уровень безработицы;</a:t>
            </a:r>
          </a:p>
          <a:p>
            <a:pPr marL="0" indent="0">
              <a:buNone/>
            </a:pPr>
            <a:r>
              <a:rPr lang="ru-RU" dirty="0" smtClean="0"/>
              <a:t>2.Сезонная </a:t>
            </a:r>
            <a:r>
              <a:rPr lang="ru-RU" dirty="0"/>
              <a:t>безработица вызвана структурными сдвигами в экономике;</a:t>
            </a:r>
          </a:p>
          <a:p>
            <a:pPr marL="0" indent="0">
              <a:buNone/>
            </a:pPr>
            <a:r>
              <a:rPr lang="ru-RU" dirty="0" smtClean="0"/>
              <a:t>3.Массовая </a:t>
            </a:r>
            <a:r>
              <a:rPr lang="ru-RU" dirty="0"/>
              <a:t>безработица сопровождается снижением уровня жизни большинства населения;</a:t>
            </a:r>
          </a:p>
          <a:p>
            <a:pPr marL="0" indent="0">
              <a:buNone/>
            </a:pPr>
            <a:r>
              <a:rPr lang="ru-RU" dirty="0" smtClean="0"/>
              <a:t>4.Невозможность </a:t>
            </a:r>
            <a:r>
              <a:rPr lang="ru-RU" dirty="0"/>
              <a:t>трудоустройства из-за различий в структуре спроса и предложения трудовых услуг разной квалификации порождает циклическую безработицу;</a:t>
            </a:r>
          </a:p>
          <a:p>
            <a:pPr marL="0" indent="0">
              <a:buNone/>
            </a:pPr>
            <a:r>
              <a:rPr lang="ru-RU" dirty="0" smtClean="0"/>
              <a:t>5.Неосведомленность </a:t>
            </a:r>
            <a:r>
              <a:rPr lang="ru-RU" dirty="0"/>
              <a:t>безработных о подходящих им вакансиях может быть причиной фрикционной безработицы</a:t>
            </a:r>
            <a:r>
              <a:rPr lang="ru-RU" dirty="0" smtClean="0"/>
              <a:t>.  (1.3.5)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559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8600"/>
            <a:ext cx="10515600" cy="59483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Найдите в приведенном ниже списке примеры, иллюстрирующие проявление фрикционной безработицы на рынке труда.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1.ражданка </a:t>
            </a:r>
            <a:r>
              <a:rPr lang="ru-RU" dirty="0"/>
              <a:t>М., квалифицированный экономист, два года не работала, ухаживая за больной матерью. Приступив к поискам работы, она не смогла сразу найти место по специальности, отказавшись пойти на работу курьером.</a:t>
            </a:r>
          </a:p>
          <a:p>
            <a:pPr marL="0" indent="0">
              <a:buNone/>
            </a:pPr>
            <a:r>
              <a:rPr lang="ru-RU" dirty="0" smtClean="0"/>
              <a:t>2.В </a:t>
            </a:r>
            <a:r>
              <a:rPr lang="ru-RU" dirty="0"/>
              <a:t>связи с длительной рецессией, предприятие вынуждено было сократить около трети своего персонала, а часть сотрудников отпустить в бессрочный отпуск без сохранения содержания.</a:t>
            </a:r>
          </a:p>
          <a:p>
            <a:pPr marL="0" indent="0">
              <a:buNone/>
            </a:pPr>
            <a:r>
              <a:rPr lang="ru-RU" dirty="0" smtClean="0"/>
              <a:t>3.В </a:t>
            </a:r>
            <a:r>
              <a:rPr lang="ru-RU" dirty="0"/>
              <a:t>связи с запретом на игорный бизнес, закрылись все городские казино и их персонал потерял работу, бывшим крупье необходимо переквалифицироваться.</a:t>
            </a:r>
          </a:p>
          <a:p>
            <a:pPr marL="0" indent="0">
              <a:buNone/>
            </a:pPr>
            <a:r>
              <a:rPr lang="ru-RU" dirty="0" smtClean="0"/>
              <a:t>4.Врач-педиатр </a:t>
            </a:r>
            <a:r>
              <a:rPr lang="ru-RU" dirty="0"/>
              <a:t>переехал по семейным обстоятельствам в другой город, пока он не смог найти работу по специальности и получает пособие по безработице.</a:t>
            </a:r>
          </a:p>
          <a:p>
            <a:pPr marL="0" indent="0">
              <a:buNone/>
            </a:pPr>
            <a:r>
              <a:rPr lang="ru-RU" dirty="0" smtClean="0"/>
              <a:t>5.В </a:t>
            </a:r>
            <a:r>
              <a:rPr lang="ru-RU" dirty="0"/>
              <a:t>связи с экономическим спадом в стране потеряли рабочие места многие банковские и конторские служащие, «офисный планктон»</a:t>
            </a:r>
          </a:p>
          <a:p>
            <a:pPr marL="0" indent="0">
              <a:buNone/>
            </a:pPr>
            <a:r>
              <a:rPr lang="ru-RU" dirty="0" smtClean="0"/>
              <a:t>6.Бывший </a:t>
            </a:r>
            <a:r>
              <a:rPr lang="ru-RU" dirty="0"/>
              <a:t>банковский юрист, имеющий опыт работы, ищет работу по своему профилю, предложенные ему вакансии его не устроили из-за слишком низкого жалования.</a:t>
            </a:r>
          </a:p>
          <a:p>
            <a:r>
              <a:rPr lang="ru-RU" dirty="0" smtClean="0"/>
              <a:t>(1.4.6)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519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1109"/>
            <a:ext cx="10515600" cy="5615854"/>
          </a:xfrm>
        </p:spPr>
        <p:txBody>
          <a:bodyPr/>
          <a:lstStyle/>
          <a:p>
            <a:r>
              <a:rPr lang="ru-RU" dirty="0"/>
              <a:t>Используя обществоведческие знания:</a:t>
            </a:r>
          </a:p>
          <a:p>
            <a:r>
              <a:rPr lang="ru-RU" dirty="0"/>
              <a:t>1) раскройте смысл понятия «безработица»;</a:t>
            </a:r>
          </a:p>
          <a:p>
            <a:r>
              <a:rPr lang="ru-RU" dirty="0"/>
              <a:t>2) составьте два предложения:</a:t>
            </a:r>
          </a:p>
          <a:p>
            <a:r>
              <a:rPr lang="ru-RU" dirty="0"/>
              <a:t>- одно предложение, содержащее информацию о видах безработицы;</a:t>
            </a:r>
          </a:p>
          <a:p>
            <a:r>
              <a:rPr lang="ru-RU" dirty="0"/>
              <a:t>- одно предложение, раскрывающее один из видов безработицы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1655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62445"/>
            <a:ext cx="10515600" cy="531451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Ответ:</a:t>
            </a:r>
          </a:p>
          <a:p>
            <a:endParaRPr lang="ru-RU" dirty="0"/>
          </a:p>
          <a:p>
            <a:r>
              <a:rPr lang="ru-RU" dirty="0"/>
              <a:t>1. Безработица – социально-экономическая ситуация, которая характеризуется наличием в стране трудоспособных граждан, которые желают трудиться по найму, при сложившемся размере оплаты труда, но не могут найти работу по специальности или трудоустроиться вообще.</a:t>
            </a:r>
          </a:p>
          <a:p>
            <a:endParaRPr lang="ru-RU" dirty="0"/>
          </a:p>
          <a:p>
            <a:r>
              <a:rPr lang="ru-RU" dirty="0"/>
              <a:t>2. Два предложения:</a:t>
            </a:r>
          </a:p>
          <a:p>
            <a:r>
              <a:rPr lang="ru-RU" dirty="0"/>
              <a:t>- Выделяют такие виды безработицы как фрикционная, структурная, циклическая и сезонная.</a:t>
            </a:r>
          </a:p>
          <a:p>
            <a:r>
              <a:rPr lang="ru-RU" dirty="0"/>
              <a:t>- Циклическая безработица связана с сокращением численности занятых во всех отраслях экономики в условиях экономического спада.</a:t>
            </a:r>
          </a:p>
        </p:txBody>
      </p:sp>
    </p:spTree>
    <p:extLst>
      <p:ext uri="{BB962C8B-B14F-4D97-AF65-F5344CB8AC3E}">
        <p14:creationId xmlns:p14="http://schemas.microsoft.com/office/powerpoint/2010/main" val="4677860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148-150</a:t>
            </a:r>
          </a:p>
          <a:p>
            <a:r>
              <a:rPr lang="ru-RU" dirty="0" smtClean="0"/>
              <a:t>Ответьте на вопросы 4,6,7 9письменно)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1947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Параграф 25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2515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Безработица: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104828"/>
            <a:ext cx="5181600" cy="3792931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1940719"/>
            <a:ext cx="5181600" cy="4236244"/>
          </a:xfrm>
        </p:spPr>
        <p:txBody>
          <a:bodyPr/>
          <a:lstStyle/>
          <a:p>
            <a:r>
              <a:rPr lang="ru-RU" dirty="0" smtClean="0"/>
              <a:t>Уровень не задействованного в трудовом процессе  населения.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098472" y="1029494"/>
            <a:ext cx="1842655" cy="9112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977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61F102-B500-044D-B150-F1882D7D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безработным относятся люди, которые </a:t>
            </a:r>
            <a:endParaRPr lang="x-non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F671A4CD-310A-794A-8ECE-50D538BD7646}"/>
              </a:ext>
            </a:extLst>
          </p:cNvPr>
          <p:cNvGrpSpPr/>
          <p:nvPr/>
        </p:nvGrpSpPr>
        <p:grpSpPr>
          <a:xfrm>
            <a:off x="1355717" y="1822753"/>
            <a:ext cx="1049867" cy="1049867"/>
            <a:chOff x="1016000" y="1689100"/>
            <a:chExt cx="787400" cy="7874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8C1B06D1-9D27-414C-BECF-B02CC58E3BDC}"/>
                </a:ext>
              </a:extLst>
            </p:cNvPr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xmlns="" id="{019DD0E3-D548-E14F-B423-C017ED644577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xmlns="" id="{07AB0B8D-8596-A546-9F1A-D41182FA0740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D3903C33-7E4C-484D-8F83-794FC00C9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49D8D569-4EC5-6C4A-A35E-06390A90692E}"/>
              </a:ext>
            </a:extLst>
          </p:cNvPr>
          <p:cNvGrpSpPr/>
          <p:nvPr/>
        </p:nvGrpSpPr>
        <p:grpSpPr>
          <a:xfrm>
            <a:off x="1107021" y="2847220"/>
            <a:ext cx="1547259" cy="1949967"/>
            <a:chOff x="3171825" y="2459015"/>
            <a:chExt cx="1219200" cy="153652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21680980-D510-A845-B3FC-D53E82094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64D77168-8F0F-184C-8202-F38C587F2D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12">
            <a:extLst>
              <a:ext uri="{FF2B5EF4-FFF2-40B4-BE49-F238E27FC236}">
                <a16:creationId xmlns:a16="http://schemas.microsoft.com/office/drawing/2014/main" xmlns="" id="{2569B6CD-7279-324C-A021-C547CA512538}"/>
              </a:ext>
            </a:extLst>
          </p:cNvPr>
          <p:cNvGrpSpPr/>
          <p:nvPr/>
        </p:nvGrpSpPr>
        <p:grpSpPr>
          <a:xfrm>
            <a:off x="5652655" y="1822753"/>
            <a:ext cx="1278081" cy="1049867"/>
            <a:chOff x="2597150" y="1689100"/>
            <a:chExt cx="787400" cy="787400"/>
          </a:xfrm>
        </p:grpSpPr>
        <p:grpSp>
          <p:nvGrpSpPr>
            <p:cNvPr id="13" name="Group 13">
              <a:extLst>
                <a:ext uri="{FF2B5EF4-FFF2-40B4-BE49-F238E27FC236}">
                  <a16:creationId xmlns:a16="http://schemas.microsoft.com/office/drawing/2014/main" xmlns="" id="{E27608FE-8EC0-D347-97FA-58D507E9F943}"/>
                </a:ext>
              </a:extLst>
            </p:cNvPr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5">
                <a:extLst>
                  <a:ext uri="{FF2B5EF4-FFF2-40B4-BE49-F238E27FC236}">
                    <a16:creationId xmlns:a16="http://schemas.microsoft.com/office/drawing/2014/main" xmlns="" id="{EAA7841C-7AA8-4243-B3BE-55D29526B254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6" name="Oval 16">
                <a:extLst>
                  <a:ext uri="{FF2B5EF4-FFF2-40B4-BE49-F238E27FC236}">
                    <a16:creationId xmlns:a16="http://schemas.microsoft.com/office/drawing/2014/main" xmlns="" id="{85CD68A4-0C3C-824F-A6FA-AB20F163BD02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4" name="Freeform: Shape 14">
              <a:extLst>
                <a:ext uri="{FF2B5EF4-FFF2-40B4-BE49-F238E27FC236}">
                  <a16:creationId xmlns:a16="http://schemas.microsoft.com/office/drawing/2014/main" xmlns="" id="{8F44946F-7A4F-0643-9CD2-9367F0AE9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Group 17">
            <a:extLst>
              <a:ext uri="{FF2B5EF4-FFF2-40B4-BE49-F238E27FC236}">
                <a16:creationId xmlns:a16="http://schemas.microsoft.com/office/drawing/2014/main" xmlns="" id="{CA3F21DF-DE44-D64A-829B-CFD6B26BD38C}"/>
              </a:ext>
            </a:extLst>
          </p:cNvPr>
          <p:cNvGrpSpPr/>
          <p:nvPr/>
        </p:nvGrpSpPr>
        <p:grpSpPr>
          <a:xfrm>
            <a:off x="5164282" y="2847219"/>
            <a:ext cx="2171700" cy="1949967"/>
            <a:chOff x="1388111" y="2459015"/>
            <a:chExt cx="1219200" cy="1536522"/>
          </a:xfrm>
        </p:grpSpPr>
        <p:sp>
          <p:nvSpPr>
            <p:cNvPr id="18" name="Freeform: Shape 18">
              <a:extLst>
                <a:ext uri="{FF2B5EF4-FFF2-40B4-BE49-F238E27FC236}">
                  <a16:creationId xmlns:a16="http://schemas.microsoft.com/office/drawing/2014/main" xmlns="" id="{8A785149-2749-5641-A210-DDE343C720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9">
              <a:extLst>
                <a:ext uri="{FF2B5EF4-FFF2-40B4-BE49-F238E27FC236}">
                  <a16:creationId xmlns:a16="http://schemas.microsoft.com/office/drawing/2014/main" xmlns="" id="{6AE558C0-34E8-C847-9B2E-6909A08F1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0" name="Group 21">
            <a:extLst>
              <a:ext uri="{FF2B5EF4-FFF2-40B4-BE49-F238E27FC236}">
                <a16:creationId xmlns:a16="http://schemas.microsoft.com/office/drawing/2014/main" xmlns="" id="{B0FBDEA9-9723-5946-8C32-D2266FA37501}"/>
              </a:ext>
            </a:extLst>
          </p:cNvPr>
          <p:cNvGrpSpPr/>
          <p:nvPr/>
        </p:nvGrpSpPr>
        <p:grpSpPr>
          <a:xfrm>
            <a:off x="9071264" y="1688347"/>
            <a:ext cx="1374004" cy="1049867"/>
            <a:chOff x="4178300" y="1689100"/>
            <a:chExt cx="787400" cy="787400"/>
          </a:xfrm>
        </p:grpSpPr>
        <p:grpSp>
          <p:nvGrpSpPr>
            <p:cNvPr id="21" name="Group 22">
              <a:extLst>
                <a:ext uri="{FF2B5EF4-FFF2-40B4-BE49-F238E27FC236}">
                  <a16:creationId xmlns:a16="http://schemas.microsoft.com/office/drawing/2014/main" xmlns="" id="{AE067047-17ED-0042-B3CD-4755C1B36047}"/>
                </a:ext>
              </a:extLst>
            </p:cNvPr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23" name="Oval 24">
                <a:extLst>
                  <a:ext uri="{FF2B5EF4-FFF2-40B4-BE49-F238E27FC236}">
                    <a16:creationId xmlns:a16="http://schemas.microsoft.com/office/drawing/2014/main" xmlns="" id="{4A2A5270-29A5-2D4C-A1D7-1C41B419E977}"/>
                  </a:ext>
                </a:extLst>
              </p:cNvPr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Oval 25">
                <a:extLst>
                  <a:ext uri="{FF2B5EF4-FFF2-40B4-BE49-F238E27FC236}">
                    <a16:creationId xmlns:a16="http://schemas.microsoft.com/office/drawing/2014/main" xmlns="" id="{4D0E82FC-FDAA-5D4B-8E33-4F761C2A0DE1}"/>
                  </a:ext>
                </a:extLst>
              </p:cNvPr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2" name="Freeform: Shape 23">
              <a:extLst>
                <a:ext uri="{FF2B5EF4-FFF2-40B4-BE49-F238E27FC236}">
                  <a16:creationId xmlns:a16="http://schemas.microsoft.com/office/drawing/2014/main" xmlns="" id="{02282448-A85A-9940-A4D3-13BC01695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5" name="Group 26">
            <a:extLst>
              <a:ext uri="{FF2B5EF4-FFF2-40B4-BE49-F238E27FC236}">
                <a16:creationId xmlns:a16="http://schemas.microsoft.com/office/drawing/2014/main" xmlns="" id="{AA51DE34-B574-204E-A4F5-DF0421DDFD28}"/>
              </a:ext>
            </a:extLst>
          </p:cNvPr>
          <p:cNvGrpSpPr/>
          <p:nvPr/>
        </p:nvGrpSpPr>
        <p:grpSpPr>
          <a:xfrm>
            <a:off x="8427027" y="2847220"/>
            <a:ext cx="2400300" cy="1949967"/>
            <a:chOff x="1388111" y="2459015"/>
            <a:chExt cx="1219200" cy="1536522"/>
          </a:xfrm>
        </p:grpSpPr>
        <p:sp>
          <p:nvSpPr>
            <p:cNvPr id="26" name="Freeform: Shape 27">
              <a:extLst>
                <a:ext uri="{FF2B5EF4-FFF2-40B4-BE49-F238E27FC236}">
                  <a16:creationId xmlns:a16="http://schemas.microsoft.com/office/drawing/2014/main" xmlns="" id="{F3DF0746-20EF-E149-AC81-64E68D383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28">
              <a:extLst>
                <a:ext uri="{FF2B5EF4-FFF2-40B4-BE49-F238E27FC236}">
                  <a16:creationId xmlns:a16="http://schemas.microsoft.com/office/drawing/2014/main" xmlns="" id="{227E1181-394E-B348-B948-D79DB9383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45" name="TextBox 49">
            <a:extLst>
              <a:ext uri="{FF2B5EF4-FFF2-40B4-BE49-F238E27FC236}">
                <a16:creationId xmlns:a16="http://schemas.microsoft.com/office/drawing/2014/main" xmlns="" id="{108ECC95-6066-4747-B120-A12EC72C6F10}"/>
              </a:ext>
            </a:extLst>
          </p:cNvPr>
          <p:cNvSpPr txBox="1"/>
          <p:nvPr/>
        </p:nvSpPr>
        <p:spPr>
          <a:xfrm>
            <a:off x="772956" y="4797187"/>
            <a:ext cx="1632628" cy="467931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ru-RU" altLang="zh-CN" b="1" dirty="0" smtClean="0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Не работают </a:t>
            </a:r>
            <a:endParaRPr lang="zh-CN" altLang="en-US" b="1" dirty="0">
              <a:solidFill>
                <a:schemeClr val="accent1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TextBox 50">
            <a:extLst>
              <a:ext uri="{FF2B5EF4-FFF2-40B4-BE49-F238E27FC236}">
                <a16:creationId xmlns:a16="http://schemas.microsoft.com/office/drawing/2014/main" xmlns="" id="{21FF1077-D325-3143-9932-3FC53AE9DC34}"/>
              </a:ext>
            </a:extLst>
          </p:cNvPr>
          <p:cNvSpPr txBox="1">
            <a:spLocks/>
          </p:cNvSpPr>
          <p:nvPr/>
        </p:nvSpPr>
        <p:spPr>
          <a:xfrm>
            <a:off x="1064335" y="5265117"/>
            <a:ext cx="1620033" cy="586008"/>
          </a:xfrm>
          <a:prstGeom prst="rect">
            <a:avLst/>
          </a:prstGeom>
        </p:spPr>
        <p:txBody>
          <a:bodyPr vert="horz" wrap="square" lIns="0" tIns="0" rIns="0" bIns="0" anchor="ctr" anchorCtr="1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TextBox 52">
            <a:extLst>
              <a:ext uri="{FF2B5EF4-FFF2-40B4-BE49-F238E27FC236}">
                <a16:creationId xmlns:a16="http://schemas.microsoft.com/office/drawing/2014/main" xmlns="" id="{C7F2AE0E-136B-DB49-981C-B5DAA42D8145}"/>
              </a:ext>
            </a:extLst>
          </p:cNvPr>
          <p:cNvSpPr txBox="1"/>
          <p:nvPr/>
        </p:nvSpPr>
        <p:spPr>
          <a:xfrm>
            <a:off x="5194370" y="4797187"/>
            <a:ext cx="2706184" cy="467931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ru-RU" altLang="zh-CN" b="1" dirty="0" smtClean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Находятся в поиске работы </a:t>
            </a:r>
            <a:endParaRPr lang="zh-CN" altLang="en-US" b="1" dirty="0">
              <a:solidFill>
                <a:schemeClr val="accent2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TextBox 55">
            <a:extLst>
              <a:ext uri="{FF2B5EF4-FFF2-40B4-BE49-F238E27FC236}">
                <a16:creationId xmlns:a16="http://schemas.microsoft.com/office/drawing/2014/main" xmlns="" id="{08524556-A9A8-D142-A96A-DAFF189696AF}"/>
              </a:ext>
            </a:extLst>
          </p:cNvPr>
          <p:cNvSpPr txBox="1"/>
          <p:nvPr/>
        </p:nvSpPr>
        <p:spPr>
          <a:xfrm>
            <a:off x="8427027" y="4797187"/>
            <a:ext cx="2926772" cy="467931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ru-RU" altLang="zh-CN" b="1" dirty="0" smtClean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Состоят на учете в службе занятости </a:t>
            </a:r>
            <a:endParaRPr lang="zh-CN" altLang="en-US" b="1" dirty="0">
              <a:solidFill>
                <a:schemeClr val="accent3">
                  <a:lumMod val="10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74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184" y="365125"/>
            <a:ext cx="7220198" cy="779463"/>
          </a:xfrm>
        </p:spPr>
        <p:txBody>
          <a:bodyPr/>
          <a:lstStyle/>
          <a:p>
            <a:pPr algn="ctr"/>
            <a:r>
              <a:rPr lang="ru-RU" b="1" i="1" dirty="0" smtClean="0"/>
              <a:t>Причины безработицы: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32609" y="2182091"/>
            <a:ext cx="3429000" cy="1309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Принудительное увольнение и потеря рабочего места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7209" y="4042064"/>
            <a:ext cx="4748646" cy="14547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Добровольный уход с работы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26827" y="2182091"/>
            <a:ext cx="3408218" cy="1309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Появление на рынке труда впервые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608118" y="1059873"/>
            <a:ext cx="322118" cy="97674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424055" y="1059873"/>
            <a:ext cx="270163" cy="27951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523018" y="1059873"/>
            <a:ext cx="270164" cy="97674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2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184" y="121730"/>
            <a:ext cx="9180616" cy="779463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Формы безработицы: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1825625"/>
            <a:ext cx="11942618" cy="481416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63682" y="1519888"/>
            <a:ext cx="3179618" cy="2617281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Открытая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49882" y="5149736"/>
            <a:ext cx="51954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6572249" y="1672936"/>
            <a:ext cx="2447059" cy="2464233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Текучая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642014" y="1672937"/>
            <a:ext cx="2831522" cy="24642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скрытая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9175173" y="1672937"/>
            <a:ext cx="2353539" cy="246423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Застойная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358736" y="748146"/>
            <a:ext cx="311728" cy="696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603173" y="813058"/>
            <a:ext cx="290945" cy="8598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549736" y="872836"/>
            <a:ext cx="197428" cy="93518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63682" y="4289857"/>
            <a:ext cx="2504209" cy="2017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Безработный </a:t>
            </a:r>
            <a:r>
              <a:rPr lang="ru-RU" dirty="0" err="1" smtClean="0"/>
              <a:t>регист</a:t>
            </a:r>
            <a:r>
              <a:rPr lang="ru-RU" dirty="0" smtClean="0"/>
              <a:t> </a:t>
            </a:r>
            <a:r>
              <a:rPr lang="ru-RU" dirty="0" err="1" smtClean="0"/>
              <a:t>рируется</a:t>
            </a:r>
            <a:r>
              <a:rPr lang="ru-RU" dirty="0" smtClean="0"/>
              <a:t> в службе занятости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61509" y="4289857"/>
            <a:ext cx="2597727" cy="2121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Невозможность полноценного трудоустройства  и соглашение работника на сокращенные сроки  работы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013865" y="4289857"/>
            <a:ext cx="2088572" cy="2121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Периоды спада и подъема необходимости привлечения рабочей силы на рынке труда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9476509" y="4289857"/>
            <a:ext cx="2389909" cy="21213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Безработица на постоянной основе , изредка прерывающаяся непостоянной работой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57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безработицы: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фрикционная (поиск работы  и ожидание выхода на неё)</a:t>
            </a:r>
          </a:p>
          <a:p>
            <a:r>
              <a:rPr lang="ru-RU" dirty="0" smtClean="0"/>
              <a:t>2.структурная (внутренние изменения в экономике, вытеснение устаревших профессий новыми)</a:t>
            </a:r>
          </a:p>
          <a:p>
            <a:r>
              <a:rPr lang="ru-RU" dirty="0" smtClean="0"/>
              <a:t>3.циклическая ( спад в экономике)</a:t>
            </a:r>
          </a:p>
          <a:p>
            <a:r>
              <a:rPr lang="ru-RU" dirty="0" smtClean="0"/>
              <a:t>4.сезонная (спад экономической активности в зависимости от времени года)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814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Отрицательные последствия :                    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Потеря квалификации (перерыв в трудовом стаже, утрата актуальных знаний, умений и навыков)</a:t>
            </a:r>
          </a:p>
          <a:p>
            <a:r>
              <a:rPr lang="ru-RU" dirty="0" smtClean="0"/>
              <a:t>Неполное использование экономического потенциала общества, </a:t>
            </a:r>
          </a:p>
          <a:p>
            <a:r>
              <a:rPr lang="ru-RU" dirty="0" smtClean="0"/>
              <a:t>Снижение уровня жизни населения </a:t>
            </a:r>
          </a:p>
          <a:p>
            <a:r>
              <a:rPr lang="ru-RU" dirty="0" smtClean="0"/>
              <a:t>Моральные последствия для безработного (снижение собственного </a:t>
            </a:r>
            <a:r>
              <a:rPr lang="ru-RU" dirty="0" err="1" smtClean="0"/>
              <a:t>достоинства,появление</a:t>
            </a:r>
            <a:r>
              <a:rPr lang="ru-RU" dirty="0" smtClean="0"/>
              <a:t> вредных привычек)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695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Положительные последствия: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Наличие резерва рабочей силы, который можно будет задействовать впоследствии</a:t>
            </a:r>
          </a:p>
          <a:p>
            <a:r>
              <a:rPr lang="ru-RU" dirty="0" smtClean="0"/>
              <a:t>Увеличение трудовой мотивации работающих, опасения потерять работу начинают выступать в качестве стимула к труду</a:t>
            </a:r>
          </a:p>
          <a:p>
            <a:r>
              <a:rPr lang="ru-RU" dirty="0" smtClean="0"/>
              <a:t>Сдерживание повышения заработной платы, </a:t>
            </a:r>
            <a:r>
              <a:rPr lang="ru-RU" dirty="0" err="1" smtClean="0"/>
              <a:t>чт</a:t>
            </a:r>
            <a:r>
              <a:rPr lang="ru-RU" dirty="0" smtClean="0"/>
              <a:t> о снижает уровень инфляции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214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проблемы безработицы: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Выплачиваются пособия по безработице</a:t>
            </a:r>
          </a:p>
          <a:p>
            <a:r>
              <a:rPr lang="ru-RU" dirty="0" smtClean="0"/>
              <a:t>Установлен минимальный уровень заработной платы</a:t>
            </a:r>
          </a:p>
          <a:p>
            <a:r>
              <a:rPr lang="ru-RU" dirty="0" smtClean="0"/>
              <a:t>Проводится структурная перестройка профессий на уровне квалификаций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4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7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6A7D88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606</Words>
  <Application>Microsoft Office PowerPoint</Application>
  <PresentationFormat>Широкоэкранный</PresentationFormat>
  <Paragraphs>70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等线</vt:lpstr>
      <vt:lpstr>Seravek</vt:lpstr>
      <vt:lpstr>Office Theme</vt:lpstr>
      <vt:lpstr>Безработица. Профсоюзы</vt:lpstr>
      <vt:lpstr>Безработица:</vt:lpstr>
      <vt:lpstr>К безработным относятся люди, которые </vt:lpstr>
      <vt:lpstr>Причины безработицы:</vt:lpstr>
      <vt:lpstr>Формы безработицы:</vt:lpstr>
      <vt:lpstr>Виды безработицы:</vt:lpstr>
      <vt:lpstr>Отрицательные последствия :                    </vt:lpstr>
      <vt:lpstr>Положительные последствия:</vt:lpstr>
      <vt:lpstr>Решение проблемы безработицы: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Самостоятельная работа  </vt:lpstr>
      <vt:lpstr>Домашнее задание: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on</cp:lastModifiedBy>
  <cp:revision>11</cp:revision>
  <dcterms:created xsi:type="dcterms:W3CDTF">2023-07-14T15:28:24Z</dcterms:created>
  <dcterms:modified xsi:type="dcterms:W3CDTF">2024-01-08T11:35:02Z</dcterms:modified>
</cp:coreProperties>
</file>