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F51E57-3954-4176-BE03-B8F6E8B33249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A22772-E42F-49D9-9944-021D10056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862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22772-E42F-49D9-9944-021D10056D3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227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C4E-5470-4055-816C-B1C0D28402B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4BEF0-83B3-475D-A42A-6A21A5D67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246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C4E-5470-4055-816C-B1C0D28402B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4BEF0-83B3-475D-A42A-6A21A5D67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235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C4E-5470-4055-816C-B1C0D28402B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4BEF0-83B3-475D-A42A-6A21A5D67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445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C4E-5470-4055-816C-B1C0D28402B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4BEF0-83B3-475D-A42A-6A21A5D67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576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C4E-5470-4055-816C-B1C0D28402B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4BEF0-83B3-475D-A42A-6A21A5D67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896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C4E-5470-4055-816C-B1C0D28402B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4BEF0-83B3-475D-A42A-6A21A5D67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406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C4E-5470-4055-816C-B1C0D28402B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4BEF0-83B3-475D-A42A-6A21A5D67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451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C4E-5470-4055-816C-B1C0D28402B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4BEF0-83B3-475D-A42A-6A21A5D67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667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C4E-5470-4055-816C-B1C0D28402B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4BEF0-83B3-475D-A42A-6A21A5D67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97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C4E-5470-4055-816C-B1C0D28402B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4BEF0-83B3-475D-A42A-6A21A5D67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317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17C4E-5470-4055-816C-B1C0D28402B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4BEF0-83B3-475D-A42A-6A21A5D67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976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17C4E-5470-4055-816C-B1C0D28402BF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4BEF0-83B3-475D-A42A-6A21A5D67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543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17.png"/><Relationship Id="rId4" Type="http://schemas.microsoft.com/office/2007/relationships/hdphoto" Target="../media/hdphoto10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11" Type="http://schemas.openxmlformats.org/officeDocument/2006/relationships/image" Target="../media/image13.jpeg"/><Relationship Id="rId5" Type="http://schemas.openxmlformats.org/officeDocument/2006/relationships/image" Target="../media/image10.png"/><Relationship Id="rId10" Type="http://schemas.microsoft.com/office/2007/relationships/hdphoto" Target="../media/hdphoto9.wdp"/><Relationship Id="rId4" Type="http://schemas.microsoft.com/office/2007/relationships/hdphoto" Target="../media/hdphoto6.wdp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Мы - пассажиры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2120" y="5013176"/>
            <a:ext cx="3200400" cy="153657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Выполнила: Моисеечева Мария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Гимназия №25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1 класс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99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72819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Кто из этих людей отвечает </a:t>
            </a:r>
            <a:r>
              <a:rPr lang="ru-RU" dirty="0">
                <a:latin typeface="Arial Black" panose="020B0A04020102020204" pitchFamily="34" charset="0"/>
              </a:rPr>
              <a:t>з</a:t>
            </a:r>
            <a:r>
              <a:rPr lang="ru-RU" dirty="0" smtClean="0">
                <a:latin typeface="Arial Black" panose="020B0A04020102020204" pitchFamily="34" charset="0"/>
              </a:rPr>
              <a:t>а безопасность на дорогах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4098" name="Picture 2" descr="https://www.graycell.ru/picture/big/inspekto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00" b="98200" l="34000" r="67400">
                        <a14:foregroundMark x1="56200" y1="75200" x2="58200" y2="70800"/>
                        <a14:foregroundMark x1="60200" y1="66600" x2="62200" y2="59400"/>
                        <a14:backgroundMark x1="60200" y1="62200" x2="60200" y2="60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918" r="28281"/>
          <a:stretch/>
        </p:blipFill>
        <p:spPr bwMode="auto">
          <a:xfrm>
            <a:off x="574924" y="1867061"/>
            <a:ext cx="18954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pets-market.ru/upload/iblock/8cf/8cf993033cd93d313c02ebc77e459c54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18" b="99464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323" y="1867061"/>
            <a:ext cx="2502744" cy="4671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avatars.mds.yandex.net/get-pdb/480866/ee2dbe06-d548-4018-917d-8ecd51522e91/s1200?webp=fals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36" b="97388" l="10000" r="90000">
                        <a14:foregroundMark x1="46800" y1="23215" x2="43400" y2="20313"/>
                        <a14:foregroundMark x1="50800" y1="23622" x2="55200" y2="20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09451"/>
            <a:ext cx="2839410" cy="489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81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school15.tim.kubannet.ru/images/Znachki/svetofo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07" b="99678" l="10000" r="90000">
                        <a14:foregroundMark x1="81709" y1="48853" x2="66443" y2="40362"/>
                        <a14:foregroundMark x1="78543" y1="46097" x2="79076" y2="42213"/>
                        <a14:foregroundMark x1="35406" y1="50905" x2="14650" y2="19537"/>
                        <a14:foregroundMark x1="38039" y1="44266" x2="28039" y2="35332"/>
                        <a14:foregroundMark x1="27255" y1="45412" x2="21485" y2="38089"/>
                        <a14:foregroundMark x1="39104" y1="45875" x2="31457" y2="43119"/>
                        <a14:foregroundMark x1="69356" y1="44044" x2="65658" y2="45634"/>
                        <a14:foregroundMark x1="31457" y1="47928" x2="29636" y2="44044"/>
                        <a14:foregroundMark x1="29104" y1="44950" x2="28319" y2="440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727" y="1772816"/>
            <a:ext cx="3554168" cy="498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3347864" y="980728"/>
            <a:ext cx="4392488" cy="302433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Здравствуйте, ребята. Меня зовут Умный Светофорик и сегодня мы с вами отправляемся в путешествия.  </a:t>
            </a:r>
            <a:endParaRPr lang="ru-RU" sz="2000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3275856" y="835928"/>
            <a:ext cx="4697332" cy="332875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Садясь в автобус. Хочу вам напомнить, что сейчас вы выполняете роль пассажиров. Поэтому перед началом нашего путешествия предлагаю повторить </a:t>
            </a:r>
            <a:r>
              <a:rPr lang="ru-RU" sz="2000" dirty="0" smtClean="0">
                <a:hlinkClick r:id="rId6" action="ppaction://hlinksldjump"/>
              </a:rPr>
              <a:t>правила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17744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4500" b="1" dirty="0" smtClean="0">
                <a:latin typeface="Arial Black" panose="020B0A04020102020204" pitchFamily="34" charset="0"/>
              </a:rPr>
              <a:t>В транспорте </a:t>
            </a:r>
            <a:r>
              <a:rPr lang="ru-RU" sz="4500" b="1" dirty="0">
                <a:latin typeface="Arial Black" panose="020B0A04020102020204" pitchFamily="34" charset="0"/>
              </a:rPr>
              <a:t>надо вести себя достойно:</a:t>
            </a:r>
            <a:endParaRPr lang="ru-RU" sz="4500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4500" dirty="0">
                <a:latin typeface="Arial Black" panose="020B0A04020102020204" pitchFamily="34" charset="0"/>
              </a:rPr>
              <a:t>– </a:t>
            </a:r>
            <a:r>
              <a:rPr lang="ru-RU" sz="4500" b="1" dirty="0">
                <a:latin typeface="Arial Black" panose="020B0A04020102020204" pitchFamily="34" charset="0"/>
              </a:rPr>
              <a:t>не шуметь и не толкаться;</a:t>
            </a:r>
            <a:endParaRPr lang="ru-RU" sz="4500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4500" dirty="0">
                <a:latin typeface="Arial Black" panose="020B0A04020102020204" pitchFamily="34" charset="0"/>
              </a:rPr>
              <a:t>– </a:t>
            </a:r>
            <a:r>
              <a:rPr lang="ru-RU" sz="4500" b="1" dirty="0">
                <a:latin typeface="Arial Black" panose="020B0A04020102020204" pitchFamily="34" charset="0"/>
              </a:rPr>
              <a:t>уступать места пожилым людям и инвалидам, женщинам с тяжелыми сумками;</a:t>
            </a:r>
            <a:endParaRPr lang="ru-RU" sz="4500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4500" dirty="0">
                <a:latin typeface="Arial Black" panose="020B0A04020102020204" pitchFamily="34" charset="0"/>
              </a:rPr>
              <a:t>– </a:t>
            </a:r>
            <a:r>
              <a:rPr lang="ru-RU" sz="4500" b="1" dirty="0">
                <a:latin typeface="Arial Black" panose="020B0A04020102020204" pitchFamily="34" charset="0"/>
              </a:rPr>
              <a:t>не отвлекать водителя во время движения транспорта;</a:t>
            </a:r>
            <a:endParaRPr lang="ru-RU" sz="4500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4500" dirty="0">
                <a:latin typeface="Arial Black" panose="020B0A04020102020204" pitchFamily="34" charset="0"/>
              </a:rPr>
              <a:t>– </a:t>
            </a:r>
            <a:r>
              <a:rPr lang="ru-RU" sz="4500" b="1" dirty="0">
                <a:latin typeface="Arial Black" panose="020B0A04020102020204" pitchFamily="34" charset="0"/>
              </a:rPr>
              <a:t>держаться во время движения транспорта за поручни;</a:t>
            </a:r>
            <a:endParaRPr lang="ru-RU" sz="4500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4500" dirty="0">
                <a:latin typeface="Arial Black" panose="020B0A04020102020204" pitchFamily="34" charset="0"/>
              </a:rPr>
              <a:t>– </a:t>
            </a:r>
            <a:r>
              <a:rPr lang="ru-RU" sz="4500" b="1" dirty="0">
                <a:latin typeface="Arial Black" panose="020B0A04020102020204" pitchFamily="34" charset="0"/>
              </a:rPr>
              <a:t>вежливо спрашивать и вежливо отвечать на вопросы пассажиров;</a:t>
            </a:r>
            <a:endParaRPr lang="ru-RU" sz="4500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4500" dirty="0">
                <a:latin typeface="Arial Black" panose="020B0A04020102020204" pitchFamily="34" charset="0"/>
              </a:rPr>
              <a:t>– </a:t>
            </a:r>
            <a:r>
              <a:rPr lang="ru-RU" sz="4500" b="1" dirty="0">
                <a:latin typeface="Arial Black" panose="020B0A04020102020204" pitchFamily="34" charset="0"/>
              </a:rPr>
              <a:t>никогда не садиться в транспорт на ходу (можно соскользнуть </a:t>
            </a:r>
            <a:r>
              <a:rPr lang="ru-RU" sz="4500" b="1" dirty="0" smtClean="0">
                <a:latin typeface="Arial Black" panose="020B0A04020102020204" pitchFamily="34" charset="0"/>
              </a:rPr>
              <a:t>со ступенек </a:t>
            </a:r>
            <a:r>
              <a:rPr lang="ru-RU" sz="4500" b="1" dirty="0">
                <a:latin typeface="Arial Black" panose="020B0A04020102020204" pitchFamily="34" charset="0"/>
              </a:rPr>
              <a:t>и попасть под колеса);</a:t>
            </a:r>
            <a:endParaRPr lang="ru-RU" sz="4500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4500" dirty="0" smtClean="0">
                <a:latin typeface="Arial Black" panose="020B0A04020102020204" pitchFamily="34" charset="0"/>
              </a:rPr>
              <a:t>–</a:t>
            </a:r>
            <a:r>
              <a:rPr lang="ru-RU" sz="4500" dirty="0">
                <a:latin typeface="Arial Black" panose="020B0A04020102020204" pitchFamily="34" charset="0"/>
              </a:rPr>
              <a:t> </a:t>
            </a:r>
            <a:r>
              <a:rPr lang="ru-RU" sz="4500" b="1" dirty="0">
                <a:latin typeface="Arial Black" panose="020B0A04020102020204" pitchFamily="34" charset="0"/>
              </a:rPr>
              <a:t>острые и неудобные для других пассажиров предметы надо хорошо упаковывать и аккуратно ставить, чтобы они никому не мешали.</a:t>
            </a:r>
            <a:endParaRPr lang="ru-RU" sz="4500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Правила поведения в транспорте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04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Составь слово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38163" y="1906934"/>
            <a:ext cx="1656223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dirty="0" smtClean="0">
                <a:latin typeface="Arial Black" panose="020B0A04020102020204" pitchFamily="34" charset="0"/>
              </a:rPr>
              <a:t>ПАС</a:t>
            </a:r>
            <a:endParaRPr lang="ru-RU" sz="4800" dirty="0"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11773" y="5301207"/>
            <a:ext cx="1143262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dirty="0" smtClean="0">
                <a:latin typeface="Arial Black" panose="020B0A04020102020204" pitchFamily="34" charset="0"/>
              </a:rPr>
              <a:t>СА</a:t>
            </a:r>
            <a:endParaRPr lang="ru-RU" sz="4800" dirty="0"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72200" y="2276872"/>
            <a:ext cx="1810111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dirty="0" smtClean="0">
                <a:latin typeface="Arial Black" panose="020B0A04020102020204" pitchFamily="34" charset="0"/>
              </a:rPr>
              <a:t>ЖИР</a:t>
            </a:r>
            <a:endParaRPr lang="ru-RU" sz="4800" dirty="0"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4022" y="5301208"/>
            <a:ext cx="1688283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dirty="0" smtClean="0">
                <a:latin typeface="Arial Black" panose="020B0A04020102020204" pitchFamily="34" charset="0"/>
              </a:rPr>
              <a:t>МАР</a:t>
            </a:r>
            <a:endParaRPr lang="ru-RU" sz="4800" dirty="0"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35843" y="4365104"/>
            <a:ext cx="1146468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dirty="0" smtClean="0">
                <a:latin typeface="Arial Black" panose="020B0A04020102020204" pitchFamily="34" charset="0"/>
              </a:rPr>
              <a:t>КО</a:t>
            </a:r>
            <a:endParaRPr lang="ru-RU" sz="4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42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4.81481E-6 L -0.22865 -0.291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60" y="-1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-0.08663 0.19954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" y="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73 -0.0081 L -0.24861 0.1493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44" y="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8002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Что из этого можно делать в автобусе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2052" name="Picture 4" descr="https://avatars.mds.yandex.net/get-zen_doc/249065/pub_5b0461689d5cb36dc150d395_5b0461bc9d5cb36dc150d399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36912"/>
            <a:ext cx="2009525" cy="1584176"/>
          </a:xfrm>
          <a:prstGeom prst="rect">
            <a:avLst/>
          </a:prstGeom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030" name="Picture 6" descr="https://w-dog.ru/wallpapers/4/19/521185730776135/myaso-zelenyj-pomidory-kartofel-fri-tefteli-kotlety-sala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2891" l="3854" r="97969">
                        <a14:foregroundMark x1="32708" y1="85469" x2="73802" y2="81016"/>
                        <a14:foregroundMark x1="39583" y1="89688" x2="65313" y2="86250"/>
                        <a14:foregroundMark x1="9063" y1="67734" x2="30052" y2="87578"/>
                        <a14:foregroundMark x1="9427" y1="71719" x2="27031" y2="87344"/>
                        <a14:foregroundMark x1="29531" y1="87344" x2="44167" y2="91563"/>
                        <a14:foregroundMark x1="44844" y1="91797" x2="63750" y2="88672"/>
                        <a14:foregroundMark x1="6042" y1="57188" x2="8021" y2="46875"/>
                        <a14:foregroundMark x1="9583" y1="70703" x2="5365" y2="58516"/>
                        <a14:foregroundMark x1="65000" y1="87578" x2="82240" y2="79141"/>
                        <a14:foregroundMark x1="64115" y1="90000" x2="80156" y2="79922"/>
                        <a14:foregroundMark x1="82240" y1="79922" x2="92865" y2="64609"/>
                        <a14:foregroundMark x1="93698" y1="63516" x2="94063" y2="48203"/>
                        <a14:foregroundMark x1="94063" y1="48203" x2="88802" y2="434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276872"/>
            <a:ext cx="2606005" cy="1737337"/>
          </a:xfrm>
          <a:prstGeom prst="rect">
            <a:avLst/>
          </a:prstGeom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032" name="Picture 8" descr="https://cdn.svyaznoy.ru/upload/iblock/ea3/4183521.jpg/resize/483x483/hq/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30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747" y="5014868"/>
            <a:ext cx="2448272" cy="1454771"/>
          </a:xfrm>
          <a:prstGeom prst="rect">
            <a:avLst/>
          </a:prstGeom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2050" name="Picture 2" descr="https://umitoy.ru/upload/iblock/a21/a21c94900db84a49f205814fdb7714c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960" b="89746" l="5000" r="94133">
                        <a14:foregroundMark x1="13600" y1="54689" x2="16533" y2="50657"/>
                        <a14:foregroundMark x1="27200" y1="63015" x2="28533" y2="56529"/>
                        <a14:foregroundMark x1="59867" y1="83874" x2="59867" y2="732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355" y="2540230"/>
            <a:ext cx="2336819" cy="17775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3" name="Picture 4" descr="https://ae01.alicdn.com/kf/HTB1.mItgndYBeNkSmLyq6xfnVXas/MP3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2600" r="96800">
                        <a14:foregroundMark x1="25700" y1="78700" x2="29700" y2="71100"/>
                        <a14:foregroundMark x1="24000" y1="77900" x2="24000" y2="71800"/>
                        <a14:foregroundMark x1="42000" y1="80800" x2="48800" y2="73200"/>
                        <a14:foregroundMark x1="42100" y1="80000" x2="42700" y2="74100"/>
                        <a14:backgroundMark x1="34100" y1="82900" x2="40200" y2="70500"/>
                        <a14:backgroundMark x1="50200" y1="59400" x2="52800" y2="48500"/>
                        <a14:backgroundMark x1="49200" y1="33800" x2="62200" y2="39800"/>
                        <a14:backgroundMark x1="21000" y1="33100" x2="26700" y2="31500"/>
                        <a14:backgroundMark x1="15000" y1="36700" x2="27300" y2="27500"/>
                        <a14:backgroundMark x1="19200" y1="39400" x2="29900" y2="38600"/>
                        <a14:backgroundMark x1="26900" y1="48000" x2="32400" y2="47000"/>
                        <a14:backgroundMark x1="8000" y1="50800" x2="9100" y2="47800"/>
                        <a14:backgroundMark x1="12000" y1="53700" x2="13900" y2="55000"/>
                        <a14:backgroundMark x1="38500" y1="62500" x2="41600" y2="62700"/>
                        <a14:backgroundMark x1="33900" y1="35200" x2="40400" y2="42600"/>
                        <a14:backgroundMark x1="12700" y1="22800" x2="21300" y2="21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022" y="4615946"/>
            <a:ext cx="1853693" cy="185369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979763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Выбери знак «остановка»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026" name="Picture 2" descr="https://ds04.infourok.ru/uploads/ex/01c2/0012b2e9-8fe2738c/hello_html_562eb13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7" b="98293" l="5282" r="94478">
                        <a14:foregroundMark x1="47659" y1="17430" x2="51501" y2="72597"/>
                        <a14:foregroundMark x1="19328" y1="44295" x2="79472" y2="41869"/>
                        <a14:foregroundMark x1="50780" y1="42049" x2="87155" y2="7008"/>
                        <a14:foregroundMark x1="55822" y1="10332" x2="94238" y2="22013"/>
                        <a14:foregroundMark x1="58223" y1="5571" x2="34814" y2="68374"/>
                        <a14:foregroundMark x1="17647" y1="29739" x2="84754" y2="57143"/>
                        <a14:foregroundMark x1="63025" y1="68553" x2="77551" y2="27044"/>
                        <a14:foregroundMark x1="21729" y1="58760" x2="80432" y2="63163"/>
                        <a14:foregroundMark x1="63745" y1="54178" x2="64466" y2="50674"/>
                        <a14:foregroundMark x1="26291" y1="42767" x2="30012" y2="37107"/>
                        <a14:foregroundMark x1="29532" y1="32345" x2="45378" y2="22462"/>
                        <a14:foregroundMark x1="22449" y1="18598" x2="33613" y2="28661"/>
                        <a14:foregroundMark x1="51261" y1="24079" x2="64706" y2="27403"/>
                        <a14:foregroundMark x1="67587" y1="26685" x2="75390" y2="29380"/>
                        <a14:foregroundMark x1="77311" y1="27044" x2="82353" y2="19497"/>
                        <a14:foregroundMark x1="62785" y1="39173" x2="65906" y2="34501"/>
                        <a14:foregroundMark x1="22449" y1="58221" x2="33373" y2="51033"/>
                        <a14:foregroundMark x1="25570" y1="50494" x2="25090" y2="47439"/>
                        <a14:foregroundMark x1="22449" y1="57323" x2="17887" y2="52022"/>
                        <a14:foregroundMark x1="19568" y1="69452" x2="32413" y2="61366"/>
                        <a14:foregroundMark x1="9484" y1="3863" x2="89196" y2="2965"/>
                        <a14:foregroundMark x1="90156" y1="4762" x2="93037" y2="15993"/>
                        <a14:foregroundMark x1="92317" y1="23360" x2="92557" y2="93890"/>
                        <a14:foregroundMark x1="70348" y1="49236" x2="79712" y2="46990"/>
                        <a14:foregroundMark x1="9484" y1="4403" x2="5282" y2="6289"/>
                        <a14:foregroundMark x1="7083" y1="7008" x2="6723" y2="94070"/>
                        <a14:foregroundMark x1="6723" y1="94250" x2="12845" y2="96945"/>
                        <a14:foregroundMark x1="13085" y1="97305" x2="89196" y2="95867"/>
                        <a14:foregroundMark x1="60144" y1="54358" x2="64466" y2="49236"/>
                        <a14:foregroundMark x1="21489" y1="38994" x2="24130" y2="40072"/>
                        <a14:foregroundMark x1="31693" y1="55705" x2="30012" y2="483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69" t="6215" r="8479" b="4402"/>
          <a:stretch/>
        </p:blipFill>
        <p:spPr bwMode="auto">
          <a:xfrm>
            <a:off x="3779912" y="1743298"/>
            <a:ext cx="1543358" cy="1963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2.freepng.ru/20180512/lte/kisspng-traffic-sign-warning-sign-pedestrian-crossing-road-5af68cac785528.64072701152610730849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2" b="97500" l="5111" r="91667">
                        <a14:foregroundMark x1="8000" y1="88333" x2="61778" y2="19583"/>
                        <a14:foregroundMark x1="39667" y1="11528" x2="89667" y2="90694"/>
                        <a14:foregroundMark x1="43778" y1="19028" x2="49889" y2="972"/>
                        <a14:foregroundMark x1="42889" y1="5139" x2="45556" y2="17083"/>
                        <a14:foregroundMark x1="6889" y1="84167" x2="45000" y2="3333"/>
                        <a14:foregroundMark x1="49000" y1="2917" x2="71222" y2="40972"/>
                        <a14:foregroundMark x1="23556" y1="94583" x2="53111" y2="45556"/>
                        <a14:foregroundMark x1="49667" y1="1667" x2="60778" y2="18611"/>
                        <a14:foregroundMark x1="50667" y1="1944" x2="56556" y2="10139"/>
                        <a14:foregroundMark x1="61556" y1="20972" x2="65000" y2="28750"/>
                        <a14:foregroundMark x1="70667" y1="41250" x2="91000" y2="86389"/>
                        <a14:foregroundMark x1="27778" y1="63333" x2="88000" y2="93611"/>
                        <a14:foregroundMark x1="44889" y1="71389" x2="66667" y2="53056"/>
                        <a14:foregroundMark x1="36000" y1="54444" x2="78889" y2="80972"/>
                        <a14:foregroundMark x1="65667" y1="71528" x2="66444" y2="52222"/>
                        <a14:foregroundMark x1="51556" y1="60417" x2="61111" y2="46389"/>
                        <a14:foregroundMark x1="41222" y1="55694" x2="49111" y2="41806"/>
                        <a14:foregroundMark x1="7444" y1="84722" x2="8778" y2="92500"/>
                        <a14:foregroundMark x1="9444" y1="92917" x2="85889" y2="93333"/>
                        <a14:foregroundMark x1="18556" y1="83056" x2="40889" y2="56944"/>
                        <a14:foregroundMark x1="37000" y1="66806" x2="40889" y2="61806"/>
                        <a14:foregroundMark x1="51111" y1="45278" x2="55667" y2="38750"/>
                        <a14:foregroundMark x1="62000" y1="60972" x2="65000" y2="68333"/>
                        <a14:foregroundMark x1="65556" y1="69861" x2="70556" y2="65972"/>
                        <a14:foregroundMark x1="33222" y1="81944" x2="50667" y2="72083"/>
                        <a14:foregroundMark x1="45444" y1="4028" x2="48556" y2="2778"/>
                        <a14:backgroundMark x1="44222" y1="1389" x2="48111" y2="556"/>
                        <a14:backgroundMark x1="49556" y1="139" x2="51000" y2="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588219"/>
            <a:ext cx="2618568" cy="2094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0-tub-ru.yandex.net/i?id=7ccc920601df7fbba541343729c89c87-l&amp;n=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7609" l="222" r="99333">
                        <a14:foregroundMark x1="30000" y1="1848" x2="69333" y2="1413"/>
                        <a14:foregroundMark x1="1667" y1="30761" x2="1111" y2="68370"/>
                        <a14:foregroundMark x1="97556" y1="31304" x2="98778" y2="69022"/>
                        <a14:foregroundMark x1="98222" y1="34348" x2="99222" y2="477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1953515" cy="1996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mg2.freepng.ru/20180720/yhx/kisspng-traffic-sign-symbol-computer-icons-road-signs-in-denmark-5b52978dc5c545.4097725815321394058101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21" r="16189"/>
          <a:stretch/>
        </p:blipFill>
        <p:spPr bwMode="auto">
          <a:xfrm>
            <a:off x="521517" y="4221088"/>
            <a:ext cx="2071785" cy="2031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free-images.com/or/e0f2/znak_d_32_svg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289152"/>
            <a:ext cx="1543358" cy="1963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im0-tub-ru.yandex.net/i?id=ebce877c5c7ed79d4e0b55936586201c-sr&amp;n=13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99" t="8041" r="21951" b="8210"/>
          <a:stretch/>
        </p:blipFill>
        <p:spPr bwMode="auto">
          <a:xfrm>
            <a:off x="6444208" y="4288358"/>
            <a:ext cx="1525871" cy="1963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59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Игра: «Да», «Нет</a:t>
            </a:r>
            <a:r>
              <a:rPr lang="ru-RU" b="1" dirty="0" smtClean="0">
                <a:latin typeface="Arial Black" panose="020B0A04020102020204" pitchFamily="34" charset="0"/>
              </a:rPr>
              <a:t>»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878064"/>
            <a:ext cx="5210081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Говорите, красный свет проезда нет?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2540637"/>
            <a:ext cx="6797054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Каждый раз, идя домой, играем мы на мостовой?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5571" y="3284984"/>
            <a:ext cx="6955750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Если </a:t>
            </a:r>
            <a:r>
              <a:rPr lang="ru-RU" dirty="0">
                <a:latin typeface="Arial Black" panose="020B0A04020102020204" pitchFamily="34" charset="0"/>
              </a:rPr>
              <a:t>вы спешите, то перед транспортом бежите?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35571" y="3964553"/>
            <a:ext cx="6797054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Мы всегда идём вперёд только там, где переход</a:t>
            </a:r>
            <a:r>
              <a:rPr lang="ru-RU" dirty="0" smtClean="0">
                <a:latin typeface="Arial Black" panose="020B0A04020102020204" pitchFamily="34" charset="0"/>
              </a:rPr>
              <a:t>?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35571" y="4709637"/>
            <a:ext cx="7353126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Мы бежим вперёд так скоро, что не видим светофора?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1520" y="5449530"/>
            <a:ext cx="6997901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На знаке « Здесь проезда нет» нарисован человек?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868144" y="1864344"/>
            <a:ext cx="558166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ДА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57226" y="1878064"/>
            <a:ext cx="710451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НЕТ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43654" y="2519165"/>
            <a:ext cx="710451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НЕТ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72290" y="2519165"/>
            <a:ext cx="558166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ДА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39670" y="3289141"/>
            <a:ext cx="710451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НЕТ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64169" y="3289141"/>
            <a:ext cx="558166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ДА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30780" y="3933056"/>
            <a:ext cx="558166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ДА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096284" y="3949492"/>
            <a:ext cx="710451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НЕТ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41058" y="4709637"/>
            <a:ext cx="710451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НЕТ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527652" y="4698267"/>
            <a:ext cx="558166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ДА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485892" y="5449530"/>
            <a:ext cx="710451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НЕТ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64169" y="5449530"/>
            <a:ext cx="558166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ДА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46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BBB59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BBB59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BBB59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BBB59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BBB59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BBB59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Что такое ремень безопасности?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169478"/>
            <a:ext cx="828092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Это</a:t>
            </a:r>
            <a:r>
              <a:rPr lang="ru-RU" dirty="0" smtClean="0"/>
              <a:t> </a:t>
            </a:r>
            <a:r>
              <a:rPr lang="ru-RU" dirty="0" smtClean="0">
                <a:latin typeface="Arial Black" panose="020B0A04020102020204" pitchFamily="34" charset="0"/>
              </a:rPr>
              <a:t>то, чем пассажиры пристёгиваются для безопасной езды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2883059"/>
            <a:ext cx="6183103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Это то, чем воспитывают непослушных детей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4324" y="3717637"/>
            <a:ext cx="4597734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Это то, чем подпоясывают пальто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35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BBB59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Подскажи словечко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91730" y="1628800"/>
            <a:ext cx="457200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Заучи </a:t>
            </a:r>
            <a:r>
              <a:rPr lang="ru-RU" dirty="0">
                <a:latin typeface="Arial Black" panose="020B0A04020102020204" pitchFamily="34" charset="0"/>
              </a:rPr>
              <a:t>закон простой</a:t>
            </a:r>
            <a:r>
              <a:rPr lang="ru-RU" dirty="0" smtClean="0">
                <a:latin typeface="Arial Black" panose="020B0A04020102020204" pitchFamily="34" charset="0"/>
              </a:rPr>
              <a:t>,</a:t>
            </a:r>
            <a:endParaRPr lang="ru-RU" dirty="0">
              <a:latin typeface="Arial Black" panose="020B0A04020102020204" pitchFamily="34" charset="0"/>
            </a:endParaRP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Красный свет </a:t>
            </a:r>
            <a:r>
              <a:rPr lang="ru-RU" dirty="0" err="1" smtClean="0">
                <a:latin typeface="Arial Black" panose="020B0A04020102020204" pitchFamily="34" charset="0"/>
              </a:rPr>
              <a:t>зажёгся</a:t>
            </a:r>
            <a:r>
              <a:rPr lang="ru-RU" dirty="0" smtClean="0">
                <a:latin typeface="Arial Black" panose="020B0A04020102020204" pitchFamily="34" charset="0"/>
              </a:rPr>
              <a:t>…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792" y="2524115"/>
            <a:ext cx="915635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СТОЙ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9148" y="2524115"/>
            <a:ext cx="877163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БЕГИ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9964" y="2505834"/>
            <a:ext cx="915635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СЯДЬ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3068960"/>
            <a:ext cx="457200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Жёлтый скажет пешеходу</a:t>
            </a:r>
            <a:r>
              <a:rPr lang="ru-RU" dirty="0" smtClean="0">
                <a:latin typeface="Arial Black" panose="020B0A04020102020204" pitchFamily="34" charset="0"/>
              </a:rPr>
              <a:t>,</a:t>
            </a:r>
            <a:endParaRPr lang="ru-RU" dirty="0">
              <a:latin typeface="Arial Black" panose="020B0A04020102020204" pitchFamily="34" charset="0"/>
            </a:endParaRP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Приготовься </a:t>
            </a:r>
            <a:r>
              <a:rPr lang="ru-RU" dirty="0" smtClean="0">
                <a:latin typeface="Arial Black" panose="020B0A04020102020204" pitchFamily="34" charset="0"/>
              </a:rPr>
              <a:t>к…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57609" y="4645585"/>
            <a:ext cx="291458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А зелёный впереди </a:t>
            </a:r>
            <a:r>
              <a:rPr lang="ru-RU" dirty="0" smtClean="0">
                <a:latin typeface="Arial Black" panose="020B0A04020102020204" pitchFamily="34" charset="0"/>
              </a:rPr>
              <a:t>,</a:t>
            </a:r>
            <a:endParaRPr lang="ru-RU" dirty="0">
              <a:latin typeface="Arial Black" panose="020B0A04020102020204" pitchFamily="34" charset="0"/>
            </a:endParaRPr>
          </a:p>
          <a:p>
            <a:r>
              <a:rPr lang="ru-RU" dirty="0">
                <a:latin typeface="Arial Black" panose="020B0A04020102020204" pitchFamily="34" charset="0"/>
              </a:rPr>
              <a:t>Говорит он </a:t>
            </a:r>
            <a:r>
              <a:rPr lang="ru-RU" dirty="0" smtClean="0">
                <a:latin typeface="Arial Black" panose="020B0A04020102020204" pitchFamily="34" charset="0"/>
              </a:rPr>
              <a:t>всем…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69140" y="4021396"/>
            <a:ext cx="1598515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ПЕРЕХОДУ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8143" y="4015145"/>
            <a:ext cx="824265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БОЮ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2014" y="4018419"/>
            <a:ext cx="1609736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ПРЫЖКАМ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20080" y="5573960"/>
            <a:ext cx="124906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ПРИВЕТ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52960" y="5573960"/>
            <a:ext cx="763351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ИДИ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08347" y="5567833"/>
            <a:ext cx="1319592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ПРЫГАЙ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9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BBB59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BBB59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BBB59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942</TotalTime>
  <Words>326</Words>
  <Application>Microsoft Office PowerPoint</Application>
  <PresentationFormat>Экран (4:3)</PresentationFormat>
  <Paragraphs>65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Arial Black</vt:lpstr>
      <vt:lpstr>Calibri</vt:lpstr>
      <vt:lpstr>Тема Office</vt:lpstr>
      <vt:lpstr>Мы - пассажиры</vt:lpstr>
      <vt:lpstr>Презентация PowerPoint</vt:lpstr>
      <vt:lpstr>Правила поведения в транспорте</vt:lpstr>
      <vt:lpstr>Составь слово</vt:lpstr>
      <vt:lpstr>Что из этого можно делать в автобусе</vt:lpstr>
      <vt:lpstr>Выбери знак «остановка»</vt:lpstr>
      <vt:lpstr>Игра: «Да», «Нет»</vt:lpstr>
      <vt:lpstr>Что такое ремень безопасности?</vt:lpstr>
      <vt:lpstr>Подскажи словечко</vt:lpstr>
      <vt:lpstr>Кто из этих людей отвечает за безопасность на дорогах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- пассажиры</dc:title>
  <dc:creator>HP</dc:creator>
  <cp:lastModifiedBy>Мария</cp:lastModifiedBy>
  <cp:revision>23</cp:revision>
  <dcterms:created xsi:type="dcterms:W3CDTF">2020-10-05T04:13:40Z</dcterms:created>
  <dcterms:modified xsi:type="dcterms:W3CDTF">2024-01-08T11:47:14Z</dcterms:modified>
</cp:coreProperties>
</file>