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61" r:id="rId4"/>
    <p:sldId id="259" r:id="rId5"/>
    <p:sldId id="262" r:id="rId6"/>
    <p:sldId id="263" r:id="rId7"/>
    <p:sldId id="264" r:id="rId8"/>
    <p:sldId id="265" r:id="rId9"/>
    <p:sldId id="266" r:id="rId10"/>
    <p:sldId id="267" r:id="rId11"/>
    <p:sldId id="268" r:id="rId12"/>
    <p:sldId id="269"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A21"/>
    <a:srgbClr val="FFC6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9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F3F52B5-60AF-462A-BBAB-F8988322252D}" type="datetimeFigureOut">
              <a:rPr lang="ru-RU" smtClean="0"/>
              <a:pPr/>
              <a:t>08.10.2023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353F56-5798-4D38-9239-687F52C00334}"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3F52B5-60AF-462A-BBAB-F8988322252D}" type="datetimeFigureOut">
              <a:rPr lang="ru-RU" smtClean="0"/>
              <a:pPr/>
              <a:t>08.10.2023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353F56-5798-4D38-9239-687F52C0033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3F52B5-60AF-462A-BBAB-F8988322252D}" type="datetimeFigureOut">
              <a:rPr lang="ru-RU" smtClean="0"/>
              <a:pPr/>
              <a:t>08.10.2023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353F56-5798-4D38-9239-687F52C0033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3F52B5-60AF-462A-BBAB-F8988322252D}" type="datetimeFigureOut">
              <a:rPr lang="ru-RU" smtClean="0"/>
              <a:pPr/>
              <a:t>08.10.2023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353F56-5798-4D38-9239-687F52C0033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F3F52B5-60AF-462A-BBAB-F8988322252D}" type="datetimeFigureOut">
              <a:rPr lang="ru-RU" smtClean="0"/>
              <a:pPr/>
              <a:t>08.10.2023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353F56-5798-4D38-9239-687F52C00334}"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F3F52B5-60AF-462A-BBAB-F8988322252D}" type="datetimeFigureOut">
              <a:rPr lang="ru-RU" smtClean="0"/>
              <a:pPr/>
              <a:t>08.10.2023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8353F56-5798-4D38-9239-687F52C0033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F3F52B5-60AF-462A-BBAB-F8988322252D}" type="datetimeFigureOut">
              <a:rPr lang="ru-RU" smtClean="0"/>
              <a:pPr/>
              <a:t>08.10.2023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8353F56-5798-4D38-9239-687F52C0033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F3F52B5-60AF-462A-BBAB-F8988322252D}" type="datetimeFigureOut">
              <a:rPr lang="ru-RU" smtClean="0"/>
              <a:pPr/>
              <a:t>08.10.2023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8353F56-5798-4D38-9239-687F52C00334}" type="slidenum">
              <a:rPr lang="ru-RU" smtClean="0"/>
              <a:pPr/>
              <a:t>‹#›</a:t>
            </a:fld>
            <a:endParaRPr lang="ru-RU"/>
          </a:p>
        </p:txBody>
      </p:sp>
      <p:pic>
        <p:nvPicPr>
          <p:cNvPr id="6" name="Рисунок 5" descr="http://konkurs.muzkult.ru/img/upload/1017/image_image_377109.png"/>
          <p:cNvPicPr/>
          <p:nvPr userDrawn="1"/>
        </p:nvPicPr>
        <p:blipFill>
          <a:blip r:embed="rId2" cstate="print"/>
          <a:srcRect/>
          <a:stretch>
            <a:fillRect/>
          </a:stretch>
        </p:blipFill>
        <p:spPr bwMode="auto">
          <a:xfrm>
            <a:off x="467544" y="620688"/>
            <a:ext cx="8136904" cy="1368152"/>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F3F52B5-60AF-462A-BBAB-F8988322252D}" type="datetimeFigureOut">
              <a:rPr lang="ru-RU" smtClean="0"/>
              <a:pPr/>
              <a:t>08.10.2023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8353F56-5798-4D38-9239-687F52C0033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F3F52B5-60AF-462A-BBAB-F8988322252D}" type="datetimeFigureOut">
              <a:rPr lang="ru-RU" smtClean="0"/>
              <a:pPr/>
              <a:t>08.10.2023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8353F56-5798-4D38-9239-687F52C0033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F3F52B5-60AF-462A-BBAB-F8988322252D}" type="datetimeFigureOut">
              <a:rPr lang="ru-RU" smtClean="0"/>
              <a:pPr/>
              <a:t>08.10.2023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8353F56-5798-4D38-9239-687F52C0033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C:\Documents and Settings\Таня\Мои документы\греч. фон (NXPowerLite).jpg"/>
          <p:cNvPicPr>
            <a:picLocks noChangeAspect="1" noChangeArrowheads="1"/>
          </p:cNvPicPr>
          <p:nvPr userDrawn="1"/>
        </p:nvPicPr>
        <p:blipFill>
          <a:blip r:embed="rId13" cstate="print"/>
          <a:srcRect/>
          <a:stretch>
            <a:fillRect/>
          </a:stretch>
        </p:blipFill>
        <p:spPr bwMode="auto">
          <a:xfrm>
            <a:off x="9659" y="11858"/>
            <a:ext cx="9134341" cy="6846142"/>
          </a:xfrm>
          <a:prstGeom prst="rect">
            <a:avLst/>
          </a:prstGeom>
          <a:noFill/>
        </p:spPr>
      </p:pic>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3F52B5-60AF-462A-BBAB-F8988322252D}" type="datetimeFigureOut">
              <a:rPr lang="ru-RU" smtClean="0"/>
              <a:pPr/>
              <a:t>08.10.2023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353F56-5798-4D38-9239-687F52C0033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755576" y="908720"/>
            <a:ext cx="7704856" cy="4896544"/>
            <a:chOff x="755576" y="908720"/>
            <a:chExt cx="7704856" cy="4896544"/>
          </a:xfrm>
        </p:grpSpPr>
        <p:pic>
          <p:nvPicPr>
            <p:cNvPr id="6" name="Рисунок 5" descr="http://papus666.narod.ru/clipart/v/vlist/vin113.png"/>
            <p:cNvPicPr/>
            <p:nvPr/>
          </p:nvPicPr>
          <p:blipFill>
            <a:blip r:embed="rId2" cstate="print"/>
            <a:srcRect/>
            <a:stretch>
              <a:fillRect/>
            </a:stretch>
          </p:blipFill>
          <p:spPr bwMode="auto">
            <a:xfrm>
              <a:off x="755576" y="908720"/>
              <a:ext cx="7704856" cy="4896544"/>
            </a:xfrm>
            <a:prstGeom prst="rect">
              <a:avLst/>
            </a:prstGeom>
            <a:noFill/>
            <a:ln w="9525">
              <a:noFill/>
              <a:miter lim="800000"/>
              <a:headEnd/>
              <a:tailEnd/>
            </a:ln>
          </p:spPr>
        </p:pic>
        <p:sp>
          <p:nvSpPr>
            <p:cNvPr id="7" name="Прямоугольник 6"/>
            <p:cNvSpPr/>
            <p:nvPr/>
          </p:nvSpPr>
          <p:spPr>
            <a:xfrm>
              <a:off x="1907704" y="1340768"/>
              <a:ext cx="3754554" cy="1200329"/>
            </a:xfrm>
            <a:prstGeom prst="rect">
              <a:avLst/>
            </a:prstGeom>
          </p:spPr>
          <p:txBody>
            <a:bodyPr wrap="none">
              <a:spAutoFit/>
            </a:bodyPr>
            <a:lstStyle/>
            <a:p>
              <a:r>
                <a:rPr lang="ru-RU" sz="7200" b="1" i="1" dirty="0" smtClean="0">
                  <a:ln w="1905"/>
                  <a:blipFill>
                    <a:blip r:embed="rId3"/>
                    <a:stretch>
                      <a:fillRect/>
                    </a:stretch>
                  </a:blipFill>
                  <a:effectLst>
                    <a:innerShdw blurRad="69850" dist="43180" dir="5400000">
                      <a:srgbClr val="000000">
                        <a:alpha val="65000"/>
                      </a:srgbClr>
                    </a:innerShdw>
                  </a:effectLst>
                  <a:latin typeface="Candara" pitchFamily="34" charset="0"/>
                </a:rPr>
                <a:t> Древняя</a:t>
              </a:r>
              <a:endParaRPr lang="ru-RU" sz="7200" dirty="0">
                <a:blipFill>
                  <a:blip r:embed="rId3"/>
                  <a:stretch>
                    <a:fillRect/>
                  </a:stretch>
                </a:blipFill>
              </a:endParaRPr>
            </a:p>
          </p:txBody>
        </p:sp>
        <p:sp>
          <p:nvSpPr>
            <p:cNvPr id="8" name="Прямоугольник 7"/>
            <p:cNvSpPr/>
            <p:nvPr/>
          </p:nvSpPr>
          <p:spPr>
            <a:xfrm rot="19964986">
              <a:off x="4225247" y="3347873"/>
              <a:ext cx="2951001" cy="1200329"/>
            </a:xfrm>
            <a:prstGeom prst="rect">
              <a:avLst/>
            </a:prstGeom>
          </p:spPr>
          <p:txBody>
            <a:bodyPr wrap="none">
              <a:spAutoFit/>
            </a:bodyPr>
            <a:lstStyle/>
            <a:p>
              <a:r>
                <a:rPr lang="ru-RU" sz="7200" b="1" i="1" dirty="0" smtClean="0">
                  <a:ln w="1905"/>
                  <a:blipFill>
                    <a:blip r:embed="rId3"/>
                    <a:stretch>
                      <a:fillRect/>
                    </a:stretch>
                  </a:blipFill>
                  <a:effectLst>
                    <a:innerShdw blurRad="69850" dist="43180" dir="5400000">
                      <a:srgbClr val="000000">
                        <a:alpha val="65000"/>
                      </a:srgbClr>
                    </a:innerShdw>
                  </a:effectLst>
                  <a:latin typeface="Candara" pitchFamily="34" charset="0"/>
                </a:rPr>
                <a:t>Греция</a:t>
              </a:r>
              <a:endParaRPr lang="ru-RU" sz="7200" dirty="0">
                <a:blipFill>
                  <a:blip r:embed="rId3"/>
                  <a:stretch>
                    <a:fillRect/>
                  </a:stretch>
                </a:blipFill>
              </a:endParaRPr>
            </a:p>
          </p:txBody>
        </p:sp>
        <p:sp>
          <p:nvSpPr>
            <p:cNvPr id="9" name="Минус 8"/>
            <p:cNvSpPr/>
            <p:nvPr/>
          </p:nvSpPr>
          <p:spPr>
            <a:xfrm rot="16200000">
              <a:off x="2051721" y="2204865"/>
              <a:ext cx="288033" cy="144016"/>
            </a:xfrm>
            <a:prstGeom prst="mathMinus">
              <a:avLst>
                <a:gd name="adj1" fmla="val 23520"/>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683568" y="692696"/>
            <a:ext cx="7776864" cy="5433467"/>
          </a:xfrm>
          <a:prstGeom prst="rect">
            <a:avLst/>
          </a:prstGeom>
        </p:spPr>
      </p:pic>
    </p:spTree>
    <p:extLst>
      <p:ext uri="{BB962C8B-B14F-4D97-AF65-F5344CB8AC3E}">
        <p14:creationId xmlns:p14="http://schemas.microsoft.com/office/powerpoint/2010/main" val="4692280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smtClean="0">
                <a:solidFill>
                  <a:srgbClr val="FFC000"/>
                </a:solidFill>
              </a:rPr>
              <a:t>В дальнейшем власть </a:t>
            </a:r>
            <a:r>
              <a:rPr lang="ru-RU" dirty="0" err="1" smtClean="0">
                <a:solidFill>
                  <a:srgbClr val="FFC000"/>
                </a:solidFill>
              </a:rPr>
              <a:t>кносских</a:t>
            </a:r>
            <a:r>
              <a:rPr lang="ru-RU" dirty="0" smtClean="0">
                <a:solidFill>
                  <a:srgbClr val="FFC000"/>
                </a:solidFill>
              </a:rPr>
              <a:t> царей распространилась на многие острова  и прибрежные области по обеим сторонам Эгейского моря. Критский флот господствовал в Восточном Средиземноморье.</a:t>
            </a:r>
            <a:endParaRPr lang="ru-RU" dirty="0">
              <a:solidFill>
                <a:srgbClr val="FFC000"/>
              </a:solidFill>
            </a:endParaRPr>
          </a:p>
        </p:txBody>
      </p:sp>
    </p:spTree>
    <p:extLst>
      <p:ext uri="{BB962C8B-B14F-4D97-AF65-F5344CB8AC3E}">
        <p14:creationId xmlns:p14="http://schemas.microsoft.com/office/powerpoint/2010/main" val="1441416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smtClean="0">
                <a:solidFill>
                  <a:srgbClr val="FFC000"/>
                </a:solidFill>
              </a:rPr>
              <a:t>Минойская держава находилась в зените своего могущества ,когда силы её оказались неожиданно подорванными вулканической катастрофой ,за которой последовало вторжение на Крит около 1450г.до н.э. многочисленных пришельцев с близлежащего материка. Этими пришельцами были греки-ахейцы. </a:t>
            </a:r>
            <a:endParaRPr lang="ru-RU" dirty="0">
              <a:solidFill>
                <a:srgbClr val="FFC000"/>
              </a:solidFill>
            </a:endParaRPr>
          </a:p>
        </p:txBody>
      </p:sp>
    </p:spTree>
    <p:extLst>
      <p:ext uri="{BB962C8B-B14F-4D97-AF65-F5344CB8AC3E}">
        <p14:creationId xmlns:p14="http://schemas.microsoft.com/office/powerpoint/2010/main" val="4035081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lnSpcReduction="20000"/>
          </a:bodyPr>
          <a:lstStyle/>
          <a:p>
            <a:r>
              <a:rPr lang="ru-RU" dirty="0">
                <a:solidFill>
                  <a:srgbClr val="FFC000"/>
                </a:solidFill>
              </a:rPr>
              <a:t>Древние греки внесли огромный вклад в развитие средиземноморской цивилизации. Наибольшие достижения греков проявились в трех основных областях: организации городской жизни с ее высоким уровнем благоустройства как одного из важных условий цивилизованного существования; установлением демократической республики (демократии) —наиболее прогрессивной формы государственного устройства; создании замечательной культуры.</a:t>
            </a:r>
          </a:p>
        </p:txBody>
      </p:sp>
    </p:spTree>
    <p:extLst>
      <p:ext uri="{BB962C8B-B14F-4D97-AF65-F5344CB8AC3E}">
        <p14:creationId xmlns:p14="http://schemas.microsoft.com/office/powerpoint/2010/main" val="21153258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p:cNvPicPr>
            <a:picLocks noGrp="1" noChangeAspect="1"/>
          </p:cNvPicPr>
          <p:nvPr>
            <p:ph sz="half" idx="1"/>
          </p:nvPr>
        </p:nvPicPr>
        <p:blipFill>
          <a:blip r:embed="rId2"/>
          <a:stretch>
            <a:fillRect/>
          </a:stretch>
        </p:blipFill>
        <p:spPr>
          <a:xfrm>
            <a:off x="395536" y="620687"/>
            <a:ext cx="4320480" cy="5505475"/>
          </a:xfrm>
          <a:prstGeom prst="rect">
            <a:avLst/>
          </a:prstGeom>
        </p:spPr>
      </p:pic>
      <p:sp>
        <p:nvSpPr>
          <p:cNvPr id="6" name="Объект 5"/>
          <p:cNvSpPr>
            <a:spLocks noGrp="1"/>
          </p:cNvSpPr>
          <p:nvPr>
            <p:ph sz="half" idx="2"/>
          </p:nvPr>
        </p:nvSpPr>
        <p:spPr/>
        <p:txBody>
          <a:bodyPr>
            <a:normAutofit fontScale="85000" lnSpcReduction="10000"/>
          </a:bodyPr>
          <a:lstStyle/>
          <a:p>
            <a:pPr marL="0" indent="0">
              <a:buNone/>
            </a:pPr>
            <a:r>
              <a:rPr lang="ru-RU" dirty="0">
                <a:solidFill>
                  <a:srgbClr val="FFC000"/>
                </a:solidFill>
              </a:rPr>
              <a:t>Как центр всей полисной округи греческий город был местом жительства не только ремесленников, торговцев и прочего городского люда, но включал также и сельское население, т. е. становился местом жительства большей части населения полиса, которое, таким образом, могло пользоваться всеми благами благоустроенной городской жизни.</a:t>
            </a:r>
            <a:endParaRPr lang="ru-RU" dirty="0">
              <a:solidFill>
                <a:srgbClr val="FFC000"/>
              </a:solidFill>
            </a:endParaRPr>
          </a:p>
        </p:txBody>
      </p:sp>
    </p:spTree>
    <p:extLst>
      <p:ext uri="{BB962C8B-B14F-4D97-AF65-F5344CB8AC3E}">
        <p14:creationId xmlns:p14="http://schemas.microsoft.com/office/powerpoint/2010/main" val="25871824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sz="half" idx="1"/>
          </p:nvPr>
        </p:nvPicPr>
        <p:blipFill>
          <a:blip r:embed="rId2"/>
          <a:stretch>
            <a:fillRect/>
          </a:stretch>
        </p:blipFill>
        <p:spPr>
          <a:xfrm>
            <a:off x="457200" y="620688"/>
            <a:ext cx="4038600" cy="5688631"/>
          </a:xfrm>
          <a:prstGeom prst="rect">
            <a:avLst/>
          </a:prstGeom>
        </p:spPr>
      </p:pic>
      <p:sp>
        <p:nvSpPr>
          <p:cNvPr id="4" name="Объект 3"/>
          <p:cNvSpPr>
            <a:spLocks noGrp="1"/>
          </p:cNvSpPr>
          <p:nvPr>
            <p:ph sz="half" idx="2"/>
          </p:nvPr>
        </p:nvSpPr>
        <p:spPr>
          <a:xfrm>
            <a:off x="4648200" y="620688"/>
            <a:ext cx="4038600" cy="5505475"/>
          </a:xfrm>
        </p:spPr>
        <p:txBody>
          <a:bodyPr>
            <a:normAutofit fontScale="62500" lnSpcReduction="20000"/>
          </a:bodyPr>
          <a:lstStyle/>
          <a:p>
            <a:r>
              <a:rPr lang="ru-RU" dirty="0" smtClean="0">
                <a:solidFill>
                  <a:srgbClr val="FFC000"/>
                </a:solidFill>
              </a:rPr>
              <a:t>На территории образовалось </a:t>
            </a:r>
            <a:r>
              <a:rPr lang="ru-RU" dirty="0">
                <a:solidFill>
                  <a:srgbClr val="FFC000"/>
                </a:solidFill>
              </a:rPr>
              <a:t>более сотни независимых городов с небольшими или сравнительно крупными прилегающими территориями. На них располагались не только пастбища и сельскохозяйственные угодья, но и более </a:t>
            </a:r>
            <a:r>
              <a:rPr lang="ru-RU" dirty="0" smtClean="0">
                <a:solidFill>
                  <a:srgbClr val="FFC000"/>
                </a:solidFill>
              </a:rPr>
              <a:t>мелкие </a:t>
            </a:r>
            <a:r>
              <a:rPr lang="ru-RU" dirty="0">
                <a:solidFill>
                  <a:srgbClr val="FFC000"/>
                </a:solidFill>
              </a:rPr>
              <a:t>поселения. Они назывались полисы и в древние времена сохраняли в себе значительные черты родоплеменных объединений:</a:t>
            </a:r>
          </a:p>
          <a:p>
            <a:r>
              <a:rPr lang="ru-RU" dirty="0">
                <a:solidFill>
                  <a:srgbClr val="FFC000"/>
                </a:solidFill>
              </a:rPr>
              <a:t>единые права собственности для всех членов общины;</a:t>
            </a:r>
          </a:p>
          <a:p>
            <a:r>
              <a:rPr lang="ru-RU" dirty="0">
                <a:solidFill>
                  <a:srgbClr val="FFC000"/>
                </a:solidFill>
              </a:rPr>
              <a:t>власть в руках совета старейшин;</a:t>
            </a:r>
          </a:p>
          <a:p>
            <a:r>
              <a:rPr lang="ru-RU" dirty="0">
                <a:solidFill>
                  <a:srgbClr val="FFC000"/>
                </a:solidFill>
              </a:rPr>
              <a:t>гражданами могли быть только члены общины, а иноземцы и рабы не имели права участия в социальной и политической жизни</a:t>
            </a:r>
            <a:r>
              <a:rPr lang="ru-RU" dirty="0" smtClean="0"/>
              <a:t>.</a:t>
            </a:r>
            <a:endParaRPr lang="ru-RU" dirty="0"/>
          </a:p>
        </p:txBody>
      </p:sp>
    </p:spTree>
    <p:extLst>
      <p:ext uri="{BB962C8B-B14F-4D97-AF65-F5344CB8AC3E}">
        <p14:creationId xmlns:p14="http://schemas.microsoft.com/office/powerpoint/2010/main" val="1209558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p:cNvPicPr>
            <a:picLocks noGrp="1" noChangeAspect="1"/>
          </p:cNvPicPr>
          <p:nvPr>
            <p:ph idx="1"/>
          </p:nvPr>
        </p:nvPicPr>
        <p:blipFill>
          <a:blip r:embed="rId2"/>
          <a:stretch>
            <a:fillRect/>
          </a:stretch>
        </p:blipFill>
        <p:spPr>
          <a:xfrm>
            <a:off x="683568" y="620688"/>
            <a:ext cx="7776863" cy="5505475"/>
          </a:xfrm>
          <a:prstGeom prst="rect">
            <a:avLst/>
          </a:prstGeom>
        </p:spPr>
      </p:pic>
    </p:spTree>
    <p:extLst>
      <p:ext uri="{BB962C8B-B14F-4D97-AF65-F5344CB8AC3E}">
        <p14:creationId xmlns:p14="http://schemas.microsoft.com/office/powerpoint/2010/main" val="917500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85000" lnSpcReduction="20000"/>
          </a:bodyPr>
          <a:lstStyle/>
          <a:p>
            <a:r>
              <a:rPr lang="ru-RU" b="1" dirty="0">
                <a:solidFill>
                  <a:srgbClr val="FFC000"/>
                </a:solidFill>
              </a:rPr>
              <a:t>Полисы Греции</a:t>
            </a:r>
          </a:p>
          <a:p>
            <a:r>
              <a:rPr lang="ru-RU" b="1" dirty="0">
                <a:solidFill>
                  <a:srgbClr val="FFC000"/>
                </a:solidFill>
              </a:rPr>
              <a:t>Несмотря на то, что в современной историографии все города-государства Греции принято называть полисами, их размеры и устройство значительно отличались:</a:t>
            </a:r>
          </a:p>
          <a:p>
            <a:endParaRPr lang="ru-RU" b="1" dirty="0">
              <a:solidFill>
                <a:srgbClr val="FFC000"/>
              </a:solidFill>
            </a:endParaRPr>
          </a:p>
          <a:p>
            <a:r>
              <a:rPr lang="ru-RU" b="1" dirty="0">
                <a:solidFill>
                  <a:srgbClr val="FFC000"/>
                </a:solidFill>
              </a:rPr>
              <a:t>Спарта — 8400 км2;</a:t>
            </a:r>
          </a:p>
          <a:p>
            <a:r>
              <a:rPr lang="ru-RU" b="1" dirty="0">
                <a:solidFill>
                  <a:srgbClr val="FFC000"/>
                </a:solidFill>
              </a:rPr>
              <a:t>Аттика — 2650 км2;</a:t>
            </a:r>
          </a:p>
          <a:p>
            <a:r>
              <a:rPr lang="ru-RU" b="1" dirty="0">
                <a:solidFill>
                  <a:srgbClr val="FFC000"/>
                </a:solidFill>
              </a:rPr>
              <a:t>Коринф — 880 км2;</a:t>
            </a:r>
          </a:p>
          <a:p>
            <a:r>
              <a:rPr lang="ru-RU" b="1" dirty="0" err="1">
                <a:solidFill>
                  <a:srgbClr val="FFC000"/>
                </a:solidFill>
              </a:rPr>
              <a:t>Самос</a:t>
            </a:r>
            <a:r>
              <a:rPr lang="ru-RU" b="1" dirty="0">
                <a:solidFill>
                  <a:srgbClr val="FFC000"/>
                </a:solidFill>
              </a:rPr>
              <a:t> — 470 км2;</a:t>
            </a:r>
          </a:p>
          <a:p>
            <a:r>
              <a:rPr lang="ru-RU" b="1" dirty="0" err="1">
                <a:solidFill>
                  <a:srgbClr val="FFC000"/>
                </a:solidFill>
              </a:rPr>
              <a:t>Эгина</a:t>
            </a:r>
            <a:r>
              <a:rPr lang="ru-RU" b="1" dirty="0">
                <a:solidFill>
                  <a:srgbClr val="FFC000"/>
                </a:solidFill>
              </a:rPr>
              <a:t> — 85 км2.</a:t>
            </a:r>
          </a:p>
          <a:p>
            <a:endParaRPr lang="ru-RU" dirty="0"/>
          </a:p>
        </p:txBody>
      </p:sp>
    </p:spTree>
    <p:extLst>
      <p:ext uri="{BB962C8B-B14F-4D97-AF65-F5344CB8AC3E}">
        <p14:creationId xmlns:p14="http://schemas.microsoft.com/office/powerpoint/2010/main" val="3860173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683568" y="764704"/>
            <a:ext cx="7611897" cy="5318051"/>
          </a:xfrm>
          <a:prstGeom prst="rect">
            <a:avLst/>
          </a:prstGeom>
        </p:spPr>
      </p:pic>
    </p:spTree>
    <p:extLst>
      <p:ext uri="{BB962C8B-B14F-4D97-AF65-F5344CB8AC3E}">
        <p14:creationId xmlns:p14="http://schemas.microsoft.com/office/powerpoint/2010/main" val="23154329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92696"/>
            <a:ext cx="8229600" cy="5433467"/>
          </a:xfrm>
        </p:spPr>
        <p:txBody>
          <a:bodyPr>
            <a:normAutofit fontScale="62500" lnSpcReduction="20000"/>
          </a:bodyPr>
          <a:lstStyle/>
          <a:p>
            <a:r>
              <a:rPr lang="ru-RU" b="1" dirty="0">
                <a:solidFill>
                  <a:srgbClr val="FFC000"/>
                </a:solidFill>
              </a:rPr>
              <a:t>Город как место жительства основной части граждан полиса стараниями греческих градостроителей благоустраивался и украшался и в классический период стал регулярным городом, т. е. городом, построенным по плану, с сеткой пересекающихся под прямым углом улиц, с правильным делением на кварталы, предусмотренными местами для главной площади, центральных святилищ, стадиона, театра, зданий общественного назначения. Строительство городов велось с учетом климатических и других экологических факторов. В самом городе сооружались не только удобные жилища для граждан, но и художественно украшенные святилища и места общественного отдыха. Непременной частью греческого города были театральные помещения, вмещавшие большую часть гражданского населения, </a:t>
            </a:r>
            <a:r>
              <a:rPr lang="ru-RU" b="1" dirty="0" err="1">
                <a:solidFill>
                  <a:srgbClr val="FFC000"/>
                </a:solidFill>
              </a:rPr>
              <a:t>гимнасии</a:t>
            </a:r>
            <a:r>
              <a:rPr lang="ru-RU" b="1" dirty="0">
                <a:solidFill>
                  <a:srgbClr val="FFC000"/>
                </a:solidFill>
              </a:rPr>
              <a:t> и стадионы, в которых граждане проводили значительную часть своего времени. Основные принципы регулярной планировки, появившиеся в классический период, были усовершенствованы в эллинистическое время и впоследствии оказали большое воздействие на европейское градостроительство.</a:t>
            </a:r>
          </a:p>
        </p:txBody>
      </p:sp>
    </p:spTree>
    <p:extLst>
      <p:ext uri="{BB962C8B-B14F-4D97-AF65-F5344CB8AC3E}">
        <p14:creationId xmlns:p14="http://schemas.microsoft.com/office/powerpoint/2010/main" val="2751783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836712"/>
            <a:ext cx="8229600" cy="5289451"/>
          </a:xfrm>
        </p:spPr>
        <p:txBody>
          <a:bodyPr>
            <a:normAutofit fontScale="55000" lnSpcReduction="20000"/>
          </a:bodyPr>
          <a:lstStyle/>
          <a:p>
            <a:r>
              <a:rPr lang="ru-RU" dirty="0">
                <a:solidFill>
                  <a:srgbClr val="FFC000"/>
                </a:solidFill>
              </a:rPr>
              <a:t>История Древней Греции является одной из составных частей истории древнего мира, изучающей состояние классовых обществ и государств, которые возникли и развивались в странах Древнего Востока и Средиземноморья. История Древней Греции изучает возникновение, расцвет и падение общественных и государственных структур, которые образовались на территории Балканского полуострова и в Эгейском регионе, в Южной Италии, на о. Сицилия и в Причерноморье. Она начинается с рубежа III—II тысячелетий до н. э. —с возникновения первых государственных образований на острове Крит, а заканчивается во II—I вв. до н. э., когда греческие и эллинистические государства Восточного Средиземноморья были захвачены Римом и включены в состав Римской средиземноморской державы.</a:t>
            </a:r>
          </a:p>
          <a:p>
            <a:endParaRPr lang="ru-RU" dirty="0">
              <a:solidFill>
                <a:srgbClr val="FFC000"/>
              </a:solidFill>
            </a:endParaRPr>
          </a:p>
          <a:p>
            <a:r>
              <a:rPr lang="ru-RU" dirty="0">
                <a:solidFill>
                  <a:srgbClr val="FFC000"/>
                </a:solidFill>
              </a:rPr>
              <a:t>За двухтысячелетний период истории древние греки создали рациональную экономическую систему, основанную на экономном использовании трудовых и природных ресурсов, гражданскую общественную структуру, полисную организацию с республиканским устройством, высокую культуру, оказавшую огромное воздействие на развитие римской и мировой культуры. Эти достижения древнегреческой цивилизации обогатили мировой исторический процесс, послужили фундаментом для последующего развития народов Средиземноморья в эпоху римского господства.</a:t>
            </a:r>
          </a:p>
        </p:txBody>
      </p:sp>
    </p:spTree>
    <p:extLst>
      <p:ext uri="{BB962C8B-B14F-4D97-AF65-F5344CB8AC3E}">
        <p14:creationId xmlns:p14="http://schemas.microsoft.com/office/powerpoint/2010/main" val="37304607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92696"/>
            <a:ext cx="8229600" cy="5433467"/>
          </a:xfrm>
        </p:spPr>
        <p:txBody>
          <a:bodyPr>
            <a:normAutofit fontScale="40000" lnSpcReduction="20000"/>
          </a:bodyPr>
          <a:lstStyle/>
          <a:p>
            <a:r>
              <a:rPr lang="ru-RU" sz="3500" b="1" dirty="0">
                <a:solidFill>
                  <a:srgbClr val="FFC000"/>
                </a:solidFill>
              </a:rPr>
              <a:t>Большим достижением древних греков в политической области было формирование такой организации государственного устройства, как демократическая республика (наиболее совершенное воплощение — афинская демократия). Полисная демократия представляла собой разработанную политическую систему, обеспечивавшую участие в государственном управлении основной массы граждан. Суверенитет гражданского коллектива в целом осуществлялся через наделение реальной властью Народного собрания. Организация судебной и исполнительной власти исключала возможность сосредоточения ее в руках отдельных лиц, обеспечивала участие в исполнительных органах практически всех граждан независимо от их имущественного положения. Афинская демократия проводила целенаправленную политику материальной и политической поддержки обедневших граждан, предоставляя им земельные участки в </a:t>
            </a:r>
            <a:r>
              <a:rPr lang="ru-RU" sz="3500" b="1" dirty="0" err="1">
                <a:solidFill>
                  <a:srgbClr val="FFC000"/>
                </a:solidFill>
              </a:rPr>
              <a:t>клерухиях</a:t>
            </a:r>
            <a:r>
              <a:rPr lang="ru-RU" sz="3500" b="1" dirty="0">
                <a:solidFill>
                  <a:srgbClr val="FFC000"/>
                </a:solidFill>
              </a:rPr>
              <a:t>, обеспечивая их участие в управлении небольшой платой (в объеме прожиточного минимума). Конечно, нельзя идеализировать афинскую, так же как и полисную в целом, демократию и считать ее эталоном демократии как таковой. Как явствует из вышеизложенной истории Греции, это была демократия лишь для граждан, в то время как женщины, негражданское свободное население.(довольно многочисленное в Афинах) не говоря, конечно, о рабах, стояли вне демократических институтов и не принимали никакого участия в управлении. Тем не менее структура демократической республики, конкретный механизм ее действия в политической жизни Греции был огромным шагом в истории политических учреждений и государственных форм, обеспечивающих привлечение значительно большего числа населения, чем при каком-либо ином государственном устройстве. И не случайно греческая и особенно афинская демократия привлекает к себе большое внимание всех историков государства и права, исследующих историю политических учреждений и политической мысли. Одним из важных достижений политической мысли древних греков была выработка понятия гражданина, наделенного совокупностью неотъемлемых юридических прав: личной свободы как полной независимости от какого-либо лица или учреждения, права на земельный участок в своем полисе как основы благосостояния и нормальной жизни, права на службу в ополчении и ношения оружия, права участвовать в деятельности Народного собрания и управлении государством. Осознание этих прав, их использование в повседневной жизни делало гражданина греческого полиса, по словам Аристотеля, политическим человеком, расширяло кругозор, обогащало самосознание, стимулировало творческие способности</a:t>
            </a:r>
            <a:r>
              <a:rPr lang="ru-RU" dirty="0"/>
              <a:t>.</a:t>
            </a:r>
            <a:endParaRPr lang="ru-RU" dirty="0"/>
          </a:p>
        </p:txBody>
      </p:sp>
    </p:spTree>
    <p:extLst>
      <p:ext uri="{BB962C8B-B14F-4D97-AF65-F5344CB8AC3E}">
        <p14:creationId xmlns:p14="http://schemas.microsoft.com/office/powerpoint/2010/main" val="14453673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lnSpcReduction="10000"/>
          </a:bodyPr>
          <a:lstStyle/>
          <a:p>
            <a:r>
              <a:rPr lang="ru-RU" b="1" dirty="0">
                <a:solidFill>
                  <a:srgbClr val="FFC000"/>
                </a:solidFill>
              </a:rPr>
              <a:t>Великим оказался вклад древних греков в развитие мировой культуры. Высокий уровень греческой культуры, многообразие и глубина, разработанность ее направлений, создание шедевров и выработка плодотворных идей, вошедших затем в сокровищницу мировой цивилизации, выделяют феномен древнегреческой культуры среди многих других национальных культурных систем.</a:t>
            </a:r>
            <a:endParaRPr lang="ru-RU" b="1" dirty="0">
              <a:solidFill>
                <a:srgbClr val="FFC000"/>
              </a:solidFill>
            </a:endParaRPr>
          </a:p>
        </p:txBody>
      </p:sp>
    </p:spTree>
    <p:extLst>
      <p:ext uri="{BB962C8B-B14F-4D97-AF65-F5344CB8AC3E}">
        <p14:creationId xmlns:p14="http://schemas.microsoft.com/office/powerpoint/2010/main" val="36483142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C000"/>
                </a:solidFill>
              </a:rPr>
              <a:t>Достижения древних греков </a:t>
            </a:r>
            <a:endParaRPr lang="ru-RU" dirty="0">
              <a:solidFill>
                <a:srgbClr val="FFC000"/>
              </a:solidFill>
            </a:endParaRPr>
          </a:p>
        </p:txBody>
      </p:sp>
      <p:sp>
        <p:nvSpPr>
          <p:cNvPr id="3" name="Объект 2"/>
          <p:cNvSpPr>
            <a:spLocks noGrp="1"/>
          </p:cNvSpPr>
          <p:nvPr>
            <p:ph idx="1"/>
          </p:nvPr>
        </p:nvSpPr>
        <p:spPr/>
        <p:txBody>
          <a:bodyPr>
            <a:normAutofit fontScale="85000" lnSpcReduction="10000"/>
          </a:bodyPr>
          <a:lstStyle/>
          <a:p>
            <a:r>
              <a:rPr lang="ru-RU" dirty="0">
                <a:solidFill>
                  <a:srgbClr val="FFC000"/>
                </a:solidFill>
              </a:rPr>
              <a:t>Если верить труду Филона Византийского под названием «PNEUMATICA», то </a:t>
            </a:r>
            <a:r>
              <a:rPr lang="ru-RU" b="1" dirty="0">
                <a:solidFill>
                  <a:srgbClr val="FFC000"/>
                </a:solidFill>
              </a:rPr>
              <a:t>создателем самого первого образца мельницы</a:t>
            </a:r>
            <a:r>
              <a:rPr lang="ru-RU" dirty="0">
                <a:solidFill>
                  <a:srgbClr val="FFC000"/>
                </a:solidFill>
              </a:rPr>
              <a:t>, использующей энергию воды, считается греческий </a:t>
            </a:r>
            <a:r>
              <a:rPr lang="ru-RU" b="1" dirty="0">
                <a:solidFill>
                  <a:srgbClr val="FFC000"/>
                </a:solidFill>
              </a:rPr>
              <a:t>ученый 3 тысячелетия до н.э. </a:t>
            </a:r>
            <a:r>
              <a:rPr lang="ru-RU" b="1" dirty="0" err="1">
                <a:solidFill>
                  <a:srgbClr val="FFC000"/>
                </a:solidFill>
              </a:rPr>
              <a:t>Перахор</a:t>
            </a:r>
            <a:r>
              <a:rPr lang="ru-RU" b="1" dirty="0">
                <a:solidFill>
                  <a:srgbClr val="FFC000"/>
                </a:solidFill>
              </a:rPr>
              <a:t>. </a:t>
            </a:r>
            <a:r>
              <a:rPr lang="ru-RU" dirty="0">
                <a:solidFill>
                  <a:srgbClr val="FFC000"/>
                </a:solidFill>
              </a:rPr>
              <a:t>Он, в частности, догадался как направить энергию воды в требуемое человеку русло, изобретя колесо с зубчатой передачей. Эту теорию впоследствии подтвердило исследование британского историка Майкла </a:t>
            </a:r>
            <a:r>
              <a:rPr lang="ru-RU" dirty="0" err="1">
                <a:solidFill>
                  <a:srgbClr val="FFC000"/>
                </a:solidFill>
              </a:rPr>
              <a:t>Левиса</a:t>
            </a:r>
            <a:r>
              <a:rPr lang="ru-RU" dirty="0">
                <a:solidFill>
                  <a:srgbClr val="FFC000"/>
                </a:solidFill>
              </a:rPr>
              <a:t>, который доказал, что родиной водяной мельницы является именно Греция.</a:t>
            </a:r>
            <a:endParaRPr lang="ru-RU" dirty="0">
              <a:solidFill>
                <a:srgbClr val="FFC000"/>
              </a:solidFill>
            </a:endParaRPr>
          </a:p>
        </p:txBody>
      </p:sp>
    </p:spTree>
    <p:extLst>
      <p:ext uri="{BB962C8B-B14F-4D97-AF65-F5344CB8AC3E}">
        <p14:creationId xmlns:p14="http://schemas.microsoft.com/office/powerpoint/2010/main" val="31911139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539552" y="692696"/>
            <a:ext cx="8064896" cy="5361459"/>
          </a:xfrm>
          <a:prstGeom prst="rect">
            <a:avLst/>
          </a:prstGeom>
        </p:spPr>
      </p:pic>
    </p:spTree>
    <p:extLst>
      <p:ext uri="{BB962C8B-B14F-4D97-AF65-F5344CB8AC3E}">
        <p14:creationId xmlns:p14="http://schemas.microsoft.com/office/powerpoint/2010/main" val="1537962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бъект 7"/>
          <p:cNvSpPr>
            <a:spLocks noGrp="1"/>
          </p:cNvSpPr>
          <p:nvPr>
            <p:ph idx="1"/>
          </p:nvPr>
        </p:nvSpPr>
        <p:spPr>
          <a:xfrm>
            <a:off x="457200" y="764704"/>
            <a:ext cx="8229600" cy="5361459"/>
          </a:xfrm>
        </p:spPr>
        <p:txBody>
          <a:bodyPr>
            <a:normAutofit fontScale="70000" lnSpcReduction="20000"/>
          </a:bodyPr>
          <a:lstStyle/>
          <a:p>
            <a:r>
              <a:rPr lang="ru-RU" b="1" dirty="0">
                <a:solidFill>
                  <a:srgbClr val="FFC000"/>
                </a:solidFill>
              </a:rPr>
              <a:t>Название этого прибора знакомо каждому автовладельцу, поскольку фиксирующий пробег одометр устанавливается сегодня во все автомобили без исключения. В наш век передовых технологий одометры являются цифровыми, но буквально пару десятков лет назад человечество использовало традиционные механические вариации этого прибора, и они лишь незначительно отличались по принципу действия от тех, которые применялись древними греками тысячелетия назад. </a:t>
            </a:r>
          </a:p>
          <a:p>
            <a:r>
              <a:rPr lang="ru-RU" b="1" dirty="0">
                <a:solidFill>
                  <a:srgbClr val="FFC000"/>
                </a:solidFill>
              </a:rPr>
              <a:t> </a:t>
            </a:r>
          </a:p>
          <a:p>
            <a:r>
              <a:rPr lang="ru-RU" b="1" dirty="0">
                <a:solidFill>
                  <a:srgbClr val="FFC000"/>
                </a:solidFill>
              </a:rPr>
              <a:t>На то, что одометр был изобретен греками, указывает в первую очередь его название, состоящее из двух греческих слов: </a:t>
            </a:r>
            <a:r>
              <a:rPr lang="ru-RU" b="1" dirty="0" err="1">
                <a:solidFill>
                  <a:srgbClr val="FFC000"/>
                </a:solidFill>
              </a:rPr>
              <a:t>одос</a:t>
            </a:r>
            <a:r>
              <a:rPr lang="ru-RU" b="1" dirty="0">
                <a:solidFill>
                  <a:srgbClr val="FFC000"/>
                </a:solidFill>
              </a:rPr>
              <a:t> = дорога и </a:t>
            </a:r>
            <a:r>
              <a:rPr lang="ru-RU" b="1" dirty="0" err="1">
                <a:solidFill>
                  <a:srgbClr val="FFC000"/>
                </a:solidFill>
              </a:rPr>
              <a:t>метрон</a:t>
            </a:r>
            <a:r>
              <a:rPr lang="ru-RU" b="1" dirty="0">
                <a:solidFill>
                  <a:srgbClr val="FFC000"/>
                </a:solidFill>
              </a:rPr>
              <a:t> = мера. Создание прибора приписывается различным изобретателям Древней Греции, в числе которых и Архимед. Несмотря на разногласия в научной среде, большинство склоняется к мнению, что автором первейшего одометра является математик и механик 1 века н.э. Герон Александрийский.</a:t>
            </a:r>
          </a:p>
          <a:p>
            <a:endParaRPr lang="ru-RU" dirty="0"/>
          </a:p>
        </p:txBody>
      </p:sp>
    </p:spTree>
    <p:extLst>
      <p:ext uri="{BB962C8B-B14F-4D97-AF65-F5344CB8AC3E}">
        <p14:creationId xmlns:p14="http://schemas.microsoft.com/office/powerpoint/2010/main" val="38376106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683568" y="692696"/>
            <a:ext cx="7776864" cy="5433467"/>
          </a:xfrm>
          <a:prstGeom prst="rect">
            <a:avLst/>
          </a:prstGeom>
        </p:spPr>
      </p:pic>
    </p:spTree>
    <p:extLst>
      <p:ext uri="{BB962C8B-B14F-4D97-AF65-F5344CB8AC3E}">
        <p14:creationId xmlns:p14="http://schemas.microsoft.com/office/powerpoint/2010/main" val="3552325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92696"/>
            <a:ext cx="8229600" cy="5433467"/>
          </a:xfrm>
        </p:spPr>
        <p:txBody>
          <a:bodyPr>
            <a:normAutofit fontScale="47500" lnSpcReduction="20000"/>
          </a:bodyPr>
          <a:lstStyle/>
          <a:p>
            <a:r>
              <a:rPr lang="ru-RU" b="1" dirty="0">
                <a:solidFill>
                  <a:srgbClr val="FFC000"/>
                </a:solidFill>
              </a:rPr>
              <a:t>Кому из нас не знаком этот злостный противник сладкого утреннего сна и одновременно незаменимый помощник в повседневной жизни?! А задумывался ли хоть раз кто-нибудь из вас, кому мы обязаны этим изобретением? Раз уж мы подняли этот вопрос в данной статье, то ответ очевиден – древним грекам. Хотя, если точнее, то жителям античности принадлежит лишь идея будильника, поскольку внешне тот прибор, которым мы пользуемся сегодня, и его старинный аналог совершенно не похожи друг на друга. </a:t>
            </a:r>
          </a:p>
          <a:p>
            <a:r>
              <a:rPr lang="ru-RU" b="1" dirty="0">
                <a:solidFill>
                  <a:srgbClr val="FFC000"/>
                </a:solidFill>
              </a:rPr>
              <a:t> </a:t>
            </a:r>
          </a:p>
          <a:p>
            <a:r>
              <a:rPr lang="ru-RU" b="1" dirty="0">
                <a:solidFill>
                  <a:srgbClr val="FFC000"/>
                </a:solidFill>
              </a:rPr>
              <a:t>В древности греки использовали два вида подобного механизма. Один из них представлял водяные часы, из которых в заданный момент времени начинала по каплям течь вода. Капли попадали в емкость специальной формы, усиливающей звук.</a:t>
            </a:r>
          </a:p>
          <a:p>
            <a:r>
              <a:rPr lang="ru-RU" b="1" dirty="0">
                <a:solidFill>
                  <a:srgbClr val="FFC000"/>
                </a:solidFill>
              </a:rPr>
              <a:t> </a:t>
            </a:r>
          </a:p>
          <a:p>
            <a:r>
              <a:rPr lang="ru-RU" b="1" dirty="0">
                <a:solidFill>
                  <a:srgbClr val="FFC000"/>
                </a:solidFill>
              </a:rPr>
              <a:t>К другому устройству, работающему по схожему принципу, был приделан барабан, на который в определенный момент начинала сыпаться галька. Шум от падения гальки был еще тот! Оба вида будильника пользовались большой популярностью в Древней Греции примерно в 5-4 веках до н.э. Говорят, что к помощи его водяной разновидности прибегал даже прославленный философ Платон, который, однако, использовал механизм в качестве звонка, оповещая студентов о старте лекций. Кстати, к 3 веку до н.э. греки придумали более совершенный и сложный вид будильника с циферблатом и стрелками для измерения времени, а также гонгами и дудками для подачи сигнала.</a:t>
            </a:r>
          </a:p>
          <a:p>
            <a:endParaRPr lang="ru-RU" dirty="0"/>
          </a:p>
        </p:txBody>
      </p:sp>
    </p:spTree>
    <p:extLst>
      <p:ext uri="{BB962C8B-B14F-4D97-AF65-F5344CB8AC3E}">
        <p14:creationId xmlns:p14="http://schemas.microsoft.com/office/powerpoint/2010/main" val="3106408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683568" y="692696"/>
            <a:ext cx="7776864" cy="5433467"/>
          </a:xfrm>
          <a:prstGeom prst="rect">
            <a:avLst/>
          </a:prstGeom>
        </p:spPr>
      </p:pic>
    </p:spTree>
    <p:extLst>
      <p:ext uri="{BB962C8B-B14F-4D97-AF65-F5344CB8AC3E}">
        <p14:creationId xmlns:p14="http://schemas.microsoft.com/office/powerpoint/2010/main" val="18246728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85000" lnSpcReduction="20000"/>
          </a:bodyPr>
          <a:lstStyle/>
          <a:p>
            <a:r>
              <a:rPr lang="ru-RU" dirty="0">
                <a:solidFill>
                  <a:srgbClr val="FFC000"/>
                </a:solidFill>
              </a:rPr>
              <a:t>Наука о создании карт  родилась не в Греции, а в Вавилоне, однако именно греки улучшили ее настолько, что она позволила совершать путешествия на огромные расстояния. А вот первая карта мира была создана именно в Греции, ее автором стал философ  Анаксимандр (жил в 610–546 гг. до н. э.). На ней, конечно же, были указаны только те уголки нашей планеты, которые были известны древним грекам, однако даже при этом карта Анаксимандра считается одним из величайших достижений своего времени, а самого ученого называют  пионером области картографии.</a:t>
            </a:r>
            <a:endParaRPr lang="ru-RU" dirty="0">
              <a:solidFill>
                <a:srgbClr val="FFC000"/>
              </a:solidFill>
            </a:endParaRPr>
          </a:p>
        </p:txBody>
      </p:sp>
    </p:spTree>
    <p:extLst>
      <p:ext uri="{BB962C8B-B14F-4D97-AF65-F5344CB8AC3E}">
        <p14:creationId xmlns:p14="http://schemas.microsoft.com/office/powerpoint/2010/main" val="7606436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683568" y="692696"/>
            <a:ext cx="7776864" cy="5472608"/>
          </a:xfrm>
          <a:prstGeom prst="rect">
            <a:avLst/>
          </a:prstGeom>
        </p:spPr>
      </p:pic>
    </p:spTree>
    <p:extLst>
      <p:ext uri="{BB962C8B-B14F-4D97-AF65-F5344CB8AC3E}">
        <p14:creationId xmlns:p14="http://schemas.microsoft.com/office/powerpoint/2010/main" val="937895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6"/>
            <a:ext cx="8229600" cy="5400600"/>
          </a:xfrm>
        </p:spPr>
        <p:txBody>
          <a:bodyPr>
            <a:normAutofit/>
          </a:bodyPr>
          <a:lstStyle/>
          <a:p>
            <a:r>
              <a:rPr lang="ru-RU" dirty="0" err="1" smtClean="0">
                <a:solidFill>
                  <a:srgbClr val="FFC000"/>
                </a:solidFill>
              </a:rPr>
              <a:t>Эсхин</a:t>
            </a:r>
            <a:endParaRPr lang="ru-RU" dirty="0">
              <a:solidFill>
                <a:srgbClr val="FFC000"/>
              </a:solidFill>
            </a:endParaRPr>
          </a:p>
          <a:p>
            <a:r>
              <a:rPr lang="ru-RU" dirty="0">
                <a:solidFill>
                  <a:srgbClr val="FFC000"/>
                </a:solidFill>
              </a:rPr>
              <a:t>(</a:t>
            </a:r>
            <a:r>
              <a:rPr lang="ru-RU" dirty="0" err="1">
                <a:solidFill>
                  <a:srgbClr val="FFC000"/>
                </a:solidFill>
              </a:rPr>
              <a:t>ок</a:t>
            </a:r>
            <a:r>
              <a:rPr lang="ru-RU" dirty="0">
                <a:solidFill>
                  <a:srgbClr val="FFC000"/>
                </a:solidFill>
              </a:rPr>
              <a:t>. 390 – 314 гг. до н.э.) афинский оратор</a:t>
            </a:r>
          </a:p>
          <a:p>
            <a:r>
              <a:rPr lang="ru-RU" dirty="0">
                <a:solidFill>
                  <a:srgbClr val="FFC000"/>
                </a:solidFill>
              </a:rPr>
              <a:t>Речи благородного человека, даже если они составлены коряво и безыскусно, будут полезны для слушателей, тогда как речи мерзавца… не принесут слушателям никакой пользы.</a:t>
            </a:r>
          </a:p>
          <a:p>
            <a:r>
              <a:rPr lang="ru-RU" dirty="0">
                <a:solidFill>
                  <a:srgbClr val="FFC000"/>
                </a:solidFill>
              </a:rPr>
              <a:t>Опьянение показывает душу человека, как зеркало отражает его тело.</a:t>
            </a:r>
          </a:p>
          <a:p>
            <a:endParaRPr lang="ru-RU" dirty="0"/>
          </a:p>
        </p:txBody>
      </p:sp>
    </p:spTree>
    <p:extLst>
      <p:ext uri="{BB962C8B-B14F-4D97-AF65-F5344CB8AC3E}">
        <p14:creationId xmlns:p14="http://schemas.microsoft.com/office/powerpoint/2010/main" val="27700802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92696"/>
            <a:ext cx="8229600" cy="5433467"/>
          </a:xfrm>
        </p:spPr>
        <p:txBody>
          <a:bodyPr>
            <a:normAutofit fontScale="70000" lnSpcReduction="20000"/>
          </a:bodyPr>
          <a:lstStyle/>
          <a:p>
            <a:r>
              <a:rPr lang="ru-RU" b="1" dirty="0">
                <a:solidFill>
                  <a:srgbClr val="FFC000"/>
                </a:solidFill>
              </a:rPr>
              <a:t>Родившиеся более 2.700 лет назад в Древней Греции, в наше время Олимпийские игры считаются одним из самых захватывающих спортивных соревнований планеты. Еще более значимая роль им предавалась в античности, когда за отсутствием радио и телевидения увидеть состязание самых сильных, отважных и ловких мужей пусть не со всего мира, но со всех уголков Греции можно было лишь раз в 4 года. </a:t>
            </a:r>
          </a:p>
          <a:p>
            <a:r>
              <a:rPr lang="ru-RU" b="1" dirty="0">
                <a:solidFill>
                  <a:srgbClr val="FFC000"/>
                </a:solidFill>
              </a:rPr>
              <a:t> </a:t>
            </a:r>
          </a:p>
          <a:p>
            <a:r>
              <a:rPr lang="ru-RU" b="1" dirty="0">
                <a:solidFill>
                  <a:srgbClr val="FFC000"/>
                </a:solidFill>
              </a:rPr>
              <a:t>В то же время Греция подарила нам не просто спортивно-развлекательное мероприятие, а идею культурного обмена и, как следствие, средство к достижению согласия и взаимопонимания между народами. Не стоит забывать, что в античные времена Эллада не являлась единой страной, а ее независимые друг от друга полисы являлись фактически миниатюрной моделью сегодняшнего мира с его множеством государств</a:t>
            </a:r>
            <a:r>
              <a:rPr lang="ru-RU" dirty="0"/>
              <a:t>.</a:t>
            </a:r>
          </a:p>
          <a:p>
            <a:endParaRPr lang="ru-RU" dirty="0"/>
          </a:p>
        </p:txBody>
      </p:sp>
    </p:spTree>
    <p:extLst>
      <p:ext uri="{BB962C8B-B14F-4D97-AF65-F5344CB8AC3E}">
        <p14:creationId xmlns:p14="http://schemas.microsoft.com/office/powerpoint/2010/main" val="13093453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683568" y="692696"/>
            <a:ext cx="7776864" cy="5433467"/>
          </a:xfrm>
          <a:prstGeom prst="rect">
            <a:avLst/>
          </a:prstGeom>
        </p:spPr>
      </p:pic>
    </p:spTree>
    <p:extLst>
      <p:ext uri="{BB962C8B-B14F-4D97-AF65-F5344CB8AC3E}">
        <p14:creationId xmlns:p14="http://schemas.microsoft.com/office/powerpoint/2010/main" val="277036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764704"/>
            <a:ext cx="8229600" cy="5217443"/>
          </a:xfrm>
        </p:spPr>
        <p:txBody>
          <a:bodyPr>
            <a:normAutofit fontScale="92500" lnSpcReduction="20000"/>
          </a:bodyPr>
          <a:lstStyle/>
          <a:p>
            <a:r>
              <a:rPr lang="ru-RU" dirty="0">
                <a:solidFill>
                  <a:srgbClr val="FFC000"/>
                </a:solidFill>
              </a:rPr>
              <a:t>Влияние древних греков на последующее развитие народов Средиземноморья в период Римской империи, европейской, а затем и мировой цивилизации стало весьма значительным и плодотворным. Оно не только питало это развитие, но целый ряд достижений древних греков (принципы демократии как власти народа, регулярные города, стадионы, театры, скульптурные образы, художественные типы греческой литературы, научные открытия и др.) вошли в структуру современной цивилизации как ее органическая и неотъемлемая часть.</a:t>
            </a:r>
            <a:endParaRPr lang="ru-RU" dirty="0">
              <a:solidFill>
                <a:srgbClr val="FFC000"/>
              </a:solidFill>
            </a:endParaRPr>
          </a:p>
        </p:txBody>
      </p:sp>
    </p:spTree>
    <p:extLst>
      <p:ext uri="{BB962C8B-B14F-4D97-AF65-F5344CB8AC3E}">
        <p14:creationId xmlns:p14="http://schemas.microsoft.com/office/powerpoint/2010/main" val="3943651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idx="1"/>
          </p:nvPr>
        </p:nvPicPr>
        <p:blipFill>
          <a:blip r:embed="rId2"/>
          <a:stretch>
            <a:fillRect/>
          </a:stretch>
        </p:blipFill>
        <p:spPr>
          <a:xfrm>
            <a:off x="611560" y="692696"/>
            <a:ext cx="7848871" cy="5433467"/>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C000"/>
                </a:solidFill>
              </a:rPr>
              <a:t>Крит</a:t>
            </a:r>
            <a:r>
              <a:rPr lang="ru-RU" dirty="0" smtClean="0"/>
              <a:t> </a:t>
            </a:r>
            <a:endParaRPr lang="ru-RU" dirty="0"/>
          </a:p>
        </p:txBody>
      </p:sp>
      <p:sp>
        <p:nvSpPr>
          <p:cNvPr id="3" name="Объект 2"/>
          <p:cNvSpPr>
            <a:spLocks noGrp="1"/>
          </p:cNvSpPr>
          <p:nvPr>
            <p:ph idx="1"/>
          </p:nvPr>
        </p:nvSpPr>
        <p:spPr/>
        <p:txBody>
          <a:bodyPr/>
          <a:lstStyle/>
          <a:p>
            <a:r>
              <a:rPr lang="ru-RU" dirty="0" smtClean="0">
                <a:solidFill>
                  <a:srgbClr val="FFC000"/>
                </a:solidFill>
              </a:rPr>
              <a:t>Основную территорию будущей Эллады населяли племена </a:t>
            </a:r>
            <a:r>
              <a:rPr lang="ru-RU" dirty="0" err="1" smtClean="0">
                <a:solidFill>
                  <a:srgbClr val="FFC000"/>
                </a:solidFill>
              </a:rPr>
              <a:t>пеласгов,родственнные</a:t>
            </a:r>
            <a:r>
              <a:rPr lang="ru-RU" dirty="0" smtClean="0">
                <a:solidFill>
                  <a:srgbClr val="FFC000"/>
                </a:solidFill>
              </a:rPr>
              <a:t> фракийцам северо-востока </a:t>
            </a:r>
            <a:r>
              <a:rPr lang="ru-RU" dirty="0" err="1" smtClean="0">
                <a:solidFill>
                  <a:srgbClr val="FFC000"/>
                </a:solidFill>
              </a:rPr>
              <a:t>Балкан.Преобладающую</a:t>
            </a:r>
            <a:r>
              <a:rPr lang="ru-RU" dirty="0" smtClean="0">
                <a:solidFill>
                  <a:srgbClr val="FFC000"/>
                </a:solidFill>
              </a:rPr>
              <a:t> часть населения Крита составляли « </a:t>
            </a:r>
            <a:r>
              <a:rPr lang="ru-RU" dirty="0" err="1" smtClean="0">
                <a:solidFill>
                  <a:srgbClr val="FFC000"/>
                </a:solidFill>
              </a:rPr>
              <a:t>минойцы</a:t>
            </a:r>
            <a:r>
              <a:rPr lang="ru-RU" dirty="0" smtClean="0">
                <a:solidFill>
                  <a:srgbClr val="FFC000"/>
                </a:solidFill>
              </a:rPr>
              <a:t>». Родство их с каким-либо другим народом древности установить пока не удалось.</a:t>
            </a:r>
            <a:endParaRPr lang="ru-RU" dirty="0">
              <a:solidFill>
                <a:srgbClr val="FFC000"/>
              </a:solidFill>
            </a:endParaRPr>
          </a:p>
        </p:txBody>
      </p:sp>
    </p:spTree>
    <p:extLst>
      <p:ext uri="{BB962C8B-B14F-4D97-AF65-F5344CB8AC3E}">
        <p14:creationId xmlns:p14="http://schemas.microsoft.com/office/powerpoint/2010/main" val="23014487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304399"/>
            <a:ext cx="8229600" cy="1143000"/>
          </a:xfrm>
        </p:spPr>
        <p:txBody>
          <a:bodyPr/>
          <a:lstStyle/>
          <a:p>
            <a:r>
              <a:rPr lang="ru-RU" dirty="0" smtClean="0">
                <a:solidFill>
                  <a:srgbClr val="FFC000"/>
                </a:solidFill>
              </a:rPr>
              <a:t>Первые государства </a:t>
            </a:r>
            <a:endParaRPr lang="ru-RU" dirty="0">
              <a:solidFill>
                <a:srgbClr val="FFC000"/>
              </a:solidFill>
            </a:endParaRPr>
          </a:p>
        </p:txBody>
      </p:sp>
      <p:sp>
        <p:nvSpPr>
          <p:cNvPr id="9" name="Объект 8"/>
          <p:cNvSpPr>
            <a:spLocks noGrp="1"/>
          </p:cNvSpPr>
          <p:nvPr>
            <p:ph sz="half" idx="2"/>
          </p:nvPr>
        </p:nvSpPr>
        <p:spPr/>
        <p:txBody>
          <a:bodyPr/>
          <a:lstStyle/>
          <a:p>
            <a:pPr marL="0" indent="0">
              <a:buNone/>
            </a:pPr>
            <a:r>
              <a:rPr lang="ru-RU" dirty="0" smtClean="0">
                <a:solidFill>
                  <a:srgbClr val="FFC000"/>
                </a:solidFill>
              </a:rPr>
              <a:t>Возникновение на Крите первых государств относится к началу </a:t>
            </a:r>
            <a:r>
              <a:rPr lang="en-US" dirty="0" smtClean="0">
                <a:solidFill>
                  <a:srgbClr val="FFC000"/>
                </a:solidFill>
              </a:rPr>
              <a:t>II </a:t>
            </a:r>
            <a:r>
              <a:rPr lang="ru-RU" dirty="0" err="1" smtClean="0">
                <a:solidFill>
                  <a:srgbClr val="FFC000"/>
                </a:solidFill>
              </a:rPr>
              <a:t>тыс.до</a:t>
            </a:r>
            <a:r>
              <a:rPr lang="ru-RU" dirty="0" smtClean="0">
                <a:solidFill>
                  <a:srgbClr val="FFC000"/>
                </a:solidFill>
              </a:rPr>
              <a:t> н.э.</a:t>
            </a:r>
          </a:p>
          <a:p>
            <a:pPr marL="0" indent="0">
              <a:buNone/>
            </a:pPr>
            <a:r>
              <a:rPr lang="ru-RU" dirty="0" smtClean="0">
                <a:solidFill>
                  <a:srgbClr val="FFC000"/>
                </a:solidFill>
              </a:rPr>
              <a:t>Тогда же на острове появляется собственная письменность</a:t>
            </a:r>
            <a:endParaRPr lang="ru-RU" dirty="0">
              <a:solidFill>
                <a:srgbClr val="FFC000"/>
              </a:solidFill>
            </a:endParaRPr>
          </a:p>
        </p:txBody>
      </p:sp>
      <p:pic>
        <p:nvPicPr>
          <p:cNvPr id="11" name="Объект 10"/>
          <p:cNvPicPr>
            <a:picLocks noGrp="1" noChangeAspect="1"/>
          </p:cNvPicPr>
          <p:nvPr>
            <p:ph sz="half" idx="1"/>
          </p:nvPr>
        </p:nvPicPr>
        <p:blipFill>
          <a:blip r:embed="rId2"/>
          <a:stretch>
            <a:fillRect/>
          </a:stretch>
        </p:blipFill>
        <p:spPr>
          <a:xfrm>
            <a:off x="611560" y="1340768"/>
            <a:ext cx="4036640" cy="4785395"/>
          </a:xfrm>
          <a:prstGeom prst="rect">
            <a:avLst/>
          </a:prstGeom>
        </p:spPr>
      </p:pic>
    </p:spTree>
    <p:extLst>
      <p:ext uri="{BB962C8B-B14F-4D97-AF65-F5344CB8AC3E}">
        <p14:creationId xmlns:p14="http://schemas.microsoft.com/office/powerpoint/2010/main" val="3883634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p:txBody>
          <a:bodyPr/>
          <a:lstStyle/>
          <a:p>
            <a:r>
              <a:rPr lang="en-US" dirty="0" smtClean="0">
                <a:solidFill>
                  <a:srgbClr val="FFC000"/>
                </a:solidFill>
              </a:rPr>
              <a:t>C</a:t>
            </a:r>
            <a:r>
              <a:rPr lang="ru-RU" dirty="0" err="1" smtClean="0">
                <a:solidFill>
                  <a:srgbClr val="FFC000"/>
                </a:solidFill>
              </a:rPr>
              <a:t>реди</a:t>
            </a:r>
            <a:r>
              <a:rPr lang="ru-RU" dirty="0" smtClean="0">
                <a:solidFill>
                  <a:srgbClr val="FFC000"/>
                </a:solidFill>
              </a:rPr>
              <a:t> городов –государств </a:t>
            </a:r>
            <a:r>
              <a:rPr lang="ru-RU" dirty="0" err="1" smtClean="0">
                <a:solidFill>
                  <a:srgbClr val="FFC000"/>
                </a:solidFill>
              </a:rPr>
              <a:t>крита</a:t>
            </a:r>
            <a:r>
              <a:rPr lang="ru-RU" dirty="0" smtClean="0">
                <a:solidFill>
                  <a:srgbClr val="FFC000"/>
                </a:solidFill>
              </a:rPr>
              <a:t> очень рано выдвинулся </a:t>
            </a:r>
            <a:r>
              <a:rPr lang="ru-RU" dirty="0" err="1" smtClean="0">
                <a:solidFill>
                  <a:srgbClr val="FFC000"/>
                </a:solidFill>
              </a:rPr>
              <a:t>Кносс</a:t>
            </a:r>
            <a:r>
              <a:rPr lang="ru-RU" dirty="0" smtClean="0">
                <a:solidFill>
                  <a:srgbClr val="FFC000"/>
                </a:solidFill>
              </a:rPr>
              <a:t>, ставший к началу </a:t>
            </a:r>
            <a:r>
              <a:rPr lang="en-US" dirty="0" smtClean="0">
                <a:solidFill>
                  <a:srgbClr val="FFC000"/>
                </a:solidFill>
              </a:rPr>
              <a:t>XVII</a:t>
            </a:r>
            <a:r>
              <a:rPr lang="ru-RU" dirty="0" smtClean="0">
                <a:solidFill>
                  <a:srgbClr val="FFC000"/>
                </a:solidFill>
              </a:rPr>
              <a:t> </a:t>
            </a:r>
            <a:r>
              <a:rPr lang="ru-RU" dirty="0" err="1" smtClean="0">
                <a:solidFill>
                  <a:srgbClr val="FFC000"/>
                </a:solidFill>
              </a:rPr>
              <a:t>в.до</a:t>
            </a:r>
            <a:r>
              <a:rPr lang="ru-RU" dirty="0" smtClean="0">
                <a:solidFill>
                  <a:srgbClr val="FFC000"/>
                </a:solidFill>
              </a:rPr>
              <a:t> н.э. столицей всего острова.</a:t>
            </a:r>
            <a:endParaRPr lang="ru-RU" dirty="0">
              <a:solidFill>
                <a:srgbClr val="FFC000"/>
              </a:solidFill>
            </a:endParaRPr>
          </a:p>
        </p:txBody>
      </p:sp>
      <p:pic>
        <p:nvPicPr>
          <p:cNvPr id="5" name="Объект 4"/>
          <p:cNvPicPr>
            <a:picLocks noGrp="1" noChangeAspect="1"/>
          </p:cNvPicPr>
          <p:nvPr>
            <p:ph sz="half" idx="2"/>
          </p:nvPr>
        </p:nvPicPr>
        <p:blipFill>
          <a:blip r:embed="rId2"/>
          <a:stretch>
            <a:fillRect/>
          </a:stretch>
        </p:blipFill>
        <p:spPr>
          <a:xfrm>
            <a:off x="4283968" y="692696"/>
            <a:ext cx="4176464" cy="5433467"/>
          </a:xfrm>
          <a:prstGeom prst="rect">
            <a:avLst/>
          </a:prstGeom>
        </p:spPr>
      </p:pic>
    </p:spTree>
    <p:extLst>
      <p:ext uri="{BB962C8B-B14F-4D97-AF65-F5344CB8AC3E}">
        <p14:creationId xmlns:p14="http://schemas.microsoft.com/office/powerpoint/2010/main" val="3145571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p:cNvSpPr>
            <a:spLocks noGrp="1"/>
          </p:cNvSpPr>
          <p:nvPr>
            <p:ph idx="1"/>
          </p:nvPr>
        </p:nvSpPr>
        <p:spPr>
          <a:xfrm>
            <a:off x="457200" y="764704"/>
            <a:ext cx="8229600" cy="5361459"/>
          </a:xfrm>
        </p:spPr>
        <p:txBody>
          <a:bodyPr>
            <a:normAutofit fontScale="77500" lnSpcReduction="20000"/>
          </a:bodyPr>
          <a:lstStyle/>
          <a:p>
            <a:r>
              <a:rPr lang="ru-RU" b="1" dirty="0" smtClean="0">
                <a:solidFill>
                  <a:srgbClr val="FFC000"/>
                </a:solidFill>
              </a:rPr>
              <a:t>Согласно одному из мифов, на острове Крит для царя Миноса построили огромный дворец с запутанной системой комнат и коридоров, выход из которого было найти очень трудно. В этом дворце правитель поселил Минотавра, чудовище с головой быка и телом человека. Каждые семь лет захваченные Миносом Афины должны были отправлять на Крит семь самых красивых девушек и юношей, которых затем скармливали чудовищу. Так продолжалось, пока бесстрашный Тесей по доброй воле не отправился к Миносу, чтобы избавить Афины от страшной и жестокой дани. Герою удалось убить Минотавра и спасти обреченную афинскую молодежь. Он первым смог выйти невредимым из лабиринта: в него влюбилась дочь Миноса Ариадна, которая вручила Тесею клубок ниток при входе в лабиринт, и разматывая их, он отмечал дорогу. </a:t>
            </a:r>
            <a:endParaRPr lang="ru-RU" b="1" dirty="0">
              <a:solidFill>
                <a:srgbClr val="FFC000"/>
              </a:solidFill>
            </a:endParaRPr>
          </a:p>
        </p:txBody>
      </p:sp>
    </p:spTree>
    <p:extLst>
      <p:ext uri="{BB962C8B-B14F-4D97-AF65-F5344CB8AC3E}">
        <p14:creationId xmlns:p14="http://schemas.microsoft.com/office/powerpoint/2010/main" val="1505365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683568" y="692696"/>
            <a:ext cx="7848872" cy="5462067"/>
          </a:xfrm>
          <a:prstGeom prst="rect">
            <a:avLst/>
          </a:prstGeom>
        </p:spPr>
      </p:pic>
    </p:spTree>
    <p:extLst>
      <p:ext uri="{BB962C8B-B14F-4D97-AF65-F5344CB8AC3E}">
        <p14:creationId xmlns:p14="http://schemas.microsoft.com/office/powerpoint/2010/main" val="3349496763"/>
      </p:ext>
    </p:extLst>
  </p:cSld>
  <p:clrMapOvr>
    <a:masterClrMapping/>
  </p:clrMapOvr>
</p:sld>
</file>

<file path=ppt/theme/theme1.xml><?xml version="1.0" encoding="utf-8"?>
<a:theme xmlns:a="http://schemas.openxmlformats.org/drawingml/2006/main" name="Тема Office">
  <a:themeElements>
    <a:clrScheme name="Другая 26">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C000"/>
      </a:hlink>
      <a:folHlink>
        <a:srgbClr val="FBD5B5"/>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TotalTime>
  <Words>1504</Words>
  <Application>Microsoft Office PowerPoint</Application>
  <PresentationFormat>Экран (4:3)</PresentationFormat>
  <Paragraphs>50</Paragraphs>
  <Slides>32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32</vt:i4>
      </vt:variant>
    </vt:vector>
  </HeadingPairs>
  <TitlesOfParts>
    <vt:vector size="36" baseType="lpstr">
      <vt:lpstr>Arial</vt:lpstr>
      <vt:lpstr>Calibri</vt:lpstr>
      <vt:lpstr>Candara</vt:lpstr>
      <vt:lpstr>Тема Office</vt:lpstr>
      <vt:lpstr>Презентация PowerPoint</vt:lpstr>
      <vt:lpstr>Презентация PowerPoint</vt:lpstr>
      <vt:lpstr>Презентация PowerPoint</vt:lpstr>
      <vt:lpstr>Презентация PowerPoint</vt:lpstr>
      <vt:lpstr>Крит </vt:lpstr>
      <vt:lpstr>Первые государства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Достижения древних греков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Таня</dc:creator>
  <cp:lastModifiedBy>on</cp:lastModifiedBy>
  <cp:revision>16</cp:revision>
  <dcterms:created xsi:type="dcterms:W3CDTF">2016-06-01T04:14:55Z</dcterms:created>
  <dcterms:modified xsi:type="dcterms:W3CDTF">2023-10-08T16:21:03Z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682523</vt:lpwstr>
  </property>
  <property fmtid="{D5CDD505-2E9C-101B-9397-08002B2CF9AE}" pid="3" name="NXPowerLiteSettings">
    <vt:lpwstr>F7000400038000</vt:lpwstr>
  </property>
  <property fmtid="{D5CDD505-2E9C-101B-9397-08002B2CF9AE}" pid="4" name="NXPowerLiteVersion">
    <vt:lpwstr>D5.0.6</vt:lpwstr>
  </property>
</Properties>
</file>