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83" r:id="rId11"/>
    <p:sldId id="284" r:id="rId12"/>
    <p:sldId id="265" r:id="rId13"/>
    <p:sldId id="266" r:id="rId14"/>
    <p:sldId id="267" r:id="rId15"/>
    <p:sldId id="285" r:id="rId16"/>
    <p:sldId id="268" r:id="rId17"/>
    <p:sldId id="269" r:id="rId18"/>
    <p:sldId id="270" r:id="rId19"/>
    <p:sldId id="271" r:id="rId20"/>
    <p:sldId id="272" r:id="rId21"/>
    <p:sldId id="274" r:id="rId22"/>
    <p:sldId id="275" r:id="rId23"/>
    <p:sldId id="276" r:id="rId24"/>
    <p:sldId id="281" r:id="rId2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1/8/2024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1/8/2024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1/8/2024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1/8/2024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1/8/2024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1/8/2024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1/8/2024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1/8/2024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Генетика. Законы генетики, установленные Г.Менделем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Чистая линия - </a:t>
            </a:r>
            <a:r>
              <a:rPr lang="ru-RU" dirty="0" err="1" smtClean="0"/>
              <a:t>генотипически</a:t>
            </a:r>
            <a:r>
              <a:rPr lang="ru-RU" dirty="0" smtClean="0"/>
              <a:t> однородное потомство, полученное исходно </a:t>
            </a:r>
            <a:br>
              <a:rPr lang="ru-RU" dirty="0" smtClean="0"/>
            </a:br>
            <a:r>
              <a:rPr lang="ru-RU" dirty="0" smtClean="0"/>
              <a:t>от одной самоопыляющейся или самооплодотворяющейся </a:t>
            </a:r>
            <a:br>
              <a:rPr lang="ru-RU" dirty="0" smtClean="0"/>
            </a:br>
            <a:r>
              <a:rPr lang="ru-RU" dirty="0" smtClean="0"/>
              <a:t>особи с помощью отбора и дальнейшего самоопыления </a:t>
            </a:r>
            <a:br>
              <a:rPr lang="ru-RU" dirty="0" smtClean="0"/>
            </a:br>
            <a:r>
              <a:rPr lang="ru-RU" dirty="0" smtClean="0"/>
              <a:t>(самооплодотворения)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i="1" dirty="0" smtClean="0"/>
              <a:t>Р</a:t>
            </a:r>
            <a:r>
              <a:rPr lang="ru-RU" dirty="0" smtClean="0"/>
              <a:t> – родители (родительская особь);</a:t>
            </a:r>
          </a:p>
          <a:p>
            <a:r>
              <a:rPr lang="ru-RU" dirty="0" smtClean="0"/>
              <a:t>♀ – женская особь;   </a:t>
            </a:r>
          </a:p>
          <a:p>
            <a:r>
              <a:rPr lang="ru-RU" dirty="0" smtClean="0"/>
              <a:t>♂ – мужская особь;  </a:t>
            </a:r>
          </a:p>
          <a:p>
            <a:r>
              <a:rPr lang="ru-RU" i="1" dirty="0" smtClean="0"/>
              <a:t>F</a:t>
            </a:r>
            <a:r>
              <a:rPr lang="ru-RU" baseline="-25000" dirty="0" smtClean="0"/>
              <a:t>1</a:t>
            </a:r>
            <a:r>
              <a:rPr lang="ru-RU" dirty="0" smtClean="0"/>
              <a:t> – гибриды первого поколения;</a:t>
            </a:r>
          </a:p>
          <a:p>
            <a:r>
              <a:rPr lang="ru-RU" i="1" dirty="0" smtClean="0"/>
              <a:t>F</a:t>
            </a:r>
            <a:r>
              <a:rPr lang="ru-RU" baseline="-25000" dirty="0" smtClean="0"/>
              <a:t>2</a:t>
            </a:r>
            <a:r>
              <a:rPr lang="ru-RU" dirty="0" smtClean="0"/>
              <a:t> – гибриды второго поколения;</a:t>
            </a:r>
          </a:p>
          <a:p>
            <a:r>
              <a:rPr lang="ru-RU" i="1" dirty="0" err="1" smtClean="0"/>
              <a:t>F</a:t>
            </a:r>
            <a:r>
              <a:rPr lang="ru-RU" i="1" baseline="-25000" dirty="0" err="1" smtClean="0"/>
              <a:t>а</a:t>
            </a:r>
            <a:r>
              <a:rPr lang="ru-RU" dirty="0" smtClean="0"/>
              <a:t> – потомство анализирующего скрещивания;</a:t>
            </a:r>
          </a:p>
          <a:p>
            <a:r>
              <a:rPr lang="ru-RU" i="1" dirty="0" smtClean="0"/>
              <a:t>А, В, С</a:t>
            </a:r>
            <a:r>
              <a:rPr lang="ru-RU" dirty="0" smtClean="0"/>
              <a:t> – доминантные аллели;</a:t>
            </a:r>
          </a:p>
          <a:p>
            <a:r>
              <a:rPr lang="ru-RU" i="1" dirty="0" err="1" smtClean="0"/>
              <a:t>a</a:t>
            </a:r>
            <a:r>
              <a:rPr lang="ru-RU" i="1" dirty="0" smtClean="0"/>
              <a:t>, </a:t>
            </a:r>
            <a:r>
              <a:rPr lang="ru-RU" i="1" dirty="0" err="1" smtClean="0"/>
              <a:t>b</a:t>
            </a:r>
            <a:r>
              <a:rPr lang="ru-RU" i="1" dirty="0" smtClean="0"/>
              <a:t>, </a:t>
            </a:r>
            <a:r>
              <a:rPr lang="ru-RU" i="1" dirty="0" err="1" smtClean="0"/>
              <a:t>c</a:t>
            </a:r>
            <a:r>
              <a:rPr lang="ru-RU" dirty="0" smtClean="0"/>
              <a:t> – рецессивные аллели;</a:t>
            </a:r>
          </a:p>
          <a:p>
            <a:r>
              <a:rPr lang="ru-RU" i="1" dirty="0" smtClean="0"/>
              <a:t>F</a:t>
            </a:r>
            <a:r>
              <a:rPr lang="ru-RU" dirty="0" smtClean="0"/>
              <a:t> – потомки (поколение неизвестно);</a:t>
            </a:r>
          </a:p>
          <a:p>
            <a:r>
              <a:rPr lang="ru-RU" dirty="0" smtClean="0"/>
              <a:t>G</a:t>
            </a:r>
            <a:r>
              <a:rPr lang="ru-RU" i="1" dirty="0" smtClean="0"/>
              <a:t> – </a:t>
            </a:r>
            <a:r>
              <a:rPr lang="ru-RU" dirty="0" smtClean="0"/>
              <a:t>гаметы;</a:t>
            </a:r>
          </a:p>
          <a:p>
            <a:r>
              <a:rPr lang="ru-RU" i="1" dirty="0" smtClean="0"/>
              <a:t>А</a:t>
            </a:r>
            <a:r>
              <a:rPr lang="ru-RU" i="1" baseline="30000" dirty="0" smtClean="0"/>
              <a:t>–</a:t>
            </a:r>
            <a:r>
              <a:rPr lang="ru-RU" dirty="0" smtClean="0"/>
              <a:t> – фенотипический радикал; такое обозначение применяется при полном доминировании и означает, что </a:t>
            </a:r>
            <a:r>
              <a:rPr lang="ru-RU" dirty="0" err="1" smtClean="0"/>
              <a:t>фенотипически</a:t>
            </a:r>
            <a:r>
              <a:rPr lang="ru-RU" dirty="0" smtClean="0"/>
              <a:t> </a:t>
            </a:r>
            <a:r>
              <a:rPr lang="ru-RU" i="1" dirty="0" err="1" smtClean="0"/>
              <a:t>Аа</a:t>
            </a:r>
            <a:r>
              <a:rPr lang="ru-RU" dirty="0" smtClean="0"/>
              <a:t> и </a:t>
            </a:r>
            <a:r>
              <a:rPr lang="ru-RU" i="1" dirty="0" smtClean="0"/>
              <a:t>АА</a:t>
            </a:r>
            <a:r>
              <a:rPr lang="ru-RU" dirty="0" smtClean="0"/>
              <a:t> одинаковы.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/>
              <a:t>Гибридологический метод</a:t>
            </a:r>
            <a:r>
              <a:rPr lang="ru-RU" dirty="0" smtClean="0"/>
              <a:t> – </a:t>
            </a:r>
            <a:r>
              <a:rPr lang="ru-RU" i="1" dirty="0" smtClean="0"/>
              <a:t>это скрещивание различных по своим признакам организмов с целью изучения характера наследования этих признаков у потомства</a:t>
            </a:r>
          </a:p>
          <a:p>
            <a:endParaRPr lang="ru-RU" i="1" dirty="0" smtClean="0"/>
          </a:p>
          <a:p>
            <a:r>
              <a:rPr lang="ru-RU" b="1" i="1" dirty="0" smtClean="0"/>
              <a:t>Моногибридное скрещивание -</a:t>
            </a:r>
            <a:r>
              <a:rPr lang="ru-RU" dirty="0" smtClean="0"/>
              <a:t> </a:t>
            </a:r>
            <a:r>
              <a:rPr lang="ru-RU" dirty="0" err="1" smtClean="0"/>
              <a:t>скрещивание</a:t>
            </a:r>
            <a:r>
              <a:rPr lang="ru-RU" dirty="0" smtClean="0"/>
              <a:t> особей, различающихся по одной паре признаков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/>
          <a:srcRect l="29868" t="36458" r="30893" b="12500"/>
          <a:stretch>
            <a:fillRect/>
          </a:stretch>
        </p:blipFill>
        <p:spPr bwMode="auto">
          <a:xfrm>
            <a:off x="533400" y="914400"/>
            <a:ext cx="8126963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Овал 5"/>
          <p:cNvSpPr/>
          <p:nvPr/>
        </p:nvSpPr>
        <p:spPr>
          <a:xfrm>
            <a:off x="2438400" y="114300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2819400" y="350520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3886200" y="350520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2819400" y="662940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3352800" y="662940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3886200" y="6629400"/>
            <a:ext cx="228600" cy="228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3657600" y="1219200"/>
            <a:ext cx="228600" cy="228600"/>
          </a:xfrm>
          <a:prstGeom prst="ellipse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accent4"/>
                </a:solidFill>
              </a:ln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4343400" y="6629400"/>
            <a:ext cx="228600" cy="228600"/>
          </a:xfrm>
          <a:prstGeom prst="ellipse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accent4"/>
                </a:solidFill>
              </a:ln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/>
              <a:t>Первый закон Г. Менделя.</a:t>
            </a:r>
            <a:r>
              <a:rPr lang="ru-RU" dirty="0" smtClean="0"/>
              <a:t> </a:t>
            </a:r>
            <a:r>
              <a:rPr lang="ru-RU" i="1" dirty="0" smtClean="0"/>
              <a:t>При скрещивании двух гомозиготных особей с альтернативными признаками в первом поколении все гибриды одинаковы по фенотипу и похожи на одного из родителей</a:t>
            </a:r>
          </a:p>
          <a:p>
            <a:endParaRPr lang="ru-RU" i="1" dirty="0" smtClean="0"/>
          </a:p>
          <a:p>
            <a:r>
              <a:rPr lang="ru-RU" b="1" dirty="0" smtClean="0"/>
              <a:t>Второй закон Г. Менделя.</a:t>
            </a:r>
            <a:r>
              <a:rPr lang="ru-RU" dirty="0" smtClean="0"/>
              <a:t> </a:t>
            </a:r>
            <a:r>
              <a:rPr lang="ru-RU" i="1" dirty="0" smtClean="0"/>
              <a:t>При скрещивании двух гетерозиготных особей (гибридов первого поколения) во втором поколении наблюдается расщепление признаков по фенотипу в соотношении 3 : 1, по генотипу – 1 : 2 : 1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Закон чистоты гамет. </a:t>
            </a:r>
            <a:r>
              <a:rPr lang="ru-RU" i="1" dirty="0" smtClean="0"/>
              <a:t>Находящиеся в каждом организме пары альтернативных «факторов» (генов) не смешиваются при образовании гамет и по одному переходят в них в чистом виде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ru-RU" b="1" i="1" dirty="0" smtClean="0"/>
              <a:t>Неполное доминирование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38912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4580" name="Picture 4" descr="https://ds04.infourok.ru/uploads/ex/0fc8/00132297-23a58e70/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1295400"/>
            <a:ext cx="6750120" cy="5562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 l="29868" t="34375" r="29722" b="21875"/>
          <a:stretch>
            <a:fillRect/>
          </a:stretch>
        </p:blipFill>
        <p:spPr bwMode="auto">
          <a:xfrm>
            <a:off x="304800" y="1143000"/>
            <a:ext cx="8637814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https://cf2.ppt-online.org/files2/slide/f/FhRtAbD967urO5iNk2aIUX8Q43qzMcSJTWeCEwspgv/slide-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5592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3" name="Picture 1"/>
          <p:cNvPicPr>
            <a:picLocks noChangeAspect="1" noChangeArrowheads="1"/>
          </p:cNvPicPr>
          <p:nvPr/>
        </p:nvPicPr>
        <p:blipFill>
          <a:blip r:embed="rId2"/>
          <a:srcRect l="28697" t="30208" r="24451" b="23958"/>
          <a:stretch>
            <a:fillRect/>
          </a:stretch>
        </p:blipFill>
        <p:spPr bwMode="auto">
          <a:xfrm>
            <a:off x="138544" y="1219200"/>
            <a:ext cx="8866909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/>
              <a:t>Генетика </a:t>
            </a:r>
            <a:r>
              <a:rPr lang="ru-RU" i="1" dirty="0" smtClean="0"/>
              <a:t>– наука, изучающая закономерности наследственности и изменчивости живых организмов, а также механизмы управления этими процессами</a:t>
            </a:r>
          </a:p>
          <a:p>
            <a:endParaRPr lang="ru-RU" i="1" dirty="0" smtClean="0"/>
          </a:p>
          <a:p>
            <a:r>
              <a:rPr lang="ru-RU" b="1" dirty="0" err="1" smtClean="0"/>
              <a:t>Грегор</a:t>
            </a:r>
            <a:r>
              <a:rPr lang="ru-RU" b="1" dirty="0" smtClean="0"/>
              <a:t> Мендель</a:t>
            </a:r>
            <a:r>
              <a:rPr lang="ru-RU" dirty="0" smtClean="0"/>
              <a:t> (1822—1884) — </a:t>
            </a:r>
          </a:p>
          <a:p>
            <a:r>
              <a:rPr lang="ru-RU" dirty="0" smtClean="0"/>
              <a:t>чешский естествоиспытатель, </a:t>
            </a:r>
          </a:p>
          <a:p>
            <a:r>
              <a:rPr lang="ru-RU" dirty="0" smtClean="0"/>
              <a:t>основоположник генетики.</a:t>
            </a:r>
            <a:endParaRPr lang="ru-RU" dirty="0"/>
          </a:p>
        </p:txBody>
      </p:sp>
      <p:pic>
        <p:nvPicPr>
          <p:cNvPr id="21508" name="Picture 4" descr="https://upload.wikimedia.org/wikipedia/commons/e/eb/Gregor_Mende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72200" y="3352800"/>
            <a:ext cx="2335449" cy="3276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err="1" smtClean="0"/>
              <a:t>Дигибридное</a:t>
            </a:r>
            <a:r>
              <a:rPr lang="ru-RU" b="1" dirty="0" smtClean="0"/>
              <a:t> скрещивание - </a:t>
            </a:r>
            <a:r>
              <a:rPr lang="ru-RU" dirty="0" smtClean="0"/>
              <a:t>это скрещивание , в котором участвуют особи, отличающиеся по двум парам аллей.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22" name="Picture 2" descr="https://static-interneturok.cdnvideo.ru/content/konspekt_image/319106/9edb9c00_c3a1_0134_6eb6_026f34392a47.png"/>
          <p:cNvPicPr>
            <a:picLocks noChangeAspect="1" noChangeArrowheads="1"/>
          </p:cNvPicPr>
          <p:nvPr/>
        </p:nvPicPr>
        <p:blipFill>
          <a:blip r:embed="rId2"/>
          <a:srcRect b="19308"/>
          <a:stretch>
            <a:fillRect/>
          </a:stretch>
        </p:blipFill>
        <p:spPr bwMode="auto">
          <a:xfrm>
            <a:off x="1524000" y="381000"/>
            <a:ext cx="5715000" cy="2465639"/>
          </a:xfrm>
          <a:prstGeom prst="rect">
            <a:avLst/>
          </a:prstGeom>
          <a:noFill/>
        </p:spPr>
      </p:pic>
      <p:pic>
        <p:nvPicPr>
          <p:cNvPr id="30724" name="Picture 4" descr="https://static-interneturok.cdnvideo.ru/content/konspekt_image/319105/9ea075c0_c3a1_0134_6eb5_026f34392a47.jpg"/>
          <p:cNvPicPr>
            <a:picLocks noChangeAspect="1" noChangeArrowheads="1"/>
          </p:cNvPicPr>
          <p:nvPr/>
        </p:nvPicPr>
        <p:blipFill>
          <a:blip r:embed="rId3"/>
          <a:srcRect t="13208"/>
          <a:stretch>
            <a:fillRect/>
          </a:stretch>
        </p:blipFill>
        <p:spPr bwMode="auto">
          <a:xfrm>
            <a:off x="685800" y="2971800"/>
            <a:ext cx="7609972" cy="3657600"/>
          </a:xfrm>
          <a:prstGeom prst="rect">
            <a:avLst/>
          </a:prstGeom>
          <a:noFill/>
        </p:spPr>
      </p:pic>
      <p:pic>
        <p:nvPicPr>
          <p:cNvPr id="6" name="Picture 2" descr="https://static-interneturok.cdnvideo.ru/content/konspekt_image/319106/9edb9c00_c3a1_0134_6eb6_026f34392a47.png"/>
          <p:cNvPicPr>
            <a:picLocks noChangeAspect="1" noChangeArrowheads="1"/>
          </p:cNvPicPr>
          <p:nvPr/>
        </p:nvPicPr>
        <p:blipFill>
          <a:blip r:embed="rId2"/>
          <a:srcRect b="19308"/>
          <a:stretch>
            <a:fillRect/>
          </a:stretch>
        </p:blipFill>
        <p:spPr bwMode="auto">
          <a:xfrm>
            <a:off x="1676400" y="533400"/>
            <a:ext cx="5715000" cy="24656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Желтые гладкие – 9</a:t>
            </a:r>
          </a:p>
          <a:p>
            <a:r>
              <a:rPr lang="ru-RU" dirty="0" smtClean="0"/>
              <a:t>Желтые морщинистые – 3</a:t>
            </a:r>
          </a:p>
          <a:p>
            <a:r>
              <a:rPr lang="ru-RU" dirty="0" smtClean="0"/>
              <a:t>Зеленые гладкие – 3</a:t>
            </a:r>
          </a:p>
          <a:p>
            <a:r>
              <a:rPr lang="ru-RU" dirty="0" smtClean="0"/>
              <a:t>Зеленые морщинистые - 1</a:t>
            </a:r>
          </a:p>
          <a:p>
            <a:endParaRPr lang="ru-RU" dirty="0" smtClean="0"/>
          </a:p>
          <a:p>
            <a:r>
              <a:rPr lang="ru-RU" b="1" dirty="0" smtClean="0"/>
              <a:t>Расщепление по фенотипу:  9:3:3:1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Третий закон Г. Менделя. </a:t>
            </a:r>
            <a:r>
              <a:rPr lang="ru-RU" dirty="0" smtClean="0"/>
              <a:t>Расщепление по каждой паре генов идет независимо от других пар генов.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 smtClean="0"/>
              <a:t>Задача 1. </a:t>
            </a:r>
            <a:r>
              <a:rPr lang="ru-RU" dirty="0" smtClean="0"/>
              <a:t>У человека ген длинных ресниц доминирует над геном коротких ресниц. Женщина с длинными ресницами, у отца которой были короткие ресницы, вышла замуж за мужчину с короткими ресницами. Какова вероятность рождения в данной семье ребёнка с длинными ресницами?</a:t>
            </a:r>
          </a:p>
          <a:p>
            <a:r>
              <a:rPr lang="ru-RU" b="1" dirty="0" smtClean="0"/>
              <a:t>Задача 2. </a:t>
            </a:r>
            <a:r>
              <a:rPr lang="ru-RU" dirty="0" smtClean="0"/>
              <a:t>У кошек полосатый хвост (А) доминирует над однотонным, а длинные усы (В) над короткими. Скрестили двух </a:t>
            </a:r>
            <a:r>
              <a:rPr lang="ru-RU" dirty="0" err="1" smtClean="0"/>
              <a:t>дигетерозигот</a:t>
            </a:r>
            <a:r>
              <a:rPr lang="ru-RU" dirty="0" smtClean="0"/>
              <a:t> по этим двум признакам, получили 16 котят. Сколько котят будет с полосатым хвостом и длинными усами? Сколько разных генотипов будет у котят?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Наследственность - способность организмов передавать свои признаки и особенности развития потомству</a:t>
            </a:r>
          </a:p>
          <a:p>
            <a:r>
              <a:rPr lang="ru-RU" dirty="0" smtClean="0"/>
              <a:t>Изменчивость - свойство организма приобретать новые признаки в процессе индивидуального развития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389120"/>
          </a:xfrm>
        </p:spPr>
        <p:txBody>
          <a:bodyPr/>
          <a:lstStyle/>
          <a:p>
            <a:r>
              <a:rPr lang="ru-RU" dirty="0" smtClean="0"/>
              <a:t>Ген - участок молекулы ДНК, содержащий информацию о структуре одного белка. </a:t>
            </a:r>
          </a:p>
          <a:p>
            <a:endParaRPr lang="ru-RU" dirty="0"/>
          </a:p>
        </p:txBody>
      </p:sp>
      <p:pic>
        <p:nvPicPr>
          <p:cNvPr id="19458" name="Picture 2" descr="https://img2.freepng.ru/20180610/agu/kisspng-chromosome-dna-gene-bbc-bitesize-cell-cycle-regulation-5b1d10e685deb8.062393371528631526548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2514600"/>
            <a:ext cx="6362700" cy="41004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4389120"/>
          </a:xfrm>
        </p:spPr>
        <p:txBody>
          <a:bodyPr/>
          <a:lstStyle/>
          <a:p>
            <a:r>
              <a:rPr lang="ru-RU" dirty="0" smtClean="0"/>
              <a:t>Аллельные гены - парные гены, расположенные в одних и тех же локусах гомологичных хромосом и ответственные за проявление одного и того же признака.</a:t>
            </a:r>
          </a:p>
          <a:p>
            <a:endParaRPr lang="ru-RU" dirty="0"/>
          </a:p>
        </p:txBody>
      </p:sp>
      <p:pic>
        <p:nvPicPr>
          <p:cNvPr id="18434" name="Picture 2" descr="https://opiqkz.blob.core.windows.net/kitcontent/b3cf9336-9f54-4b00-8a51-5702ee7b6297/71839129-f592-4800-8f62-24e7a17b57e5/bp92607-alleelid_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2286000"/>
            <a:ext cx="4953000" cy="4368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400" y="990600"/>
            <a:ext cx="8229600" cy="4389120"/>
          </a:xfrm>
        </p:spPr>
        <p:txBody>
          <a:bodyPr/>
          <a:lstStyle/>
          <a:p>
            <a:r>
              <a:rPr lang="ru-RU" dirty="0" smtClean="0"/>
              <a:t>Альтернативные признаки - противоположные качества одного и того же признака</a:t>
            </a:r>
          </a:p>
          <a:p>
            <a:endParaRPr lang="ru-RU" dirty="0"/>
          </a:p>
        </p:txBody>
      </p:sp>
      <p:pic>
        <p:nvPicPr>
          <p:cNvPr id="17410" name="Picture 2" descr="https://trikky.ru/wp-content/blogs.dir/1/files/2016/09/BDxPed1JKA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9800" y="1905000"/>
            <a:ext cx="4618037" cy="46180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Доминантный признак - господствующий, преобладающий (</a:t>
            </a:r>
            <a:r>
              <a:rPr lang="ru-RU" i="1" dirty="0" smtClean="0"/>
              <a:t>А, В, С</a:t>
            </a:r>
            <a:r>
              <a:rPr lang="ru-RU" dirty="0" smtClean="0"/>
              <a:t> и т. д.)</a:t>
            </a:r>
          </a:p>
          <a:p>
            <a:r>
              <a:rPr lang="ru-RU" dirty="0" smtClean="0"/>
              <a:t>Рецессивный признак - подавляемый признак (</a:t>
            </a:r>
            <a:r>
              <a:rPr lang="ru-RU" i="1" dirty="0" smtClean="0"/>
              <a:t>а, </a:t>
            </a:r>
            <a:r>
              <a:rPr lang="ru-RU" i="1" dirty="0" err="1" smtClean="0"/>
              <a:t>b</a:t>
            </a:r>
            <a:r>
              <a:rPr lang="ru-RU" i="1" dirty="0" smtClean="0"/>
              <a:t>, </a:t>
            </a:r>
            <a:r>
              <a:rPr lang="ru-RU" i="1" dirty="0" err="1" smtClean="0"/>
              <a:t>c</a:t>
            </a:r>
            <a:r>
              <a:rPr lang="ru-RU" dirty="0" smtClean="0"/>
              <a:t> и т. д.)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4389120"/>
          </a:xfrm>
        </p:spPr>
        <p:txBody>
          <a:bodyPr/>
          <a:lstStyle/>
          <a:p>
            <a:r>
              <a:rPr lang="ru-RU" dirty="0" err="1" smtClean="0"/>
              <a:t>Гомозигота</a:t>
            </a:r>
            <a:r>
              <a:rPr lang="ru-RU" dirty="0" smtClean="0"/>
              <a:t> - клетка (особь), имеющая одинаковые аллели одного гена в гомологичных хромосомах (</a:t>
            </a:r>
            <a:r>
              <a:rPr lang="ru-RU" i="1" dirty="0" smtClean="0"/>
              <a:t>АА </a:t>
            </a:r>
            <a:r>
              <a:rPr lang="ru-RU" dirty="0" smtClean="0"/>
              <a:t>или </a:t>
            </a:r>
            <a:r>
              <a:rPr lang="ru-RU" i="1" dirty="0" err="1" smtClean="0"/>
              <a:t>аа</a:t>
            </a:r>
            <a:r>
              <a:rPr lang="ru-RU" dirty="0" smtClean="0"/>
              <a:t>)</a:t>
            </a:r>
          </a:p>
          <a:p>
            <a:r>
              <a:rPr lang="ru-RU" dirty="0" err="1" smtClean="0"/>
              <a:t>Гетерозигота</a:t>
            </a:r>
            <a:r>
              <a:rPr lang="ru-RU" dirty="0" smtClean="0"/>
              <a:t> - клетка (особь), имеющая разные аллели одного гена в гомологичных хромосомах (</a:t>
            </a:r>
            <a:r>
              <a:rPr lang="ru-RU" i="1" dirty="0" err="1" smtClean="0"/>
              <a:t>Аа</a:t>
            </a:r>
            <a:r>
              <a:rPr lang="ru-RU" dirty="0" smtClean="0"/>
              <a:t>), то есть несущая альтернативные </a:t>
            </a:r>
            <a:br>
              <a:rPr lang="ru-RU" dirty="0" smtClean="0"/>
            </a:br>
            <a:r>
              <a:rPr lang="ru-RU" dirty="0" smtClean="0"/>
              <a:t>признаки</a:t>
            </a:r>
            <a:endParaRPr lang="ru-RU" dirty="0"/>
          </a:p>
        </p:txBody>
      </p:sp>
      <p:pic>
        <p:nvPicPr>
          <p:cNvPr id="15362" name="Picture 2" descr="https://www.genome.gov/sites/default/files/tg/en/illustration/homozygou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3581400"/>
            <a:ext cx="6619393" cy="3276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4389120"/>
          </a:xfrm>
        </p:spPr>
        <p:txBody>
          <a:bodyPr/>
          <a:lstStyle/>
          <a:p>
            <a:r>
              <a:rPr lang="ru-RU" dirty="0" smtClean="0"/>
              <a:t>Генотип  - совокупность всех наследственных признаков (генов) организма, полученных от родителей</a:t>
            </a:r>
          </a:p>
          <a:p>
            <a:r>
              <a:rPr lang="ru-RU" dirty="0" smtClean="0"/>
              <a:t>Фенотип - совокупность внутренних и внешних признаков, которые проявляются у организма при взаимодействии со средой в процессе индивидуального развития</a:t>
            </a:r>
          </a:p>
          <a:p>
            <a:endParaRPr lang="ru-RU" dirty="0"/>
          </a:p>
        </p:txBody>
      </p:sp>
      <p:pic>
        <p:nvPicPr>
          <p:cNvPr id="14338" name="Picture 2" descr="https://ds04.infourok.ru/uploads/ex/0bfb/00113682-42507081/img2.jpg"/>
          <p:cNvPicPr>
            <a:picLocks noChangeAspect="1" noChangeArrowheads="1"/>
          </p:cNvPicPr>
          <p:nvPr/>
        </p:nvPicPr>
        <p:blipFill>
          <a:blip r:embed="rId2"/>
          <a:srcRect t="32067" b="5485"/>
          <a:stretch>
            <a:fillRect/>
          </a:stretch>
        </p:blipFill>
        <p:spPr bwMode="auto">
          <a:xfrm>
            <a:off x="1524000" y="3733800"/>
            <a:ext cx="6019800" cy="2819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256</TotalTime>
  <Words>582</Words>
  <Application>Microsoft Office PowerPoint</Application>
  <PresentationFormat>Экран (4:3)</PresentationFormat>
  <Paragraphs>48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8" baseType="lpstr">
      <vt:lpstr>Calibri</vt:lpstr>
      <vt:lpstr>Constantia</vt:lpstr>
      <vt:lpstr>Wingdings 2</vt:lpstr>
      <vt:lpstr>Поток</vt:lpstr>
      <vt:lpstr>Генетика. Законы генетики, установленные Г.Менделем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Неполное доминирование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Домашнее задание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Генетика. Законы генетики, установленные Г.Менделем</dc:title>
  <dc:creator>Вова</dc:creator>
  <cp:lastModifiedBy>Дом</cp:lastModifiedBy>
  <cp:revision>21</cp:revision>
  <dcterms:created xsi:type="dcterms:W3CDTF">2020-11-11T10:47:38Z</dcterms:created>
  <dcterms:modified xsi:type="dcterms:W3CDTF">2024-01-08T11:50:11Z</dcterms:modified>
</cp:coreProperties>
</file>