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1" r:id="rId15"/>
    <p:sldId id="272" r:id="rId16"/>
    <p:sldId id="267" r:id="rId17"/>
    <p:sldId id="273" r:id="rId18"/>
    <p:sldId id="268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696B-7FE1-430E-AB55-A01C51A1AD39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7943-EE13-4169-8A4A-FD997C2F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321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696B-7FE1-430E-AB55-A01C51A1AD39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7943-EE13-4169-8A4A-FD997C2F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896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696B-7FE1-430E-AB55-A01C51A1AD39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7943-EE13-4169-8A4A-FD997C2FCD4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9400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696B-7FE1-430E-AB55-A01C51A1AD39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7943-EE13-4169-8A4A-FD997C2F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4740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696B-7FE1-430E-AB55-A01C51A1AD39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7943-EE13-4169-8A4A-FD997C2FCD4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331859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696B-7FE1-430E-AB55-A01C51A1AD39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7943-EE13-4169-8A4A-FD997C2F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0696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696B-7FE1-430E-AB55-A01C51A1AD39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7943-EE13-4169-8A4A-FD997C2F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7330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696B-7FE1-430E-AB55-A01C51A1AD39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7943-EE13-4169-8A4A-FD997C2F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30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696B-7FE1-430E-AB55-A01C51A1AD39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7943-EE13-4169-8A4A-FD997C2F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978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696B-7FE1-430E-AB55-A01C51A1AD39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7943-EE13-4169-8A4A-FD997C2F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847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696B-7FE1-430E-AB55-A01C51A1AD39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7943-EE13-4169-8A4A-FD997C2F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710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696B-7FE1-430E-AB55-A01C51A1AD39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7943-EE13-4169-8A4A-FD997C2F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447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696B-7FE1-430E-AB55-A01C51A1AD39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7943-EE13-4169-8A4A-FD997C2F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766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696B-7FE1-430E-AB55-A01C51A1AD39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7943-EE13-4169-8A4A-FD997C2F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315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696B-7FE1-430E-AB55-A01C51A1AD39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7943-EE13-4169-8A4A-FD997C2F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329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696B-7FE1-430E-AB55-A01C51A1AD39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A7943-EE13-4169-8A4A-FD997C2F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510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C696B-7FE1-430E-AB55-A01C51A1AD39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E7A7943-EE13-4169-8A4A-FD997C2FCD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492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Основы селекции растений, животных и микроорганизмов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62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Основные методы </a:t>
            </a:r>
            <a:r>
              <a:rPr lang="ru-RU" b="1" dirty="0" smtClean="0"/>
              <a:t>селекции: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0352" y="1270000"/>
            <a:ext cx="8596668" cy="3880773"/>
          </a:xfrm>
        </p:spPr>
        <p:txBody>
          <a:bodyPr/>
          <a:lstStyle/>
          <a:p>
            <a:r>
              <a:rPr lang="ru-RU" sz="2400" b="1" i="1" dirty="0" smtClean="0"/>
              <a:t>1. Искусственный </a:t>
            </a:r>
            <a:r>
              <a:rPr lang="ru-RU" sz="2400" b="1" i="1" dirty="0"/>
              <a:t>отбор</a:t>
            </a:r>
            <a:r>
              <a:rPr lang="ru-RU" sz="2400" dirty="0"/>
              <a:t> предполагает целенаправленное создание новых форм растений и </a:t>
            </a:r>
            <a:r>
              <a:rPr lang="ru-RU" sz="2400" dirty="0" smtClean="0"/>
              <a:t>животных</a:t>
            </a:r>
          </a:p>
          <a:p>
            <a:endParaRPr lang="ru-RU" dirty="0"/>
          </a:p>
        </p:txBody>
      </p:sp>
      <p:pic>
        <p:nvPicPr>
          <p:cNvPr id="4" name="Picture 2" descr="Искусственный отб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781" y="2138356"/>
            <a:ext cx="6176277" cy="440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968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091316"/>
            <a:ext cx="8596668" cy="3880773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2. Гибридизация</a:t>
            </a:r>
            <a:r>
              <a:rPr lang="ru-RU" sz="2400" dirty="0" smtClean="0"/>
              <a:t> </a:t>
            </a:r>
            <a:r>
              <a:rPr lang="ru-RU" sz="2400" dirty="0"/>
              <a:t>– это процесс получения гибридов от двух отличающихся по генотипу родительских организмов, размножающихся половым путем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Гетерозис - я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вление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превосходства первого поколения гибридов по ряду признаков и свойств над обеими родительскими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формами.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8339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Имбридинг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ИНБРИДИНГ - ЧТО ЭТО 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77" y="1570181"/>
            <a:ext cx="6910241" cy="509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02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0" name="Picture 4" descr="Лигр и тигролев: чем отличаются гибриды льва и тигр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11156131" cy="6563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Аутбридинг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332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821382"/>
            <a:ext cx="8596668" cy="1219980"/>
          </a:xfrm>
        </p:spPr>
        <p:txBody>
          <a:bodyPr/>
          <a:lstStyle/>
          <a:p>
            <a:r>
              <a:rPr lang="ru-RU" dirty="0" err="1" smtClean="0"/>
              <a:t>Тигон</a:t>
            </a:r>
            <a:r>
              <a:rPr lang="ru-RU" dirty="0" smtClean="0"/>
              <a:t> (</a:t>
            </a:r>
            <a:r>
              <a:rPr lang="ru-RU" dirty="0" err="1" smtClean="0"/>
              <a:t>тигролев</a:t>
            </a:r>
            <a:r>
              <a:rPr lang="ru-RU" dirty="0" smtClean="0"/>
              <a:t>)                                                       </a:t>
            </a:r>
            <a:r>
              <a:rPr lang="ru-RU" dirty="0" err="1" smtClean="0"/>
              <a:t>Лигр</a:t>
            </a:r>
            <a:endParaRPr lang="ru-RU" dirty="0" smtClean="0"/>
          </a:p>
          <a:p>
            <a:r>
              <a:rPr lang="ru-RU" dirty="0" smtClean="0"/>
              <a:t>Самки плодовиты, самцы - бесплодны</a:t>
            </a:r>
            <a:endParaRPr lang="ru-RU" dirty="0"/>
          </a:p>
        </p:txBody>
      </p:sp>
      <p:pic>
        <p:nvPicPr>
          <p:cNvPr id="10242" name="Picture 2" descr="ТИГОН или ТИГРОЛЕВ - гибрид тигра-самца и львицы-самки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147041"/>
            <a:ext cx="4624416" cy="3424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Кто такой лигр и почему Яков не хочет им быть | семейная стая | Яндекс Дзе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365" y="1137805"/>
            <a:ext cx="6105235" cy="343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30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731093"/>
            <a:ext cx="8596668" cy="1843435"/>
          </a:xfrm>
        </p:spPr>
        <p:txBody>
          <a:bodyPr/>
          <a:lstStyle/>
          <a:p>
            <a:r>
              <a:rPr lang="ru-RU" dirty="0" smtClean="0"/>
              <a:t>Мул = осел + кобыла                                  Лошак = ослица + жеребец</a:t>
            </a:r>
            <a:endParaRPr lang="ru-RU" dirty="0"/>
          </a:p>
          <a:p>
            <a:r>
              <a:rPr lang="ru-RU" dirty="0" smtClean="0"/>
              <a:t>Бесплодны</a:t>
            </a:r>
            <a:endParaRPr lang="ru-RU" dirty="0"/>
          </a:p>
        </p:txBody>
      </p:sp>
      <p:pic>
        <p:nvPicPr>
          <p:cNvPr id="11266" name="Picture 2" descr="Му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055" y="1015643"/>
            <a:ext cx="4321800" cy="331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Лоша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233" y="1270000"/>
            <a:ext cx="4374862" cy="3004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443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/>
              <a:t>3. Мутагенез</a:t>
            </a:r>
            <a:r>
              <a:rPr lang="ru-RU" sz="2400" b="1" dirty="0" smtClean="0"/>
              <a:t> </a:t>
            </a:r>
            <a:r>
              <a:rPr lang="ru-RU" sz="2400" dirty="0"/>
              <a:t>– это  процесс  возникновения  наследственных  изменений (мутаций)  под  влиянием  различных  физических  и  химических  факторов  (мутагенов). </a:t>
            </a:r>
          </a:p>
        </p:txBody>
      </p:sp>
    </p:spTree>
    <p:extLst>
      <p:ext uri="{BB962C8B-B14F-4D97-AF65-F5344CB8AC3E}">
        <p14:creationId xmlns:p14="http://schemas.microsoft.com/office/powerpoint/2010/main" val="157053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Хлопчатник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45381" y="1541462"/>
            <a:ext cx="4738255" cy="5108720"/>
          </a:xfrm>
        </p:spPr>
        <p:txBody>
          <a:bodyPr>
            <a:normAutofit/>
          </a:bodyPr>
          <a:lstStyle/>
          <a:p>
            <a:r>
              <a:rPr lang="ru-RU" dirty="0"/>
              <a:t>Под действием ионизирующих излучений и химических мутагенов могут изменяться самые различные признаки: размер и форма листовой пластинки и коробочки, высота, толщина и прочность главного стебля и моноподиальных ветвей, число плодовых ветвей, междоузлий и их длина, </a:t>
            </a:r>
            <a:r>
              <a:rPr lang="ru-RU" dirty="0" err="1"/>
              <a:t>опушение</a:t>
            </a:r>
            <a:r>
              <a:rPr lang="ru-RU" dirty="0"/>
              <a:t> главного стебля и листьев, количество плодовых образований, скороспелость, вес хлопка-сырца одной коробочки, урожайность куста, выход, длина и прочность волокна, наличие на семенах подпушка и др.</a:t>
            </a:r>
          </a:p>
        </p:txBody>
      </p:sp>
      <p:pic>
        <p:nvPicPr>
          <p:cNvPr id="12290" name="Picture 2" descr="Хлопчатник - Искусственный мутагене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753608"/>
            <a:ext cx="5788591" cy="384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777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49207"/>
            <a:ext cx="8596668" cy="3880773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4. Полиплоидия</a:t>
            </a:r>
            <a:r>
              <a:rPr lang="ru-RU" sz="2400" b="1" dirty="0" smtClean="0"/>
              <a:t> </a:t>
            </a:r>
            <a:r>
              <a:rPr lang="ru-RU" sz="2400" dirty="0"/>
              <a:t>– наследственное изменение, характеризующееся кратным увеличением гаплоидного набора хромосом в клетках организма. </a:t>
            </a:r>
          </a:p>
        </p:txBody>
      </p:sp>
      <p:pic>
        <p:nvPicPr>
          <p:cNvPr id="4" name="Picture 2" descr="Тест по биологии «Селекция. Биотехнология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121" y="2677825"/>
            <a:ext cx="8614352" cy="3859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168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7334" y="150125"/>
            <a:ext cx="9776057" cy="65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2282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i="1" dirty="0"/>
              <a:t>Селекция</a:t>
            </a:r>
            <a:r>
              <a:rPr lang="ru-RU" sz="3200" dirty="0"/>
              <a:t> – </a:t>
            </a:r>
            <a:r>
              <a:rPr lang="ru-RU" sz="3200" i="1" dirty="0"/>
              <a:t>наука о создании новых и улучшении существующих сортов растений, пород животных и штаммов микроорганизмов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960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Презентация&quot;Практическое применение микроорганизмов&quot; - биология,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296" y="0"/>
            <a:ext cx="9090121" cy="6817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52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i="1" dirty="0"/>
              <a:t>Биотехнология</a:t>
            </a:r>
            <a:r>
              <a:rPr lang="ru-RU" sz="2400" dirty="0"/>
              <a:t> – </a:t>
            </a:r>
            <a:r>
              <a:rPr lang="ru-RU" sz="2400" i="1" dirty="0"/>
              <a:t>наука об использовании живых организмов и биологических процессов в производстве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4889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 помощью клеточной инженерии: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2644" y="1270000"/>
            <a:ext cx="8596668" cy="3880773"/>
          </a:xfrm>
        </p:spPr>
        <p:txBody>
          <a:bodyPr/>
          <a:lstStyle/>
          <a:p>
            <a:r>
              <a:rPr lang="ru-RU" sz="2200" dirty="0" smtClean="0"/>
              <a:t>1</a:t>
            </a:r>
            <a:r>
              <a:rPr lang="ru-RU" sz="2200" dirty="0"/>
              <a:t>) Получают культуры клеток (или культуры тканей), которые служат источниками для получения ценных веществ. </a:t>
            </a:r>
          </a:p>
          <a:p>
            <a:r>
              <a:rPr lang="ru-RU" sz="2200" dirty="0"/>
              <a:t>2) Проводят гибридизацию разных клеток в тех случаях, когда гибридизация половым путем невозможна. </a:t>
            </a:r>
          </a:p>
          <a:p>
            <a:r>
              <a:rPr lang="ru-RU" sz="2200" dirty="0"/>
              <a:t>3)  Соединяют  геномы  весьма  далеких  видов,  принадлежащих  даже к разным  царствам  (возможно  слияние  клеток  животных  с  клетками растений).</a:t>
            </a:r>
          </a:p>
          <a:p>
            <a:endParaRPr lang="ru-RU" dirty="0"/>
          </a:p>
        </p:txBody>
      </p:sp>
      <p:pic>
        <p:nvPicPr>
          <p:cNvPr id="4" name="Picture 2" descr="Клеточная инженерия - Презентация 5392-1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96" b="52740"/>
          <a:stretch/>
        </p:blipFill>
        <p:spPr bwMode="auto">
          <a:xfrm>
            <a:off x="483162" y="4310654"/>
            <a:ext cx="8790840" cy="2547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006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40327"/>
            <a:ext cx="8596668" cy="3880773"/>
          </a:xfrm>
        </p:spPr>
        <p:txBody>
          <a:bodyPr>
            <a:normAutofit/>
          </a:bodyPr>
          <a:lstStyle/>
          <a:p>
            <a:r>
              <a:rPr lang="ru-RU" sz="2400" b="1" i="1" dirty="0"/>
              <a:t>Генная инженерия</a:t>
            </a:r>
            <a:r>
              <a:rPr lang="ru-RU" sz="2400" dirty="0"/>
              <a:t> – </a:t>
            </a:r>
            <a:r>
              <a:rPr lang="ru-RU" sz="2400" i="1" dirty="0"/>
              <a:t>направленное изменение наследственных свойств животных и растений путем создания действующих генов искусственным путем или извлечения генов из одних организмов и введения их в клетки других</a:t>
            </a:r>
            <a:endParaRPr lang="ru-RU" sz="2400" dirty="0"/>
          </a:p>
        </p:txBody>
      </p:sp>
      <p:pic>
        <p:nvPicPr>
          <p:cNvPr id="17410" name="Picture 2" descr="Генная инженерия, манипуляция GMO и Джина концепция Рука вводит  последовательность дна иллюстрация 3D дна Иллюстрация штока - иллюстрации  насчитывающей инженерия, джина: 12616777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381" y="2710988"/>
            <a:ext cx="6319256" cy="4147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498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гмо | Технокоммунистический клуб &quot;Импульс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547870"/>
            <a:ext cx="4251382" cy="2765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3 простых способа отличить ГМО от обычных продукт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963" y="482965"/>
            <a:ext cx="4345286" cy="289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http://mzgazeta.ru/wp-content/uploads/2018/12/D0-B3-D0-BC-D0-B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619" y="3599337"/>
            <a:ext cx="5505563" cy="3062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61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1193" y="386224"/>
            <a:ext cx="7868949" cy="61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4075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9926" y="2160589"/>
            <a:ext cx="4314075" cy="3990829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Николай Иванович Вавилов </a:t>
            </a:r>
            <a:r>
              <a:rPr lang="ru-RU" sz="2400" dirty="0" smtClean="0"/>
              <a:t>(1887 – 1943) - основоположник </a:t>
            </a:r>
            <a:r>
              <a:rPr lang="ru-RU" sz="2400" dirty="0"/>
              <a:t>генетической науки в СССР, академик, биолог и селекционер.</a:t>
            </a:r>
          </a:p>
        </p:txBody>
      </p:sp>
      <p:pic>
        <p:nvPicPr>
          <p:cNvPr id="1030" name="Picture 6" descr="Николай Вавилов – биография, фото, личная жизнь, вклад в науку - 24С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315" y="1270000"/>
            <a:ext cx="3470564" cy="4627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04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Конспект урока по биологии 9 класс на тему &quot;Центры происхождения культурных  растений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27" y="0"/>
            <a:ext cx="107576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744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cap="all" dirty="0"/>
              <a:t>Центры происхождения культурных растений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7278034"/>
              </p:ext>
            </p:extLst>
          </p:nvPr>
        </p:nvGraphicFramePr>
        <p:xfrm>
          <a:off x="774336" y="1930399"/>
          <a:ext cx="8499666" cy="483854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15742">
                  <a:extLst>
                    <a:ext uri="{9D8B030D-6E8A-4147-A177-3AD203B41FA5}">
                      <a16:colId xmlns:a16="http://schemas.microsoft.com/office/drawing/2014/main" xmlns="" val="1872813626"/>
                    </a:ext>
                  </a:extLst>
                </a:gridCol>
                <a:gridCol w="4983924">
                  <a:extLst>
                    <a:ext uri="{9D8B030D-6E8A-4147-A177-3AD203B41FA5}">
                      <a16:colId xmlns:a16="http://schemas.microsoft.com/office/drawing/2014/main" xmlns="" val="815861480"/>
                    </a:ext>
                  </a:extLst>
                </a:gridCol>
              </a:tblGrid>
              <a:tr h="5280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Название центра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910" marR="17910" marT="17910" marB="1791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Растения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910" marR="17910" marT="17910" marB="17910" anchor="ctr"/>
                </a:tc>
                <a:extLst>
                  <a:ext uri="{0D108BD9-81ED-4DB2-BD59-A6C34878D82A}">
                    <a16:rowId xmlns:a16="http://schemas.microsoft.com/office/drawing/2014/main" xmlns="" val="3648718569"/>
                  </a:ext>
                </a:extLst>
              </a:tr>
              <a:tr h="12304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1. Индийский </a:t>
                      </a:r>
                      <a:br>
                        <a:rPr lang="ru-RU" sz="2000">
                          <a:effectLst/>
                        </a:rPr>
                      </a:br>
                      <a:r>
                        <a:rPr lang="ru-RU" sz="2000">
                          <a:effectLst/>
                        </a:rPr>
                        <a:t>(Южноазиатский) центр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910" marR="17910" marT="17910" marB="17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Тропический рис, сахарный тростник, банан, кокосовая пальма, огурцы, баклажаны, цитрусовые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910" marR="17910" marT="17910" marB="17910"/>
                </a:tc>
                <a:extLst>
                  <a:ext uri="{0D108BD9-81ED-4DB2-BD59-A6C34878D82A}">
                    <a16:rowId xmlns:a16="http://schemas.microsoft.com/office/drawing/2014/main" xmlns="" val="3323778130"/>
                  </a:ext>
                </a:extLst>
              </a:tr>
              <a:tr h="12304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2. Китайский </a:t>
                      </a:r>
                      <a:br>
                        <a:rPr lang="ru-RU" sz="2000">
                          <a:effectLst/>
                        </a:rPr>
                      </a:br>
                      <a:r>
                        <a:rPr lang="ru-RU" sz="2000">
                          <a:effectLst/>
                        </a:rPr>
                        <a:t>(Восточноазиатский) центр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910" marR="17910" marT="17910" marB="17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Просо, редька, гречиха, соя, яблоня, слива, вишня, ряд </a:t>
                      </a:r>
                      <a:br>
                        <a:rPr lang="ru-RU" sz="2000">
                          <a:effectLst/>
                        </a:rPr>
                      </a:br>
                      <a:r>
                        <a:rPr lang="ru-RU" sz="2000">
                          <a:effectLst/>
                        </a:rPr>
                        <a:t>цитрусовых и декоративных растений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910" marR="17910" marT="17910" marB="17910"/>
                </a:tc>
                <a:extLst>
                  <a:ext uri="{0D108BD9-81ED-4DB2-BD59-A6C34878D82A}">
                    <a16:rowId xmlns:a16="http://schemas.microsoft.com/office/drawing/2014/main" xmlns="" val="1398103159"/>
                  </a:ext>
                </a:extLst>
              </a:tr>
              <a:tr h="9963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3. Среднеазиатский 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910" marR="17910" marT="17910" marB="17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Мягкие сорта пшеницы, горох, бобы, лен, конопля, чеснок, морковь, груша, абрикос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910" marR="17910" marT="17910" marB="17910"/>
                </a:tc>
                <a:extLst>
                  <a:ext uri="{0D108BD9-81ED-4DB2-BD59-A6C34878D82A}">
                    <a16:rowId xmlns:a16="http://schemas.microsoft.com/office/drawing/2014/main" xmlns="" val="2338849826"/>
                  </a:ext>
                </a:extLst>
              </a:tr>
              <a:tr h="762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4. Переднеазиатский центр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910" marR="17910" marT="17910" marB="17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Рожь, ячмень, роза, инжир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910" marR="17910" marT="17910" marB="17910"/>
                </a:tc>
                <a:extLst>
                  <a:ext uri="{0D108BD9-81ED-4DB2-BD59-A6C34878D82A}">
                    <a16:rowId xmlns:a16="http://schemas.microsoft.com/office/drawing/2014/main" xmlns="" val="2080507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403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4059392"/>
              </p:ext>
            </p:extLst>
          </p:nvPr>
        </p:nvGraphicFramePr>
        <p:xfrm>
          <a:off x="677863" y="2160587"/>
          <a:ext cx="8881773" cy="401754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73794">
                  <a:extLst>
                    <a:ext uri="{9D8B030D-6E8A-4147-A177-3AD203B41FA5}">
                      <a16:colId xmlns:a16="http://schemas.microsoft.com/office/drawing/2014/main" xmlns="" val="3106331846"/>
                    </a:ext>
                  </a:extLst>
                </a:gridCol>
                <a:gridCol w="5207979">
                  <a:extLst>
                    <a:ext uri="{9D8B030D-6E8A-4147-A177-3AD203B41FA5}">
                      <a16:colId xmlns:a16="http://schemas.microsoft.com/office/drawing/2014/main" xmlns="" val="957822195"/>
                    </a:ext>
                  </a:extLst>
                </a:gridCol>
              </a:tblGrid>
              <a:tr h="942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5. Средиземноморский центр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910" marR="17910" marT="17910" marB="17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Маслина, капуста, петрушка, сахарная свекла, клевер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910" marR="17910" marT="17910" marB="17910"/>
                </a:tc>
                <a:extLst>
                  <a:ext uri="{0D108BD9-81ED-4DB2-BD59-A6C34878D82A}">
                    <a16:rowId xmlns:a16="http://schemas.microsoft.com/office/drawing/2014/main" xmlns="" val="1217765789"/>
                  </a:ext>
                </a:extLst>
              </a:tr>
              <a:tr h="850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6. Абиссинский </a:t>
                      </a:r>
                      <a:br>
                        <a:rPr lang="ru-RU" sz="2000">
                          <a:effectLst/>
                        </a:rPr>
                      </a:br>
                      <a:r>
                        <a:rPr lang="ru-RU" sz="2000">
                          <a:effectLst/>
                        </a:rPr>
                        <a:t>(Эфиопский) центр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910" marR="17910" marT="17910" marB="17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Твердая пшеница, сорго, 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бананы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910" marR="17910" marT="17910" marB="17910"/>
                </a:tc>
                <a:extLst>
                  <a:ext uri="{0D108BD9-81ED-4DB2-BD59-A6C34878D82A}">
                    <a16:rowId xmlns:a16="http://schemas.microsoft.com/office/drawing/2014/main" xmlns="" val="991168491"/>
                  </a:ext>
                </a:extLst>
              </a:tr>
              <a:tr h="11120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7. Центрально-</a:t>
                      </a:r>
                      <a:br>
                        <a:rPr lang="ru-RU" sz="2000">
                          <a:effectLst/>
                        </a:rPr>
                      </a:br>
                      <a:r>
                        <a:rPr lang="ru-RU" sz="2000">
                          <a:effectLst/>
                        </a:rPr>
                        <a:t>американский центр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910" marR="17910" marT="17910" marB="17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Кукуруза, тыква, хлопчатник, табак, какао, красный перец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910" marR="17910" marT="17910" marB="17910"/>
                </a:tc>
                <a:extLst>
                  <a:ext uri="{0D108BD9-81ED-4DB2-BD59-A6C34878D82A}">
                    <a16:rowId xmlns:a16="http://schemas.microsoft.com/office/drawing/2014/main" xmlns="" val="655709618"/>
                  </a:ext>
                </a:extLst>
              </a:tr>
              <a:tr h="11120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8. Южноамериканский (Андийский) центр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910" marR="17910" marT="17910" marB="1791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Картофель, ананас, земляной орех, хинное дерево, томат, 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фасоль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7910" marR="17910" marT="17910" marB="17910"/>
                </a:tc>
                <a:extLst>
                  <a:ext uri="{0D108BD9-81ED-4DB2-BD59-A6C34878D82A}">
                    <a16:rowId xmlns:a16="http://schemas.microsoft.com/office/drawing/2014/main" xmlns="" val="1838557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711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Закон </a:t>
            </a:r>
            <a:r>
              <a:rPr lang="ru-RU" b="1" i="1" dirty="0"/>
              <a:t>гомологических рядов наследственной изменчивости:</a:t>
            </a:r>
            <a:br>
              <a:rPr lang="ru-RU" b="1" i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035898"/>
            <a:ext cx="8596668" cy="3880773"/>
          </a:xfrm>
        </p:spPr>
        <p:txBody>
          <a:bodyPr>
            <a:noAutofit/>
          </a:bodyPr>
          <a:lstStyle/>
          <a:p>
            <a:endParaRPr lang="ru-RU" sz="2400" dirty="0"/>
          </a:p>
          <a:p>
            <a:r>
              <a:rPr lang="ru-RU" sz="2400" b="1" i="1" dirty="0"/>
              <a:t>Генетически близкие роды и виды характеризуются сходными рядами наследственной изменчивости с такой правильностью, что  зная  ряд  форм  в  пределах  одного  вида,  можно  предвидеть нахождение параллельных форм у других родственных видов и родов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88407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Центры происхождения культурных растений, подготовка к ЕГЭ по биолог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828412"/>
            <a:ext cx="7284046" cy="5792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Строение колоса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0" r="37932" b="42512"/>
          <a:stretch/>
        </p:blipFill>
        <p:spPr bwMode="auto">
          <a:xfrm>
            <a:off x="8871695" y="891037"/>
            <a:ext cx="3305738" cy="2833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871695" y="4005996"/>
            <a:ext cx="3771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Ость</a:t>
            </a:r>
            <a:r>
              <a:rPr lang="ru-RU" dirty="0" smtClean="0"/>
              <a:t> </a:t>
            </a:r>
            <a:r>
              <a:rPr lang="ru-RU" dirty="0"/>
              <a:t>— тонкий заострённый отросток на цветковой или колосковой чешуе у растений.</a:t>
            </a:r>
          </a:p>
        </p:txBody>
      </p:sp>
    </p:spTree>
    <p:extLst>
      <p:ext uri="{BB962C8B-B14F-4D97-AF65-F5344CB8AC3E}">
        <p14:creationId xmlns:p14="http://schemas.microsoft.com/office/powerpoint/2010/main" val="47235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204</TotalTime>
  <Words>453</Words>
  <Application>Microsoft Office PowerPoint</Application>
  <PresentationFormat>Широкоэкранный</PresentationFormat>
  <Paragraphs>47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Calibri</vt:lpstr>
      <vt:lpstr>Times New Roman</vt:lpstr>
      <vt:lpstr>Trebuchet MS</vt:lpstr>
      <vt:lpstr>Wingdings 3</vt:lpstr>
      <vt:lpstr>Аспект</vt:lpstr>
      <vt:lpstr>Основы селекции растений, животных и микроорганизмов</vt:lpstr>
      <vt:lpstr>Презентация PowerPoint</vt:lpstr>
      <vt:lpstr>Презентация PowerPoint</vt:lpstr>
      <vt:lpstr>Презентация PowerPoint</vt:lpstr>
      <vt:lpstr>Презентация PowerPoint</vt:lpstr>
      <vt:lpstr>Центры происхождения культурных растений </vt:lpstr>
      <vt:lpstr>Презентация PowerPoint</vt:lpstr>
      <vt:lpstr>Закон гомологических рядов наследственной изменчивости: </vt:lpstr>
      <vt:lpstr>Презентация PowerPoint</vt:lpstr>
      <vt:lpstr>Основные методы селекции:</vt:lpstr>
      <vt:lpstr>Презентация PowerPoint</vt:lpstr>
      <vt:lpstr>Имбридинг</vt:lpstr>
      <vt:lpstr>Аутбридинг</vt:lpstr>
      <vt:lpstr>Презентация PowerPoint</vt:lpstr>
      <vt:lpstr>Презентация PowerPoint</vt:lpstr>
      <vt:lpstr>Презентация PowerPoint</vt:lpstr>
      <vt:lpstr>Хлопчатник</vt:lpstr>
      <vt:lpstr>Презентация PowerPoint</vt:lpstr>
      <vt:lpstr>Презентация PowerPoint</vt:lpstr>
      <vt:lpstr>Презентация PowerPoint</vt:lpstr>
      <vt:lpstr>Презентация PowerPoint</vt:lpstr>
      <vt:lpstr>С помощью клеточной инженерии: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селекции растений, животных и микроорганизмов</dc:title>
  <dc:creator>Дом</dc:creator>
  <cp:lastModifiedBy>Windows User</cp:lastModifiedBy>
  <cp:revision>16</cp:revision>
  <dcterms:created xsi:type="dcterms:W3CDTF">2021-01-18T10:27:31Z</dcterms:created>
  <dcterms:modified xsi:type="dcterms:W3CDTF">2021-01-18T23:54:07Z</dcterms:modified>
</cp:coreProperties>
</file>