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image/jpeg" Extension="jpe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13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8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304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339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940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454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304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77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13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410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934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432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329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9FD64-F81C-44D0-BFE7-90FB2A8E872F}" type="datetimeFigureOut">
              <a:rPr lang="ru-RU" smtClean="0"/>
              <a:t>30.04.2022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9B272-73DF-4146-8F34-180C87D976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91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72" name="Shape 7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Google Shape;7173;p1"/>
          <p:cNvSpPr txBox="1"/>
          <p:nvPr/>
        </p:nvSpPr>
        <p:spPr>
          <a:xfrm>
            <a:off x="611550" y="1015999"/>
            <a:ext cx="8136300" cy="214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lang="ru-RU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Родительское собрание</a:t>
            </a:r>
            <a:br>
              <a:rPr b="0" i="0" lang="ru-RU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ru-RU" sz="3600" u="none" cap="none" strike="noStrike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</a:t>
            </a:r>
            <a:r>
              <a:rPr b="1" lang="ru-RU" sz="3600">
                <a:solidFill>
                  <a:srgbClr val="C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Подростковый возраст”</a:t>
            </a:r>
            <a:br>
              <a:rPr b="0" i="0" lang="ru-RU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3600" u="none" cap="none" strike="noStrike">
              <a:solidFill>
                <a:srgbClr val="0033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Проблемы взаимоотношений между подростками и родителями" id="7174" name="Google Shape;7174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23925" y="2595425"/>
            <a:ext cx="4511550" cy="2146800"/>
          </a:xfrm>
          <a:prstGeom prst="rect">
            <a:avLst/>
          </a:prstGeom>
          <a:noFill/>
          <a:ln>
            <a:noFill/>
          </a:ln>
        </p:spPr>
      </p:pic>
      <p:sp>
        <p:nvSpPr>
          <p:cNvPr id="7175" name="Google Shape;7175;p1"/>
          <p:cNvSpPr txBox="1"/>
          <p:nvPr/>
        </p:nvSpPr>
        <p:spPr>
          <a:xfrm flipH="1" rot="2437">
            <a:off x="805160" y="5267231"/>
            <a:ext cx="5502301" cy="74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Учитель  Евраева Ирина Максимовна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76" name="Google Shape;7176;p1"/>
          <p:cNvSpPr txBox="1"/>
          <p:nvPr/>
        </p:nvSpPr>
        <p:spPr>
          <a:xfrm>
            <a:off x="0" y="2897909"/>
            <a:ext cx="9144000" cy="39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def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777686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Упражнение «Такая вот  ситуации».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 вы говорите ребёнку, когда он в очередной раз не убрал в своей комнате?</a:t>
            </a:r>
            <a:endParaRPr lang="ru-RU" sz="2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Когда он не выучил урок?</a:t>
            </a:r>
            <a:endParaRPr lang="ru-RU" sz="2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Когда ребёнок в очередной раз пришёл домой в поздний час?          </a:t>
            </a:r>
            <a:endParaRPr lang="ru-RU" sz="2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rgbClr val="181818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Когда отказывается вам помочь в домашних дела?</a:t>
            </a:r>
            <a:endParaRPr lang="ru-RU" sz="24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325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20688"/>
            <a:ext cx="3456384" cy="2962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109" y="620688"/>
            <a:ext cx="3152875" cy="2962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99326"/>
            <a:ext cx="3456383" cy="300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109" y="3768968"/>
            <a:ext cx="3152875" cy="299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0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b="1" kern="0" dirty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для родителей</a:t>
            </a:r>
            <a:r>
              <a:rPr lang="ru-RU" sz="3200" b="1" kern="0" dirty="0">
                <a:solidFill>
                  <a:srgbClr val="154D0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983976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899296"/>
              </p:ext>
            </p:extLst>
          </p:nvPr>
        </p:nvGraphicFramePr>
        <p:xfrm>
          <a:off x="467544" y="476672"/>
          <a:ext cx="8208912" cy="3952458"/>
        </p:xfrm>
        <a:graphic>
          <a:graphicData uri="http://schemas.openxmlformats.org/drawingml/2006/table">
            <a:tbl>
              <a:tblPr firstRow="1" firstCol="1" bandRow="1"/>
              <a:tblGrid>
                <a:gridCol w="3131280"/>
                <a:gridCol w="5077632"/>
              </a:tblGrid>
              <a:tr h="3506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Типичная фраза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 необходимо говорить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06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"Ты должен учиться!"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"Ты должен думать о будущем!"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"Ты должен уважать старших!"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"Ты должен слушаться учителей и родителей!"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577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"Лжец", "Ты опять врешь!"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0966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784095"/>
              </p:ext>
            </p:extLst>
          </p:nvPr>
        </p:nvGraphicFramePr>
        <p:xfrm>
          <a:off x="467544" y="476672"/>
          <a:ext cx="8208912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3131280"/>
                <a:gridCol w="5077632"/>
              </a:tblGrid>
              <a:tr h="3506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Типичная фраза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 необходимо говорить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506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"Ты должен учиться!"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"Я уверен(-а), что ты можешь хорошо учиться"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"Ты должен думать о будущем!"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"Интересно, каким человеком ты хотел бы стать? Какую профессию планируешь выбрать?"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"Ты должен уважать старших!"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"Ты знаешь: уважение к старшим - это элемент общей культуры человека"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2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"Ты должен слушаться учителей и родителей!"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"Конечно, ты можешь иметь собственное мнение, но к мнению старших полезно прислушиваться"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577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"Лжец", "Ты опять врешь!"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"Мне жаль, что я опять выслушиваю неправду", "Мне не нравится, когда меня обманывают. Постарайся больше так не делать"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6496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84035" y="404664"/>
            <a:ext cx="3864429" cy="5613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“Любите вашего ребенка таким, какой он есть, и забудьте о качествах, которых у него нет... Результат воспитания зависит не от степени строгости или мягкости, а от ваших чувств к ребенку и от тех жизненных принципов, которые вы ему прививаете”.</a:t>
            </a:r>
          </a:p>
          <a:p>
            <a:pPr indent="449580" algn="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Бенджамин </a:t>
            </a:r>
            <a:r>
              <a:rPr lang="ru-RU" sz="2400" b="1" dirty="0" err="1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Спок</a:t>
            </a:r>
            <a:endParaRPr lang="ru-RU" sz="2400" b="1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128459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617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8072"/>
            <a:ext cx="8856984" cy="5019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Цель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собрания: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Познакомить родителей с психологическими особенностями детей подросткового возраста, </a:t>
            </a:r>
            <a:r>
              <a:rPr lang="ru-RU" sz="20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расширяя их представления об особенностях   «трудного» подросткового возраста, при этом </a:t>
            </a:r>
            <a:r>
              <a:rPr lang="ru-RU" sz="2000" dirty="0" smtClean="0">
                <a:effectLst/>
                <a:latin typeface="Times New Roman"/>
                <a:ea typeface="Calibri"/>
                <a:cs typeface="Times New Roman"/>
              </a:rPr>
              <a:t>выработать линию поведения, учитывая возрастные особенности подростков.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Задачи:</a:t>
            </a:r>
            <a:r>
              <a:rPr lang="ru-RU" sz="2000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Выяснить, кто такой подросток с точки зрения учащихся и родителей; 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Познакомить родителей с особенностями подросткового возраста; Найти пути преодоления подросткового кризиса; </a:t>
            </a:r>
            <a:endParaRPr lang="ru-RU" sz="20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Определить правильное поведение родителей с детьми подросткового возраста.</a:t>
            </a:r>
            <a:endParaRPr lang="ru-RU" sz="20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  <a:cs typeface="Times New Roman"/>
              </a:rPr>
              <a:t>Задачи тренинга: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Оптимизация форм родительского взаимодействия в процессе воспитания детей</a:t>
            </a:r>
            <a:r>
              <a:rPr lang="ru-RU" dirty="0" smtClean="0">
                <a:solidFill>
                  <a:srgbClr val="181818"/>
                </a:solidFill>
                <a:effectLst/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0532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196752"/>
            <a:ext cx="6516216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Подростковый возраст - это время, когда хочется сбежать из дома, потому что ребенок тебя не понимает!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304934"/>
            <a:ext cx="71311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Эпиграф к родительскому собранию: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12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51520" y="1412776"/>
            <a:ext cx="8579222" cy="391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54D0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54D0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54D0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54D0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9pPr>
          </a:lstStyle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Подростковый возраст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(какой?)- это…</a:t>
            </a:r>
            <a:endParaRPr lang="ru-RU" sz="28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Подросток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(кто?) – это…</a:t>
            </a:r>
            <a:endParaRPr lang="ru-RU" sz="2800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Родитель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(кто?)– это…</a:t>
            </a:r>
            <a:endParaRPr lang="ru-RU" sz="28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59308" y="260648"/>
            <a:ext cx="67636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Упражнение «Завершите предложения»: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AutoShape 2" descr="Нет повода для обид. Почему подростки стыдятся родителей. Новости общест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44" y="4005064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4005063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005063"/>
            <a:ext cx="2719981" cy="1810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832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100102718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2786062" cy="467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404664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Подростковый возраст - очень сложный период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755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8607529"/>
              </p:ext>
            </p:extLst>
          </p:nvPr>
        </p:nvGraphicFramePr>
        <p:xfrm>
          <a:off x="611560" y="1556792"/>
          <a:ext cx="7704856" cy="3744415"/>
        </p:xfrm>
        <a:graphic>
          <a:graphicData uri="http://schemas.openxmlformats.org/drawingml/2006/table">
            <a:tbl>
              <a:tblPr firstRow="1" firstCol="1" bandRow="1"/>
              <a:tblGrid>
                <a:gridCol w="3851652"/>
                <a:gridCol w="3853204"/>
              </a:tblGrid>
              <a:tr h="1248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Положительные изменения, происходящие с подростком: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Негативные изменения, происходящие с подростком: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0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67544" y="116632"/>
            <a:ext cx="82089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Заполните таблицу:</a:t>
            </a:r>
            <a:r>
              <a:rPr kumimoji="0" lang="ru-RU" alt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«Особенности возрастной психологии подростков»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39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922" y="188640"/>
            <a:ext cx="8856984" cy="605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одержание таблицы: «Особенности возрастной психологии подростков». 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Положительные изменения, происходящие с подростком: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проявление чувства взрослости;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рост самосознания, самооценки,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саморегуляции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повышенное внимание к своей внешности (рост, фигура, лицо, одежда);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проявление самостоятельности в приобретении знаний и навыков;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появление познавательной мотивации;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желание быть не хуже, а лучше других. 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Негативные изменения, происходящие с подростком: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ранимая неустойчивая психика, высокая тревожность;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проявления эгоцентризма;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намеренная манипуляция взрослыми;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внутренний конфликт с самим собой и окружающими;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повышенное негативное отношение к учителям, родителям, взрослым; 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Times New Roman"/>
              <a:buChar char="•"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страх одиночества (мысли о суициде).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7670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776864" cy="548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У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пражнение: «Эмоциональное восприятие».</a:t>
            </a:r>
            <a:endParaRPr lang="ru-RU" sz="2800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60848"/>
            <a:ext cx="633670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444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539750" y="0"/>
            <a:ext cx="8604250" cy="662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154D0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154D0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154D0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54D0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154D0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для родителей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154D01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Дайте свободу.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Никаких нотаций.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Идите на компромисс.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Уступает тот, кто умнее.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Не надо обижать.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Будьте тверды и последовательны.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56950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