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63751" y="1701800"/>
            <a:ext cx="9211733" cy="1082675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63751" y="2927350"/>
            <a:ext cx="9218083" cy="1752600"/>
          </a:xfrm>
        </p:spPr>
        <p:txBody>
          <a:bodyPr/>
          <a:lstStyle>
            <a:lvl1pPr marL="0" indent="0" algn="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8467" y="0"/>
            <a:ext cx="1220046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ru-RU" altLang="en-US" b="1"/>
              <a:t>Машиностроение в России</a:t>
            </a:r>
            <a:endParaRPr lang="ru-RU" altLang="en-US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1" y="2451735"/>
            <a:ext cx="9218083" cy="1752600"/>
          </a:xfrm>
        </p:spPr>
        <p:txBody>
          <a:bodyPr/>
          <a:p>
            <a:r>
              <a:rPr lang="ru-RU" altLang="en-US" sz="2400" i="1"/>
              <a:t>Презентация Бакумова Александра 9Б</a:t>
            </a:r>
            <a:endParaRPr lang="ru-RU" altLang="en-US" sz="2400" i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8395" y="0"/>
            <a:ext cx="1621155" cy="1082675"/>
          </a:xfrm>
        </p:spPr>
        <p:txBody>
          <a:bodyPr/>
          <a:p>
            <a:r>
              <a:rPr lang="ru-RU" altLang="en-US" b="1"/>
              <a:t>Конец</a:t>
            </a:r>
            <a:endParaRPr lang="ru-RU" altLang="en-US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                     </a:t>
            </a:r>
            <a:r>
              <a:rPr lang="ru-RU" altLang="en-US" b="1"/>
              <a:t>Отрасль машиностроения</a:t>
            </a:r>
            <a:endParaRPr lang="ru-RU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4750"/>
            <a:ext cx="10972800" cy="1605915"/>
          </a:xfrm>
        </p:spPr>
        <p:txBody>
          <a:bodyPr/>
          <a:p>
            <a:r>
              <a:rPr lang="en-US" sz="2800" b="1"/>
              <a:t>Машиностроение</a:t>
            </a:r>
            <a:r>
              <a:rPr lang="en-US" sz="2800"/>
              <a:t> — </a:t>
            </a:r>
            <a:r>
              <a:rPr lang="en-US" sz="2400" u="sng"/>
              <a:t>отрасль промышленности, включающая деятельность предприятий по производству, обслуживанию и ремонту машин, технологического оборудования и их деталей.</a:t>
            </a:r>
            <a:endParaRPr lang="en-US" sz="2400" u="sng"/>
          </a:p>
          <a:p>
            <a:endParaRPr lang="en-US" sz="2400" u="sng"/>
          </a:p>
          <a:p>
            <a:pPr marL="0" indent="0">
              <a:buNone/>
            </a:pPr>
            <a:endParaRPr lang="ru-RU" altLang="en-US" sz="2400"/>
          </a:p>
        </p:txBody>
      </p:sp>
      <p:sp>
        <p:nvSpPr>
          <p:cNvPr id="5" name="Text Box 4"/>
          <p:cNvSpPr txBox="1"/>
          <p:nvPr/>
        </p:nvSpPr>
        <p:spPr>
          <a:xfrm>
            <a:off x="207645" y="2457450"/>
            <a:ext cx="4414520" cy="28613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ru-RU" altLang="en-US">
                <a:sym typeface="+mn-ea"/>
              </a:rPr>
              <a:t>Появилась эта отрасль на рубеже </a:t>
            </a:r>
            <a:r>
              <a:rPr lang="en-US" altLang="en-US">
                <a:sym typeface="+mn-ea"/>
              </a:rPr>
              <a:t>XVIII-XIX</a:t>
            </a:r>
            <a:r>
              <a:rPr lang="ru-RU" altLang="en-US">
                <a:sym typeface="+mn-ea"/>
              </a:rPr>
              <a:t> веков в западной европе и </a:t>
            </a:r>
            <a:endParaRPr lang="ru-RU" altLang="en-US">
              <a:sym typeface="+mn-ea"/>
            </a:endParaRPr>
          </a:p>
          <a:p>
            <a:pPr algn="l"/>
            <a:r>
              <a:rPr lang="ru-RU" altLang="en-US">
                <a:sym typeface="+mn-ea"/>
              </a:rPr>
              <a:t>заключалась в производстве в основном различных станков, технического оборудования. Постепенно она добралась до остального мира, стала производить</a:t>
            </a:r>
            <a:endParaRPr lang="ru-RU" altLang="en-US">
              <a:sym typeface="+mn-ea"/>
            </a:endParaRPr>
          </a:p>
          <a:p>
            <a:pPr algn="l"/>
            <a:r>
              <a:rPr lang="ru-RU" altLang="en-US">
                <a:sym typeface="+mn-ea"/>
              </a:rPr>
              <a:t>транспортную технику, включая и авто, и самолёты, и суда. </a:t>
            </a:r>
            <a:endParaRPr lang="en-US"/>
          </a:p>
          <a:p>
            <a:endParaRPr lang="en-US"/>
          </a:p>
        </p:txBody>
      </p:sp>
      <p:pic>
        <p:nvPicPr>
          <p:cNvPr id="6" name="Picture 5" descr="парвов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2510" y="2914015"/>
            <a:ext cx="5241925" cy="36931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582613"/>
          </a:xfrm>
        </p:spPr>
        <p:txBody>
          <a:bodyPr/>
          <a:p>
            <a:r>
              <a:rPr lang="ru-RU" altLang="en-US"/>
              <a:t>                            Машиностроение в России</a:t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" y="640715"/>
            <a:ext cx="7576820" cy="2664460"/>
          </a:xfrm>
        </p:spPr>
        <p:txBody>
          <a:bodyPr/>
          <a:p>
            <a:r>
              <a:rPr lang="ru-RU" altLang="en-US" sz="2800" b="1"/>
              <a:t>Машиностроение в России </a:t>
            </a:r>
            <a:r>
              <a:rPr lang="ru-RU" altLang="en-US" sz="2400"/>
              <a:t>появилось, по сути, лишь в советское время. Во времена Царя как отрасль машиностроения и не было. СССР, в свою очередь, начал свою собственную промышленную революцию и к своему распаду стал вторым в мире поставщиком продукции машиностроения в мире. </a:t>
            </a:r>
            <a:endParaRPr lang="ru-RU" altLang="en-US" sz="2400"/>
          </a:p>
          <a:p>
            <a:endParaRPr lang="ru-RU" altLang="en-US" sz="2400"/>
          </a:p>
        </p:txBody>
      </p:sp>
      <p:pic>
        <p:nvPicPr>
          <p:cNvPr id="4" name="Picture 3" descr="машк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95160" y="3305175"/>
            <a:ext cx="4836795" cy="3073400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342265" y="3629025"/>
            <a:ext cx="665289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ru-RU" altLang="en-US">
                <a:sym typeface="+mn-ea"/>
              </a:rPr>
              <a:t>Машиностроение в России всё ещё </a:t>
            </a:r>
            <a:endParaRPr lang="ru-RU" altLang="en-US">
              <a:sym typeface="+mn-ea"/>
            </a:endParaRPr>
          </a:p>
          <a:p>
            <a:pPr algn="l"/>
            <a:r>
              <a:rPr lang="ru-RU" altLang="en-US">
                <a:sym typeface="+mn-ea"/>
              </a:rPr>
              <a:t>занимает высокое положение и занимается </a:t>
            </a:r>
            <a:endParaRPr lang="ru-RU" altLang="en-US"/>
          </a:p>
          <a:p>
            <a:pPr marL="0" indent="0" algn="l">
              <a:buNone/>
            </a:pPr>
            <a:r>
              <a:rPr lang="ru-RU" altLang="en-US">
                <a:sym typeface="+mn-ea"/>
              </a:rPr>
              <a:t>производством любой продукции. Однако, импорт   </a:t>
            </a:r>
            <a:endParaRPr lang="ru-RU" altLang="en-US">
              <a:sym typeface="+mn-ea"/>
            </a:endParaRPr>
          </a:p>
          <a:p>
            <a:pPr marL="0" indent="0" algn="l">
              <a:buNone/>
            </a:pPr>
            <a:r>
              <a:rPr lang="ru-RU" altLang="en-US">
                <a:sym typeface="+mn-ea"/>
              </a:rPr>
              <a:t>машин в Россию очень велик, особенно из Китая и  </a:t>
            </a:r>
            <a:endParaRPr lang="ru-RU" altLang="en-US">
              <a:sym typeface="+mn-ea"/>
            </a:endParaRPr>
          </a:p>
          <a:p>
            <a:pPr marL="0" indent="0" algn="l">
              <a:buNone/>
            </a:pPr>
            <a:r>
              <a:rPr lang="ru-RU" altLang="en-US">
                <a:sym typeface="+mn-ea"/>
              </a:rPr>
              <a:t>Японии, а вот Российская техника не очень популярна за рубежом.</a:t>
            </a:r>
            <a:endParaRPr lang="ru-RU" altLang="en-US"/>
          </a:p>
          <a:p>
            <a:pPr algn="l"/>
            <a:endParaRPr lang="en-US"/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                                                Расположение</a:t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520" y="773430"/>
            <a:ext cx="9041765" cy="1350010"/>
          </a:xfrm>
        </p:spPr>
        <p:txBody>
          <a:bodyPr/>
          <a:p>
            <a:r>
              <a:rPr lang="ru-RU" altLang="en-US" sz="2400"/>
              <a:t>Большая часть отрасли расположена в европейской части России. Но всё-же некая специализация по регионам у отрасли присутствует</a:t>
            </a:r>
            <a:endParaRPr lang="ru-RU" altLang="en-US" sz="2400"/>
          </a:p>
        </p:txBody>
      </p:sp>
      <p:pic>
        <p:nvPicPr>
          <p:cNvPr id="4" name="Picture 3" descr="вы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961515"/>
            <a:ext cx="12192000" cy="2472690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299720" y="4565015"/>
            <a:ext cx="1180655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2400"/>
              <a:t>Европейская часть занимается производством большей части техники, пока отдалённые регионы создают более специализированные товары нужные для этих регионов. Например, Сибирь производит машины для эксплуатации в добывающей, транспортных отраслях; Дальний восток создаёт суда ввиду расположения у океана.</a:t>
            </a:r>
            <a:endParaRPr lang="ru-RU" altLang="en-US"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              Судостроительная часть отрасли</a:t>
            </a:r>
            <a:endParaRPr lang="en-US" alt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4750"/>
            <a:ext cx="9364980" cy="3136900"/>
          </a:xfrm>
        </p:spPr>
        <p:txBody>
          <a:bodyPr/>
          <a:p>
            <a:r>
              <a:rPr lang="ru-RU" altLang="en-US" sz="2400" b="1"/>
              <a:t>Судостроение</a:t>
            </a:r>
            <a:r>
              <a:rPr lang="ru-RU" altLang="en-US" sz="2400"/>
              <a:t> является традиционно более развитой частью машиностроения в России, что, вполне вероятно, связано ещё с политикой Петра </a:t>
            </a:r>
            <a:r>
              <a:rPr lang="en-US" altLang="en-US" sz="2400"/>
              <a:t>I</a:t>
            </a:r>
            <a:r>
              <a:rPr lang="ru-RU" altLang="en-US" sz="2400"/>
              <a:t>.</a:t>
            </a: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В России насчитывается более 1000 судостроительных      предприятий, а производители не только выполняют различные заказы, но также создают совершенно новые образцы судов.</a:t>
            </a: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Основные центры судостроения расположены в Европейской части России, а конкретно: Санкт-Петербург, Северодвинск, Нижний Новгород, Калининград.</a:t>
            </a: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В связи с обширным доступом к разным морям и океанам, судостроение является важным аспектом международной торговли России, хотя слаборазвитость прибрежных регионов ограничивает как и торговлю, так и судостроение.</a:t>
            </a:r>
            <a:endParaRPr lang="ru-RU" altLang="en-US"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               Автомобильная промышленность</a:t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435" y="773430"/>
            <a:ext cx="9112885" cy="4876800"/>
          </a:xfrm>
        </p:spPr>
        <p:txBody>
          <a:bodyPr/>
          <a:p>
            <a:r>
              <a:rPr lang="ru-RU" altLang="en-US" sz="2400" b="1"/>
              <a:t>Автомобильная</a:t>
            </a:r>
            <a:r>
              <a:rPr lang="ru-RU" altLang="en-US" sz="2400"/>
              <a:t> промышленность является второй по величине промышленностью машиностроительной отрасли.</a:t>
            </a: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Автомобили начали производиться в России только в советское время, и плотно вошли в культуру как гражданское авто. Производство автомобилей держится на четырёх крупнейших предприятиях:</a:t>
            </a: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1. АвтоВАЗ - Легковые автомобили</a:t>
            </a: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2. КАМАЗ - Тяжёлые грузовики</a:t>
            </a: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3. Группа ГАЗ - Различные авто</a:t>
            </a: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Помимо данных предприятий на отечественном рынке мало продукции, и тем более - в Россию идёт большой импорт иностранного авто. Тем не менее, производство Российских автомобилей велико, и измеряется вплоть до миллионов автомобилей в год.</a:t>
            </a:r>
            <a:endParaRPr lang="ru-RU" alt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735"/>
            <a:ext cx="10972800" cy="582613"/>
          </a:xfrm>
        </p:spPr>
        <p:txBody>
          <a:bodyPr/>
          <a:p>
            <a:r>
              <a:rPr lang="ru-RU" altLang="en-US"/>
              <a:t>                   Авиационная промышленность</a:t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65" y="621665"/>
            <a:ext cx="9884410" cy="5614670"/>
          </a:xfrm>
        </p:spPr>
        <p:txBody>
          <a:bodyPr/>
          <a:p>
            <a:r>
              <a:rPr lang="ru-RU" altLang="en-US" sz="2800" b="1"/>
              <a:t>Авиационная</a:t>
            </a:r>
            <a:r>
              <a:rPr lang="ru-RU" altLang="en-US" sz="2800"/>
              <a:t> промышленность в России сконцентрирована по большей части лишь на военной технике </a:t>
            </a:r>
            <a:endParaRPr lang="ru-RU" altLang="en-US" sz="2800"/>
          </a:p>
          <a:p>
            <a:pPr marL="0" indent="0">
              <a:buNone/>
            </a:pPr>
            <a:r>
              <a:rPr lang="ru-RU" altLang="en-US" sz="2400"/>
              <a:t>В Российское авиастроение было вложено много средств, в первую очередь ради производства большого количества военной техники, с чем промышленность и справляется: Россия стоит на 2 месте по военному производсву авиатехники. В авиастроении замешано более 200 предприятий по всей России.</a:t>
            </a:r>
            <a:endParaRPr lang="ru-RU" altLang="en-US" sz="2400"/>
          </a:p>
          <a:p>
            <a:pPr marL="0" indent="0">
              <a:buNone/>
            </a:pPr>
            <a:r>
              <a:rPr lang="ru-RU" altLang="en-US" sz="2400"/>
              <a:t>В плане производства страна полагается только на свою промышленность - производство авиатехники удовлетворяет все потребности и иностранная авиация не закупается. Более того, самостоятельно производятся новые модели авиатехники и дорабатываются старые.</a:t>
            </a:r>
            <a:endParaRPr lang="ru-RU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Ракетно-космическая промышленность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650" y="704850"/>
            <a:ext cx="9746615" cy="1062355"/>
          </a:xfrm>
        </p:spPr>
        <p:txBody>
          <a:bodyPr/>
          <a:p>
            <a:r>
              <a:rPr lang="ru-RU" altLang="en-US" sz="2800"/>
              <a:t>В плане </a:t>
            </a:r>
            <a:r>
              <a:rPr lang="ru-RU" altLang="en-US" sz="2800" b="1"/>
              <a:t>Ракетно-космической промышленности </a:t>
            </a:r>
            <a:r>
              <a:rPr lang="ru-RU" altLang="en-US" sz="2800"/>
              <a:t>Россия занимает лидирующие позиции в мире.</a:t>
            </a:r>
            <a:endParaRPr lang="ru-RU" altLang="en-US" sz="2800"/>
          </a:p>
          <a:p>
            <a:pPr marL="0" indent="0">
              <a:buNone/>
            </a:pPr>
            <a:endParaRPr lang="ru-RU" altLang="en-US" sz="2800"/>
          </a:p>
        </p:txBody>
      </p:sp>
      <p:sp>
        <p:nvSpPr>
          <p:cNvPr id="4" name="Text Box 3"/>
          <p:cNvSpPr txBox="1"/>
          <p:nvPr/>
        </p:nvSpPr>
        <p:spPr>
          <a:xfrm>
            <a:off x="121285" y="1707515"/>
            <a:ext cx="993711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2400"/>
              <a:t>С тех пор, как СССР впервые покорил космос, Россия навсегда осталась одним из лидеров в космосе. На протяжении многих лет в России создавались и запускались совершенно разного рода аппараты, а также выполнялись заказы других стран на миллиарды долларов. По интенсивности запусков аппаратов Россия долго держит лидирующие позиции.</a:t>
            </a:r>
            <a:endParaRPr lang="ru-RU" altLang="en-US" sz="2400"/>
          </a:p>
          <a:p>
            <a:r>
              <a:rPr lang="ru-RU" altLang="en-US" sz="2400"/>
              <a:t>Помимо прочего, Россия также активно принимает участие в международных космических программах. К примеру, Международная Космическая Станция, на которой прямо сейчас находятся бок о бок российский и иностранные астронавты.</a:t>
            </a:r>
            <a:endParaRPr lang="ru-RU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                                               Перспективы</a:t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685" y="945515"/>
            <a:ext cx="9708515" cy="5575300"/>
          </a:xfrm>
        </p:spPr>
        <p:txBody>
          <a:bodyPr/>
          <a:p>
            <a:r>
              <a:rPr lang="ru-RU" altLang="en-US" sz="2800"/>
              <a:t>Перспективы развития машиностроения у России есть во всех случаях. Имея большое количество ресурсов, хорошую судовую, авиастроительную и хорошую базу автомобильной промышленности, страна может нарастить любое производство и выйти в лидеры.</a:t>
            </a:r>
            <a:endParaRPr lang="ru-RU" altLang="en-US" sz="2800"/>
          </a:p>
          <a:p>
            <a:r>
              <a:rPr lang="ru-RU" altLang="en-US" sz="2800"/>
              <a:t>Проблема по большей части только в отстающей автопромышленности, которой будет тяжело перегнать огромный экспорт Китая и Японии, при этом соперничая с европейскими производителями по качеству.</a:t>
            </a:r>
            <a:endParaRPr lang="ru-RU" altLang="en-US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ar Drives">
  <a:themeElements>
    <a:clrScheme name="Gear Dri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5F5F5F"/>
      </a:accent1>
      <a:accent2>
        <a:srgbClr val="969696"/>
      </a:accent2>
      <a:accent3>
        <a:srgbClr val="FFFFFF"/>
      </a:accent3>
      <a:accent4>
        <a:srgbClr val="000000"/>
      </a:accent4>
      <a:accent5>
        <a:srgbClr val="B6B6B6"/>
      </a:accent5>
      <a:accent6>
        <a:srgbClr val="878787"/>
      </a:accent6>
      <a:hlink>
        <a:srgbClr val="CC3300"/>
      </a:hlink>
      <a:folHlink>
        <a:srgbClr val="996600"/>
      </a:folHlink>
    </a:clrScheme>
    <a:fontScheme name="Gear Dri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Gear Dri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ar Dri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ar Dri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5F5F5F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B6B6B6"/>
        </a:accent5>
        <a:accent6>
          <a:srgbClr val="87878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4777</Words>
  <Application>WPS Presentation</Application>
  <PresentationFormat>Widescreen</PresentationFormat>
  <Paragraphs>71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SimSun</vt:lpstr>
      <vt:lpstr>Wingdings</vt:lpstr>
      <vt:lpstr>Arial Unicode MS</vt:lpstr>
      <vt:lpstr>Calibri Light</vt:lpstr>
      <vt:lpstr>Calibri</vt:lpstr>
      <vt:lpstr>Microsoft YaHei</vt:lpstr>
      <vt:lpstr>Gear Drives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Машиностроение в России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Машиностроение в России</dc:title>
  <dc:creator/>
  <cp:lastModifiedBy>Александр</cp:lastModifiedBy>
  <cp:revision>1</cp:revision>
  <dcterms:created xsi:type="dcterms:W3CDTF">2023-12-20T14:59:54Z</dcterms:created>
  <dcterms:modified xsi:type="dcterms:W3CDTF">2023-12-20T14:59:54Z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06D72AB195234ECC89B4AE3822AA0C5E</vt:lpwstr>
  </property>
  <property fmtid="{D5CDD505-2E9C-101B-9397-08002B2CF9AE}" pid="3" name="KSOProductBuildVer">
    <vt:lpwstr>1033-11.2.0.11225</vt:lpwstr>
  </property>
</Properties>
</file>