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2"/>
  </p:notesMasterIdLst>
  <p:sldIdLst>
    <p:sldId id="261" r:id="rId2"/>
    <p:sldId id="269" r:id="rId3"/>
    <p:sldId id="292" r:id="rId4"/>
    <p:sldId id="268" r:id="rId5"/>
    <p:sldId id="299" r:id="rId6"/>
    <p:sldId id="300" r:id="rId7"/>
    <p:sldId id="294" r:id="rId8"/>
    <p:sldId id="295" r:id="rId9"/>
    <p:sldId id="296" r:id="rId10"/>
    <p:sldId id="297" r:id="rId11"/>
    <p:sldId id="298" r:id="rId12"/>
    <p:sldId id="273" r:id="rId13"/>
    <p:sldId id="293" r:id="rId14"/>
    <p:sldId id="303" r:id="rId15"/>
    <p:sldId id="302" r:id="rId16"/>
    <p:sldId id="301" r:id="rId17"/>
    <p:sldId id="291" r:id="rId18"/>
    <p:sldId id="272" r:id="rId19"/>
    <p:sldId id="266" r:id="rId20"/>
    <p:sldId id="267" r:id="rId21"/>
  </p:sldIdLst>
  <p:sldSz cx="12192000" cy="6858000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68" d="100"/>
          <a:sy n="68" d="100"/>
        </p:scale>
        <p:origin x="798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D61C9-F0ED-4D94-A487-55764801199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84715-03A3-47CE-9BE2-EBF539627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909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B84715-03A3-47CE-9BE2-EBF5396277EA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89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08.01.2024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learningapps.org/display?v=pr7a1rz5319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1989.MpEg9qHvtORdUSbewb7aAM906BTRElr6AyvrOIc40OrK1rxcSbMO2F2wEuRRMoMHl-UpNBblWQmicdv4md4We8sLE9iQS7dN1Vxz7znJhEs.35874d8d00773c4d49b36549ab2316860516fb93&amp;uuid=&amp;state=tid_Wvm4RM28ca_MiO4Ne9osTPtpHS9wicjEF5X7fRziVPIHCd9FyQ,,&amp;data=UlNrNmk5WktYejR0eWJFYk1LdmtxcW1Wa2NNSTFSMlVMZ0ltSE5OQXVOc1U1b1NMeDNHN2ZqNVZuOXIwY0ZxRVF0NmlQeW14VEhCY05hT2t1R0g3RER6OUxBX1ZiMTZZRDc4V3hrdTZKZmU5ZlAyMzZHaUdRM01Jb2RaWnh5YW85UTdGWVdLek96dVZlRm1GSU80WW1nLCw,&amp;sign=993cce8bc3614863dffc27a93cdd0b17&amp;keyno=0&amp;b64e=2&amp;l10n=ru" TargetMode="External"/><Relationship Id="rId3" Type="http://schemas.openxmlformats.org/officeDocument/2006/relationships/hyperlink" Target="http://yandex.ru/clck/jsredir?from=yandex.ru;images/search;images;;&amp;text=&amp;etext=1561.GkQFEKxpHO8HumiTt2m5BCQmfhvt0ze4-lGNW0nlKzQukvx0iFhXw9ucb44605VwIdleDwW7GVQSRCMKZpjstjkJVWus40sdtOGmjyhzb38yINwCg_0FcgO2FXdkFJvD.eac22b3bf542e74da81f25398832844071419f72&amp;uuid=&amp;state=tid_Wvm4RM28ca_MiO4Ne9osTPtpHS9wicjEF5X7fRziVPIHCd9FyQ,,&amp;data=UlNrNmk5WktYejR0eWJFYk1Ldmtxalo5Nk9lTDBId1JrX1lRT1RscFl5R1d5bkFHMkhsNEtfYmR6VDBzT1ZyRWtSeUlzYnlxMnhLWnNaMW95aENwdW5JSzdHeklCUi00M2Jkd2RBVUhEMnB6Z01mUW8zcVhSQ2U5X216N3VsLWdDQUxvM2U0d0xvamlOY0Njd0dUMUJVY3l3SWxSY0xzVg,,&amp;sign=a7ceb193c559ae7a514f1a2f573afa2f&amp;keyno=0&amp;b64e=2&amp;l10n=ru" TargetMode="External"/><Relationship Id="rId7" Type="http://schemas.openxmlformats.org/officeDocument/2006/relationships/hyperlink" Target="http://yandex.ru/clck/jsredir?from=yandex.ru;images/search;images;;&amp;text=&amp;etext=1488.hoOgdcqvm0x9_TpvL4XR--XQl69YNsBAAdgrlKoi6GUn_k-r9MHGkp3eh6g_8cjomiE92JAUbcuOOyzTzeYCe5pziu85VGdalaQwMzKhamhl7aADF7loynmmw8NpAfZW.782908a91b9871cf89cd0e8d7af026233ec2c2dc&amp;uuid=&amp;state=tid_Wvm4RM28ca_MiO4Ne9osTPtpHS9wicjEF5X7fRziVPIHCd9FyQ,,&amp;data=UlNrNmk5WktYejR0eWJFYk1LdmtxcU44V3VEZlN1T0tvUTdxSjd0R3dNSUJHWnkwQnVQTVVwUkd0eERUWWlGdW5MQm1BZGIxRTZBLU9TUmNSaDNWeDZOOTdRWTBiekRUdm4yaFpBdTZnOFRoT1I1aGxoWVE3ei1DTlBfUU5JTUpkVXFiNEtMZjB3ejE5QlJPN1hMcWxsUllJbng2M0F0aw,,&amp;sign=9e90b8e87906de7e642104ae5a5eb8a6&amp;keyno=0&amp;b64e=2&amp;l10n=ru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roki.tv/stranica-115-soglasnye-zvuki-russkij-yazyk-2-klass-kanakina-goreckij-chast-1/" TargetMode="External"/><Relationship Id="rId5" Type="http://schemas.openxmlformats.org/officeDocument/2006/relationships/hyperlink" Target="http://yandex.ru/clck/jsredir?from=yandex.ru;images/search;images;;&amp;text=&amp;etext=1933.lDVXiWEAuJO-uEOi_1wWakvXKCwYTIC6zEeK75ZN_gZAzAt7_z2_9LokbItnEfesfAZrPGFrritxAnLR2pS86hCSyncnXsOHXu-Ebg0jnbTyojDADo4lxCJemdjJj3bpMdg3fskPX9DWBEDnAnBSj4ysWh5dMIRqM52KFOEyy9y1PvtM4oRFzYswTqx0rB4k.7f32098edbabb19cff3bc8562335d292536204fb&amp;uuid=&amp;state=tid_Wvm4RM28ca_MiO4Ne9osTPtpHS9wicjEF5X7fRziVPIHCd9FyQ,,&amp;data=UlNrNmk5WktYejY4cHFySjRXSWhXSlhPOGhnQjRONUpxTWFLV1pubTA5YmlMMHRQTnFPZHpxeUQtcXVrZUxRMVI2M2xxWkh2NFg4QTE5eGgyMnYzelpTTWlJQ2xRU3NwcjhBazZHcDduc0hEOVRpUEx6VFlvdU1MQTcxdkF3NHdLRFUyYmw0SjJYYXJVOXNYaXJmVFJ3LCw,&amp;sign=356f6797b784f723fd7331d0b04e4315&amp;keyno=0&amp;b64e=2&amp;l10n=ru" TargetMode="External"/><Relationship Id="rId10" Type="http://schemas.openxmlformats.org/officeDocument/2006/relationships/hyperlink" Target="http://yandex.ru/clck/jsredir?from=yandex.ru;images/search;images;;&amp;text=&amp;etext=1989.fqsQ1sx5k_e5SLRWsdl-NEzQ0898_HzCu4rJdRg9tA7_26K4M9T1OAWn9nAnWLnpR27bbuwrBVglpN7qUFwcDaKuIhhudKdzeWejzfHLnjM165jcUWRu8bdA1D2zFnRO.b9d73b592636a6f35ac28be97fee7fb5d1ff1dce&amp;uuid=&amp;state=tid_Wvm4RM28ca_MiO4Ne9osTPtpHS9wicjEF5X7fRziVPIHCd9FyQ,,&amp;data=UlNrNmk5WktYejY4cHFySjRXSWhXUG0xY2ZJQlhkSGt0a0s1a2pJc2RSQTc2cE5WazkyU2oxYzBuLXNnVjY2V2EyeHZacElxemRzQU13d1B1eC00YlBxRlZmQVBDMHQ0bTVpNlhQTnA3bW9VYllfaGZObXNTeWh4NDF5Z01VODdiN0t5LTFTaDAyeWIyNDdTdEhHenZJMGJ4aWZhY0lUWGJHbmJxbFhLczlJLA,,&amp;sign=b7451dc768c8c14a067d99363d0c8066&amp;keyno=0&amp;b64e=2&amp;l10n=ru" TargetMode="External"/><Relationship Id="rId4" Type="http://schemas.openxmlformats.org/officeDocument/2006/relationships/hyperlink" Target="http://yandex.ru/clck/jsredir?from=yandex.ru;images/search;images;;&amp;text=&amp;etext=1720.xGAKHDcLghwp6rhnyVdP_NLGBkc3MZgnRjM-XpmXetG79tLjyN2MauDPZsR6UCWb8EDTQQjH3xXHoToKbAIaxSiQTswJ4FTMaammnCeR_bwdIP9jSLa64khk-B0wXQ18.7ed5f1461cfa840d9e62dcf144309e456b3ff907&amp;uuid=&amp;state=tid_Wvm4RM28ca_MiO4Ne9osTPtpHS9wicjEF5X7fRziVPIHCd9FyQ,,&amp;data=UlNrNmk5WktYejY4cHFySjRXSWhXSm9CQVF6WHUxSkNqTW1QMno4OFVkQWQzRXViNEhiU24xYW9RZ2tBc2ZfcHdwd1c0S1h3a29KbndWc0FBVzBfSE91XzRocnhkT05TSk10dHZ0N082U3o0TDVoYmJvYXpzT054amxld1ZYSDRsMTlsbjA0UkE2bWxlY0R6T2NsOEdTeU5kR1dBWVMwdUpfbWRGdFo2VjhHVkZjZVpMQkFrejVBaGswc2pKR3hD&amp;sign=fe3ff5b0135bd616d8854e3f73081741&amp;keyno=0&amp;b64e=2&amp;l10n=ru" TargetMode="External"/><Relationship Id="rId9" Type="http://schemas.openxmlformats.org/officeDocument/2006/relationships/hyperlink" Target="https://lalamus.mobi/download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asyen.ru/load/shablony_prezentacij/universalnye_shablony/shablony_dlja_sozdanija_prezentacij_tetrad_na_spirali_chast_25/509-1-0-6212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edmir.ru/viewdoc.php?id=12299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2639616" y="1959800"/>
            <a:ext cx="7920880" cy="235857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Парные и непарные по твёрдости  и  мягкости согласные  звуки.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0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4774">
            <a:off x="9969905" y="4341347"/>
            <a:ext cx="2243147" cy="224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01D31B-D156-94C0-A91F-525C912EF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15000"/>
          <a:stretch/>
        </p:blipFill>
        <p:spPr>
          <a:xfrm>
            <a:off x="2063552" y="1506267"/>
            <a:ext cx="9549361" cy="1224136"/>
          </a:xfrm>
          <a:prstGeom prst="rect">
            <a:avLst/>
          </a:prstGeom>
        </p:spPr>
      </p:pic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D41259-B78C-6F0D-55E1-43F4D33BB527}"/>
              </a:ext>
            </a:extLst>
          </p:cNvPr>
          <p:cNvSpPr txBox="1">
            <a:spLocks/>
          </p:cNvSpPr>
          <p:nvPr/>
        </p:nvSpPr>
        <p:spPr>
          <a:xfrm>
            <a:off x="2207568" y="303647"/>
            <a:ext cx="8354707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Произнеси звуки парами.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60D99FC-7387-E598-6030-7946111AE965}"/>
              </a:ext>
            </a:extLst>
          </p:cNvPr>
          <p:cNvSpPr txBox="1">
            <a:spLocks/>
          </p:cNvSpPr>
          <p:nvPr/>
        </p:nvSpPr>
        <p:spPr>
          <a:xfrm>
            <a:off x="2063552" y="3111959"/>
            <a:ext cx="8354707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Как произносятся первые звуки каждой пары?</a:t>
            </a: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А вторые? Как можно назвать эти звуки</a:t>
            </a:r>
          </a:p>
          <a:p>
            <a:pPr algn="l"/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Придумай и запиши в тетрадь слова, которые начинаются на эти звуки.</a:t>
            </a:r>
          </a:p>
        </p:txBody>
      </p:sp>
    </p:spTree>
    <p:extLst>
      <p:ext uri="{BB962C8B-B14F-4D97-AF65-F5344CB8AC3E}">
        <p14:creationId xmlns:p14="http://schemas.microsoft.com/office/powerpoint/2010/main" val="912609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1431BC-B6CC-ACBF-9AAB-DC565084E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1504" y="764703"/>
            <a:ext cx="10153128" cy="473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995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075" y="233529"/>
            <a:ext cx="7499176" cy="634082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Рассмотрите   рисунки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86538" y="781336"/>
            <a:ext cx="5405806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Это  город  Согласных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19804" r="6570" b="27522"/>
          <a:stretch/>
        </p:blipFill>
        <p:spPr bwMode="auto">
          <a:xfrm>
            <a:off x="3419669" y="2013857"/>
            <a:ext cx="6139543" cy="2830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999656" y="5589240"/>
            <a:ext cx="7499176" cy="108012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Определите  название  для каждой  группы  согласных  этого  города </a:t>
            </a:r>
          </a:p>
        </p:txBody>
      </p:sp>
    </p:spTree>
    <p:extLst>
      <p:ext uri="{BB962C8B-B14F-4D97-AF65-F5344CB8AC3E}">
        <p14:creationId xmlns:p14="http://schemas.microsoft.com/office/powerpoint/2010/main" val="170881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7075" y="233529"/>
            <a:ext cx="7499176" cy="634082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Рассмотрите   рисунки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86538" y="781336"/>
            <a:ext cx="5405806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Это  город  Согласных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4" t="19804" r="6570" b="27522"/>
          <a:stretch/>
        </p:blipFill>
        <p:spPr bwMode="auto">
          <a:xfrm>
            <a:off x="2026586" y="1961976"/>
            <a:ext cx="8925707" cy="41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495600" y="5840136"/>
            <a:ext cx="2376264" cy="7150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Парные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 согласные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969987" y="5796324"/>
            <a:ext cx="2376264" cy="7150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Парные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 согласные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53236" y="1339207"/>
            <a:ext cx="3672408" cy="11013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Непарные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 твёрдые и мягкие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согласные</a:t>
            </a:r>
          </a:p>
        </p:txBody>
      </p:sp>
    </p:spTree>
    <p:extLst>
      <p:ext uri="{BB962C8B-B14F-4D97-AF65-F5344CB8AC3E}">
        <p14:creationId xmlns:p14="http://schemas.microsoft.com/office/powerpoint/2010/main" val="3213935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6F23CB-C768-600B-75AC-EC12A08E49B5}"/>
              </a:ext>
            </a:extLst>
          </p:cNvPr>
          <p:cNvSpPr txBox="1"/>
          <p:nvPr/>
        </p:nvSpPr>
        <p:spPr>
          <a:xfrm>
            <a:off x="4511824" y="6181378"/>
            <a:ext cx="60983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https://learningapps.org/display?v=pr7a1rz5319</a:t>
            </a:r>
            <a:endParaRPr lang="ru-RU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963BBE-8D5C-0DF9-F453-E230B9698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584" y="970780"/>
            <a:ext cx="9048750" cy="520065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C8E8FA4-A924-483C-3A07-2CF891F672B4}"/>
              </a:ext>
            </a:extLst>
          </p:cNvPr>
          <p:cNvSpPr txBox="1">
            <a:spLocks/>
          </p:cNvSpPr>
          <p:nvPr/>
        </p:nvSpPr>
        <p:spPr>
          <a:xfrm>
            <a:off x="2351584" y="326750"/>
            <a:ext cx="9048750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Первичное закрепление материала</a:t>
            </a:r>
          </a:p>
        </p:txBody>
      </p:sp>
    </p:spTree>
    <p:extLst>
      <p:ext uri="{BB962C8B-B14F-4D97-AF65-F5344CB8AC3E}">
        <p14:creationId xmlns:p14="http://schemas.microsoft.com/office/powerpoint/2010/main" val="1963827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C2F3833-5A19-2DA3-777B-96E4FDFA6E35}"/>
              </a:ext>
            </a:extLst>
          </p:cNvPr>
          <p:cNvSpPr txBox="1">
            <a:spLocks/>
          </p:cNvSpPr>
          <p:nvPr/>
        </p:nvSpPr>
        <p:spPr>
          <a:xfrm>
            <a:off x="2847075" y="233529"/>
            <a:ext cx="7499176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Выпиши сначала слова в которых есть непарные твёрдые звуки, потом – с непарными мягкими.</a:t>
            </a:r>
          </a:p>
        </p:txBody>
      </p:sp>
      <p:sp>
        <p:nvSpPr>
          <p:cNvPr id="5" name="Скругленный прямоугольник 4">
            <a:extLst>
              <a:ext uri="{FF2B5EF4-FFF2-40B4-BE49-F238E27FC236}">
                <a16:creationId xmlns:a16="http://schemas.microsoft.com/office/drawing/2014/main" id="{CB8041B6-836B-05B2-3131-63C9C7E23940}"/>
              </a:ext>
            </a:extLst>
          </p:cNvPr>
          <p:cNvSpPr/>
          <p:nvPr/>
        </p:nvSpPr>
        <p:spPr>
          <a:xfrm>
            <a:off x="1919536" y="2492896"/>
            <a:ext cx="9217024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  Плащ, живот, дача, чай, жилец, тишина.</a:t>
            </a:r>
          </a:p>
        </p:txBody>
      </p:sp>
    </p:spTree>
    <p:extLst>
      <p:ext uri="{BB962C8B-B14F-4D97-AF65-F5344CB8AC3E}">
        <p14:creationId xmlns:p14="http://schemas.microsoft.com/office/powerpoint/2010/main" val="7954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CAAF88A-B893-2EBF-3190-F9B65E416AA3}"/>
              </a:ext>
            </a:extLst>
          </p:cNvPr>
          <p:cNvSpPr txBox="1">
            <a:spLocks/>
          </p:cNvSpPr>
          <p:nvPr/>
        </p:nvSpPr>
        <p:spPr>
          <a:xfrm>
            <a:off x="2847075" y="233529"/>
            <a:ext cx="7499176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Самостоятельная работа</a:t>
            </a:r>
          </a:p>
        </p:txBody>
      </p:sp>
      <p:sp>
        <p:nvSpPr>
          <p:cNvPr id="5" name="Скругленный прямоугольник 5">
            <a:extLst>
              <a:ext uri="{FF2B5EF4-FFF2-40B4-BE49-F238E27FC236}">
                <a16:creationId xmlns:a16="http://schemas.microsoft.com/office/drawing/2014/main" id="{208DE3EF-6A0A-7F66-04F2-F96A5BE44E02}"/>
              </a:ext>
            </a:extLst>
          </p:cNvPr>
          <p:cNvSpPr/>
          <p:nvPr/>
        </p:nvSpPr>
        <p:spPr>
          <a:xfrm>
            <a:off x="8040216" y="6021288"/>
            <a:ext cx="3725704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с. 112, упр.179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CFBDE43-F001-58BA-4B7F-CAD63D978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1052736"/>
            <a:ext cx="9473160" cy="194421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1094880-DE32-034B-1E96-751D45178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5560" y="3106934"/>
            <a:ext cx="9483199" cy="140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3457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7568" y="260648"/>
            <a:ext cx="8229600" cy="1143000"/>
          </a:xfrm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Подведём  итоги  работы</a:t>
            </a:r>
            <a:b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200" dirty="0">
                <a:solidFill>
                  <a:srgbClr val="FF0000"/>
                </a:solidFill>
                <a:latin typeface="Arial Black" panose="020B0A04020102020204" pitchFamily="34" charset="0"/>
              </a:rPr>
              <a:t> на  уроке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9656" y="1600201"/>
            <a:ext cx="7211144" cy="168478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  <a:t>По  какой  теме  работали  на  уроке?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70C0"/>
                </a:solidFill>
                <a:latin typeface="Arial Black" panose="020B0A04020102020204" pitchFamily="34" charset="0"/>
              </a:rPr>
              <a:t>Какие  задания  выполняли?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5640" y="3068960"/>
            <a:ext cx="7499176" cy="70609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sz="3200" dirty="0">
                <a:solidFill>
                  <a:srgbClr val="FF0000"/>
                </a:solidFill>
                <a:latin typeface="Arial Black" pitchFamily="34" charset="0"/>
              </a:rPr>
              <a:t>Оцените  свою  работу!</a:t>
            </a:r>
            <a:endParaRPr lang="ru-RU" sz="32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191993" y="3573016"/>
            <a:ext cx="6844367" cy="3002632"/>
            <a:chOff x="1667992" y="3573016"/>
            <a:chExt cx="6844367" cy="3002632"/>
          </a:xfrm>
        </p:grpSpPr>
        <p:sp>
          <p:nvSpPr>
            <p:cNvPr id="5" name="Овал 4"/>
            <p:cNvSpPr/>
            <p:nvPr/>
          </p:nvSpPr>
          <p:spPr>
            <a:xfrm>
              <a:off x="1667992" y="3573016"/>
              <a:ext cx="914400" cy="914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!</a:t>
              </a:r>
            </a:p>
          </p:txBody>
        </p:sp>
        <p:sp>
          <p:nvSpPr>
            <p:cNvPr id="6" name="Овал 5"/>
            <p:cNvSpPr/>
            <p:nvPr/>
          </p:nvSpPr>
          <p:spPr>
            <a:xfrm>
              <a:off x="1680118" y="5661248"/>
              <a:ext cx="914400" cy="914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?</a:t>
              </a:r>
            </a:p>
          </p:txBody>
        </p:sp>
        <p:sp>
          <p:nvSpPr>
            <p:cNvPr id="9" name="Овал 8"/>
            <p:cNvSpPr/>
            <p:nvPr/>
          </p:nvSpPr>
          <p:spPr>
            <a:xfrm>
              <a:off x="1667992" y="4653136"/>
              <a:ext cx="914400" cy="914400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+</a:t>
              </a:r>
            </a:p>
          </p:txBody>
        </p:sp>
        <p:sp>
          <p:nvSpPr>
            <p:cNvPr id="11" name="Заголовок 1"/>
            <p:cNvSpPr txBox="1">
              <a:spLocks/>
            </p:cNvSpPr>
            <p:nvPr/>
          </p:nvSpPr>
          <p:spPr>
            <a:xfrm>
              <a:off x="2771800" y="3775050"/>
              <a:ext cx="5400600" cy="778098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sz="3200" dirty="0">
                  <a:solidFill>
                    <a:srgbClr val="0070C0"/>
                  </a:solidFill>
                  <a:latin typeface="Arial Black" panose="020B0A04020102020204" pitchFamily="34" charset="0"/>
                </a:rPr>
                <a:t>Всё получилось!</a:t>
              </a:r>
            </a:p>
          </p:txBody>
        </p:sp>
        <p:sp>
          <p:nvSpPr>
            <p:cNvPr id="12" name="Заголовок 1"/>
            <p:cNvSpPr txBox="1">
              <a:spLocks/>
            </p:cNvSpPr>
            <p:nvPr/>
          </p:nvSpPr>
          <p:spPr>
            <a:xfrm>
              <a:off x="2783497" y="4653136"/>
              <a:ext cx="5400600" cy="778098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sz="3200" dirty="0">
                  <a:solidFill>
                    <a:srgbClr val="0070C0"/>
                  </a:solidFill>
                  <a:latin typeface="Arial Black" panose="020B0A04020102020204" pitchFamily="34" charset="0"/>
                </a:rPr>
                <a:t>Внесены  поправки</a:t>
              </a:r>
            </a:p>
          </p:txBody>
        </p:sp>
        <p:sp>
          <p:nvSpPr>
            <p:cNvPr id="13" name="Заголовок 1"/>
            <p:cNvSpPr txBox="1">
              <a:spLocks/>
            </p:cNvSpPr>
            <p:nvPr/>
          </p:nvSpPr>
          <p:spPr>
            <a:xfrm>
              <a:off x="2771800" y="5567536"/>
              <a:ext cx="5740559" cy="778098"/>
            </a:xfrm>
            <a:prstGeom prst="rect">
              <a:avLst/>
            </a:prstGeom>
          </p:spPr>
          <p:txBody>
            <a:bodyPr/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ru-RU" sz="3200" dirty="0">
                  <a:solidFill>
                    <a:srgbClr val="0070C0"/>
                  </a:solidFill>
                  <a:latin typeface="Arial Black" panose="020B0A04020102020204" pitchFamily="34" charset="0"/>
                </a:rPr>
                <a:t>Надо  быть  внимательным!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9878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920" y="260648"/>
            <a:ext cx="2736304" cy="1300842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 bwMode="auto">
          <a:xfrm>
            <a:off x="3880222" y="5805264"/>
            <a:ext cx="5384130" cy="70449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Благодарю  за  работу </a:t>
            </a:r>
          </a:p>
          <a:p>
            <a:pPr algn="ctr" eaLnBrk="1" hangingPunct="1">
              <a:defRPr/>
            </a:pPr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на  уроке!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D6077B-0F2D-B610-7A6E-836DF2FE37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b="73000"/>
          <a:stretch/>
        </p:blipFill>
        <p:spPr>
          <a:xfrm>
            <a:off x="3143672" y="1619486"/>
            <a:ext cx="6803482" cy="14215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1234B71-CFA5-1FC1-10E5-B2DF8F1A8E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51545"/>
          <a:stretch/>
        </p:blipFill>
        <p:spPr>
          <a:xfrm>
            <a:off x="3158161" y="3041018"/>
            <a:ext cx="6795614" cy="254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59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9656" y="274638"/>
            <a:ext cx="7211144" cy="706090"/>
          </a:xfrm>
        </p:spPr>
        <p:txBody>
          <a:bodyPr/>
          <a:lstStyle/>
          <a:p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Интернет   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7648" y="1196753"/>
            <a:ext cx="7283152" cy="4929411"/>
          </a:xfrm>
        </p:spPr>
        <p:txBody>
          <a:bodyPr/>
          <a:lstStyle/>
          <a:p>
            <a:pPr lvl="0"/>
            <a:r>
              <a:rPr lang="en-US" sz="2000" b="1" dirty="0">
                <a:solidFill>
                  <a:srgbClr val="0070C0"/>
                </a:solidFill>
                <a:latin typeface="Arial Black" panose="020B0A04020102020204" pitchFamily="34" charset="0"/>
                <a:hlinkClick r:id="rId2"/>
              </a:rPr>
              <a:t>http://linda6035.ucoz.ru/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  <a:cs typeface="Arial" charset="0"/>
              </a:rPr>
              <a:t> </a:t>
            </a:r>
            <a:r>
              <a:rPr lang="en-US" sz="2000" dirty="0">
                <a:solidFill>
                  <a:srgbClr val="0070C0"/>
                </a:solidFill>
                <a:latin typeface="Arial Black" panose="020B0A04020102020204" pitchFamily="34" charset="0"/>
                <a:cs typeface="Arial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  <a:cs typeface="Arial" charset="0"/>
              </a:rPr>
              <a:t> (источник  шаблона)</a:t>
            </a:r>
          </a:p>
          <a:p>
            <a:pPr lvl="0"/>
            <a:r>
              <a:rPr lang="ru-RU" sz="2000" b="1" dirty="0">
                <a:solidFill>
                  <a:srgbClr val="CC0000"/>
                </a:solidFill>
                <a:latin typeface="Arial Black" panose="020B0A04020102020204" pitchFamily="34" charset="0"/>
                <a:ea typeface="Calibri"/>
                <a:cs typeface="Times New Roman"/>
                <a:hlinkClick r:id="rId3"/>
              </a:rPr>
              <a:t>antalyaelitestroy.ru</a:t>
            </a:r>
            <a:endParaRPr lang="ru-RU" sz="2000" b="1" dirty="0">
              <a:solidFill>
                <a:srgbClr val="CC0000"/>
              </a:solidFill>
              <a:latin typeface="Arial Black" panose="020B0A04020102020204" pitchFamily="34" charset="0"/>
              <a:ea typeface="Calibri"/>
              <a:cs typeface="Times New Roman"/>
            </a:endParaRPr>
          </a:p>
          <a:p>
            <a:r>
              <a:rPr lang="ru-RU" altLang="ru-RU" sz="2000" b="1" dirty="0">
                <a:latin typeface="Arial Black" pitchFamily="34" charset="0"/>
                <a:hlinkClick r:id="rId4"/>
              </a:rPr>
              <a:t>pshop.by</a:t>
            </a:r>
            <a:endParaRPr lang="en-US" altLang="ru-RU" sz="2000" b="1" dirty="0">
              <a:hlinkClick r:id="rId5"/>
            </a:endParaRPr>
          </a:p>
          <a:p>
            <a:r>
              <a:rPr lang="en-US" sz="2000" dirty="0">
                <a:latin typeface="Arial Black" panose="020B0A04020102020204" pitchFamily="34" charset="0"/>
                <a:hlinkClick r:id="rId6"/>
              </a:rPr>
              <a:t>https://uroki.tv/stranica-115-soglasnye-zvuki-russkij-yazyk-2-klass-kanakina-goreckij-chast-1/</a:t>
            </a:r>
            <a:endParaRPr lang="ru-RU" sz="2000" dirty="0">
              <a:latin typeface="Arial Black" panose="020B0A04020102020204" pitchFamily="34" charset="0"/>
            </a:endParaRPr>
          </a:p>
          <a:p>
            <a:r>
              <a:rPr lang="ru-RU" sz="2000" u="sng" dirty="0">
                <a:latin typeface="Arial Black" panose="020B0A04020102020204" pitchFamily="34" charset="0"/>
                <a:hlinkClick r:id="rId7"/>
              </a:rPr>
              <a:t>Compservice4you.ru</a:t>
            </a:r>
            <a:endParaRPr lang="ru-RU" sz="2000" dirty="0">
              <a:latin typeface="Arial Black" panose="020B0A04020102020204" pitchFamily="34" charset="0"/>
            </a:endParaRPr>
          </a:p>
          <a:p>
            <a:pPr fontAlgn="b">
              <a:buFont typeface="Arial" panose="020B0604020202020204" pitchFamily="34" charset="0"/>
              <a:buChar char="•"/>
            </a:pPr>
            <a:r>
              <a:rPr lang="ru-RU" sz="2000" b="1" dirty="0">
                <a:latin typeface="Arial Black" panose="020B0A04020102020204" pitchFamily="34" charset="0"/>
                <a:hlinkClick r:id="rId8"/>
              </a:rPr>
              <a:t>121сад.рф</a:t>
            </a:r>
          </a:p>
          <a:p>
            <a:r>
              <a:rPr lang="en-US" sz="2000" dirty="0">
                <a:latin typeface="Arial Black" panose="020B0A04020102020204" pitchFamily="34" charset="0"/>
                <a:hlinkClick r:id="rId9"/>
              </a:rPr>
              <a:t>https://lalamus.mobi/download/</a:t>
            </a:r>
            <a:endParaRPr lang="ru-RU" sz="2000" dirty="0">
              <a:latin typeface="Arial Black" panose="020B0A04020102020204" pitchFamily="34" charset="0"/>
            </a:endParaRPr>
          </a:p>
          <a:p>
            <a:pPr fontAlgn="b">
              <a:buFont typeface="Arial" panose="020B0604020202020204" pitchFamily="34" charset="0"/>
              <a:buChar char="•"/>
            </a:pPr>
            <a:r>
              <a:rPr lang="en-US" sz="2000" b="1" dirty="0">
                <a:latin typeface="Arial Black" panose="020B0A04020102020204" pitchFamily="34" charset="0"/>
                <a:hlinkClick r:id="rId10"/>
              </a:rPr>
              <a:t>badfon.ru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533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274638"/>
            <a:ext cx="7283152" cy="1143000"/>
          </a:xfrm>
        </p:spPr>
        <p:txBody>
          <a:bodyPr/>
          <a:lstStyle/>
          <a:p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Минутка каллиграфии</a:t>
            </a:r>
            <a:endParaRPr lang="ru-RU" sz="2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0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4774">
            <a:off x="10222869" y="4140084"/>
            <a:ext cx="2030957" cy="203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3265814" y="4892170"/>
            <a:ext cx="4320480" cy="7920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Какие  это  буквы?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65814" y="5892810"/>
            <a:ext cx="7128792" cy="64807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Какие  звуки  они  обозначают?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3452BF-9934-363C-EA10-F5BBD22939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31504" y="711494"/>
            <a:ext cx="9606844" cy="370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93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9656" y="274638"/>
            <a:ext cx="7211144" cy="778098"/>
          </a:xfrm>
        </p:spPr>
        <p:txBody>
          <a:bodyPr/>
          <a:lstStyle/>
          <a:p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anose="020B0A04020102020204" pitchFamily="34" charset="0"/>
              </a:rPr>
              <a:t>Использованная   литература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1664" y="1196753"/>
            <a:ext cx="7139136" cy="4857403"/>
          </a:xfrm>
        </p:spPr>
        <p:txBody>
          <a:bodyPr/>
          <a:lstStyle/>
          <a:p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hlinkClick r:id="rId3"/>
              </a:rPr>
              <a:t>https://easyen.ru/load/shablony_prezentacij/universalnye_shablony/shablony_dlja_sozdanija_prezentacij_tetrad_na_spirali_chast_25/509-1-0-62129</a:t>
            </a:r>
            <a:endParaRPr lang="ru-RU" altLang="ru-RU" sz="20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en-US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hlinkClick r:id="rId4"/>
              </a:rPr>
              <a:t>https://pedmir.ru/viewdoc.php?id=122992</a:t>
            </a:r>
            <a:endParaRPr lang="ru-RU" altLang="ru-RU" sz="200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altLang="ru-RU" sz="20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altLang="ru-RU" sz="2000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Канакина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В.П. Русский  язык. 2 класс. Учеб. для </a:t>
            </a:r>
            <a:r>
              <a:rPr lang="ru-RU" altLang="ru-RU" sz="2000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общеобразоват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. организаций.    Ч. 1– М.: Просвещение, 2022.</a:t>
            </a:r>
          </a:p>
          <a:p>
            <a:pPr marL="0" indent="0">
              <a:buNone/>
            </a:pPr>
            <a:endParaRPr lang="ru-RU" altLang="ru-RU" sz="2000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Русский  язык: 2 класс: учеб. для </a:t>
            </a:r>
            <a:r>
              <a:rPr lang="ru-RU" altLang="ru-RU" sz="2000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общеобразоват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. учреждений: в 2 ч. Ч. 1/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Иванов С. В., Евдокимова А. О. и др. - 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М.: </a:t>
            </a:r>
            <a:r>
              <a:rPr lang="ru-RU" altLang="ru-RU" sz="2000" dirty="0" err="1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Вентана</a:t>
            </a:r>
            <a:r>
              <a:rPr lang="ru-RU" altLang="ru-RU" sz="2000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- Граф, 2012.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8637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274638"/>
            <a:ext cx="7283152" cy="1143000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 какими  звуками  и  буквами  будем  работать  на уроке?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5" t="32345" r="11699" b="3103"/>
          <a:stretch/>
        </p:blipFill>
        <p:spPr bwMode="auto">
          <a:xfrm>
            <a:off x="3163527" y="3212976"/>
            <a:ext cx="2247032" cy="3167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4459249"/>
            <a:ext cx="1031504" cy="14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897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7648" y="274638"/>
            <a:ext cx="7283152" cy="1143000"/>
          </a:xfrm>
        </p:spPr>
        <p:txBody>
          <a:bodyPr/>
          <a:lstStyle/>
          <a:p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 какими  звуками  и  буквами  будем  работать  на уроке?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5" t="32345" r="11699" b="3103"/>
          <a:stretch/>
        </p:blipFill>
        <p:spPr bwMode="auto">
          <a:xfrm>
            <a:off x="3163527" y="3212976"/>
            <a:ext cx="2247032" cy="31671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2344" y="4459249"/>
            <a:ext cx="1031504" cy="142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5">
            <a:extLst>
              <a:ext uri="{FF2B5EF4-FFF2-40B4-BE49-F238E27FC236}">
                <a16:creationId xmlns:a16="http://schemas.microsoft.com/office/drawing/2014/main" id="{CCF0E322-2D1B-AF66-B61F-3A69911CFAAE}"/>
              </a:ext>
            </a:extLst>
          </p:cNvPr>
          <p:cNvSpPr/>
          <p:nvPr/>
        </p:nvSpPr>
        <p:spPr>
          <a:xfrm>
            <a:off x="6528048" y="5387623"/>
            <a:ext cx="1781488" cy="501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с. 112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107CADA5-2D9C-3C94-A471-649298092492}"/>
              </a:ext>
            </a:extLst>
          </p:cNvPr>
          <p:cNvSpPr txBox="1">
            <a:spLocks/>
          </p:cNvSpPr>
          <p:nvPr/>
        </p:nvSpPr>
        <p:spPr>
          <a:xfrm>
            <a:off x="2927648" y="1434225"/>
            <a:ext cx="7560840" cy="1778751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Парные и непарные по твёрдости  и  мягкости согласные  звуки. </a:t>
            </a:r>
          </a:p>
        </p:txBody>
      </p:sp>
    </p:spTree>
    <p:extLst>
      <p:ext uri="{BB962C8B-B14F-4D97-AF65-F5344CB8AC3E}">
        <p14:creationId xmlns:p14="http://schemas.microsoft.com/office/powerpoint/2010/main" val="1548524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223817-A71C-8430-CD93-8AF3B1BEEF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l="8173" t="-2540" r="19017" b="70432"/>
          <a:stretch/>
        </p:blipFill>
        <p:spPr>
          <a:xfrm>
            <a:off x="1703512" y="1484784"/>
            <a:ext cx="1015311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6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223817-A71C-8430-CD93-8AF3B1BEEF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568" b="3298"/>
          <a:stretch/>
        </p:blipFill>
        <p:spPr>
          <a:xfrm>
            <a:off x="1703512" y="1484784"/>
            <a:ext cx="9902687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94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5102B5-7768-7F09-5D61-E70D488BE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5520" y="1844824"/>
            <a:ext cx="9987681" cy="4392488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056F838-994C-7A7D-C8A7-9F20BF4F838C}"/>
              </a:ext>
            </a:extLst>
          </p:cNvPr>
          <p:cNvSpPr txBox="1">
            <a:spLocks/>
          </p:cNvSpPr>
          <p:nvPr/>
        </p:nvSpPr>
        <p:spPr>
          <a:xfrm>
            <a:off x="2207568" y="303647"/>
            <a:ext cx="8354707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Рассмотрите   рисунки. Сравни транскрипцию слов и их орфографическую запись. Произнеси звуки в каждом слове.</a:t>
            </a:r>
          </a:p>
        </p:txBody>
      </p:sp>
    </p:spTree>
    <p:extLst>
      <p:ext uri="{BB962C8B-B14F-4D97-AF65-F5344CB8AC3E}">
        <p14:creationId xmlns:p14="http://schemas.microsoft.com/office/powerpoint/2010/main" val="3881952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45102B5-7768-7F09-5D61-E70D488BE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75520" y="1844824"/>
            <a:ext cx="9987681" cy="4392488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056F838-994C-7A7D-C8A7-9F20BF4F838C}"/>
              </a:ext>
            </a:extLst>
          </p:cNvPr>
          <p:cNvSpPr txBox="1">
            <a:spLocks/>
          </p:cNvSpPr>
          <p:nvPr/>
        </p:nvSpPr>
        <p:spPr>
          <a:xfrm>
            <a:off x="2207568" y="303647"/>
            <a:ext cx="8354707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Запиши слова в 2 столбика:</a:t>
            </a: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1) все согласные звуки твёрдые;</a:t>
            </a: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2) есть мягкие согласные.</a:t>
            </a:r>
          </a:p>
        </p:txBody>
      </p:sp>
    </p:spTree>
    <p:extLst>
      <p:ext uri="{BB962C8B-B14F-4D97-AF65-F5344CB8AC3E}">
        <p14:creationId xmlns:p14="http://schemas.microsoft.com/office/powerpoint/2010/main" val="1616034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2056F838-994C-7A7D-C8A7-9F20BF4F838C}"/>
              </a:ext>
            </a:extLst>
          </p:cNvPr>
          <p:cNvSpPr txBox="1">
            <a:spLocks/>
          </p:cNvSpPr>
          <p:nvPr/>
        </p:nvSpPr>
        <p:spPr>
          <a:xfrm>
            <a:off x="2207568" y="303647"/>
            <a:ext cx="8354707" cy="63408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Запиши слова в 2 столбика:</a:t>
            </a: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1) все согласные звуки твёрдые;</a:t>
            </a:r>
          </a:p>
          <a:p>
            <a:pPr algn="l"/>
            <a:r>
              <a:rPr lang="ru-RU" sz="2400" dirty="0">
                <a:solidFill>
                  <a:srgbClr val="FF0000"/>
                </a:solidFill>
                <a:latin typeface="Arial Black" panose="020B0A04020102020204" pitchFamily="34" charset="0"/>
              </a:rPr>
              <a:t>2) есть мягкие согласные.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0CEC74-52FD-A16E-9343-9EE151A9FC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384" t="10204"/>
          <a:stretch/>
        </p:blipFill>
        <p:spPr>
          <a:xfrm>
            <a:off x="1847528" y="2492896"/>
            <a:ext cx="9865096" cy="328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6965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5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557</TotalTime>
  <Words>429</Words>
  <Application>Microsoft Office PowerPoint</Application>
  <PresentationFormat>Широкоэкранный</PresentationFormat>
  <Paragraphs>67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 Black</vt:lpstr>
      <vt:lpstr>Arial</vt:lpstr>
      <vt:lpstr>Calibri</vt:lpstr>
      <vt:lpstr>Wingdings</vt:lpstr>
      <vt:lpstr>1_Тема Office</vt:lpstr>
      <vt:lpstr>Презентация PowerPoint</vt:lpstr>
      <vt:lpstr>Минутка каллиграфии</vt:lpstr>
      <vt:lpstr>С какими  звуками  и  буквами  будем  работать  на уроке?</vt:lpstr>
      <vt:lpstr>С какими  звуками  и  буквами  будем  работать  на уроке?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Рассмотрите   рисунки</vt:lpstr>
      <vt:lpstr>Рассмотрите   рисунки</vt:lpstr>
      <vt:lpstr>Презентация PowerPoint</vt:lpstr>
      <vt:lpstr>Презентация PowerPoint</vt:lpstr>
      <vt:lpstr>Презентация PowerPoint</vt:lpstr>
      <vt:lpstr>Подведём  итоги  работы  на  уроке</vt:lpstr>
      <vt:lpstr>Презентация PowerPoint</vt:lpstr>
      <vt:lpstr>Интернет   ресурсы</vt:lpstr>
      <vt:lpstr>Использованная   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Светлана</cp:lastModifiedBy>
  <cp:revision>92</cp:revision>
  <dcterms:created xsi:type="dcterms:W3CDTF">2014-07-06T18:18:01Z</dcterms:created>
  <dcterms:modified xsi:type="dcterms:W3CDTF">2024-01-08T11:56:14Z</dcterms:modified>
</cp:coreProperties>
</file>