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314" r:id="rId2"/>
    <p:sldId id="357" r:id="rId3"/>
    <p:sldId id="358" r:id="rId4"/>
    <p:sldId id="359" r:id="rId5"/>
    <p:sldId id="360" r:id="rId6"/>
    <p:sldId id="355" r:id="rId7"/>
    <p:sldId id="363" r:id="rId8"/>
    <p:sldId id="376" r:id="rId9"/>
    <p:sldId id="375" r:id="rId10"/>
    <p:sldId id="374" r:id="rId11"/>
    <p:sldId id="317" r:id="rId12"/>
    <p:sldId id="362" r:id="rId13"/>
    <p:sldId id="366" r:id="rId14"/>
    <p:sldId id="367" r:id="rId15"/>
    <p:sldId id="368" r:id="rId16"/>
    <p:sldId id="369" r:id="rId17"/>
    <p:sldId id="327" r:id="rId18"/>
    <p:sldId id="336" r:id="rId19"/>
    <p:sldId id="371" r:id="rId20"/>
    <p:sldId id="339" r:id="rId21"/>
    <p:sldId id="340" r:id="rId22"/>
    <p:sldId id="338" r:id="rId23"/>
    <p:sldId id="259" r:id="rId24"/>
    <p:sldId id="274" r:id="rId25"/>
    <p:sldId id="311" r:id="rId26"/>
    <p:sldId id="275" r:id="rId27"/>
    <p:sldId id="377" r:id="rId28"/>
    <p:sldId id="378" r:id="rId29"/>
    <p:sldId id="372" r:id="rId30"/>
  </p:sldIdLst>
  <p:sldSz cx="9144000" cy="6858000" type="screen4x3"/>
  <p:notesSz cx="6735763" cy="98663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tableStyles" Target="tableStyle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theme" Target="theme/theme1.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viewProps" Target="viewProp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presProps" Target="presProps.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FAE61CB5-52CD-4C2D-B0D6-8840870D1F74}" type="datetimeFigureOut">
              <a:rPr lang="ru-RU" smtClean="0"/>
              <a:pPr/>
              <a:t>06.01.2023</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A554C745-99C5-4D48-9A87-E717359626A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FAE61CB5-52CD-4C2D-B0D6-8840870D1F74}" type="datetimeFigureOut">
              <a:rPr lang="ru-RU" smtClean="0"/>
              <a:pPr/>
              <a:t>06.01.2023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54C745-99C5-4D48-9A87-E717359626A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FAE61CB5-52CD-4C2D-B0D6-8840870D1F74}" type="datetimeFigureOut">
              <a:rPr lang="ru-RU" smtClean="0"/>
              <a:pPr/>
              <a:t>06.01.2023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554C745-99C5-4D48-9A87-E717359626A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8" name="Объект 7"/>
          <p:cNvSpPr>
            <a:spLocks noGrp="1"/>
          </p:cNvSpPr>
          <p:nvPr>
            <p:ph sz="quarter" idx="1"/>
          </p:nvPr>
        </p:nvSpPr>
        <p:spPr>
          <a:xfrm>
            <a:off x="457200" y="1600200"/>
            <a:ext cx="7467600" cy="4873752"/>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4"/>
          </p:nvPr>
        </p:nvSpPr>
        <p:spPr/>
        <p:txBody>
          <a:bodyPr rtlCol="0"/>
          <a:lstStyle/>
          <a:p>
            <a:fld id="{FAE61CB5-52CD-4C2D-B0D6-8840870D1F74}" type="datetimeFigureOut">
              <a:rPr lang="ru-RU" smtClean="0"/>
              <a:pPr/>
              <a:t>06.01.2023</a:t>
            </a:fld>
            <a:endParaRPr lang="ru-RU"/>
          </a:p>
        </p:txBody>
      </p:sp>
      <p:sp>
        <p:nvSpPr>
          <p:cNvPr id="9" name="Номер слайда 8"/>
          <p:cNvSpPr>
            <a:spLocks noGrp="1"/>
          </p:cNvSpPr>
          <p:nvPr>
            <p:ph type="sldNum" sz="quarter" idx="15"/>
          </p:nvPr>
        </p:nvSpPr>
        <p:spPr/>
        <p:txBody>
          <a:bodyPr rtlCol="0"/>
          <a:lstStyle/>
          <a:p>
            <a:fld id="{A554C745-99C5-4D48-9A87-E717359626A0}"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FAE61CB5-52CD-4C2D-B0D6-8840870D1F74}" type="datetimeFigureOut">
              <a:rPr lang="ru-RU" smtClean="0"/>
              <a:pPr/>
              <a:t>06.01.2023</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A554C745-99C5-4D48-9A87-E717359626A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5" name="Дата 4"/>
          <p:cNvSpPr>
            <a:spLocks noGrp="1"/>
          </p:cNvSpPr>
          <p:nvPr>
            <p:ph type="dt" sz="half" idx="10"/>
          </p:nvPr>
        </p:nvSpPr>
        <p:spPr/>
        <p:txBody>
          <a:bodyPr/>
          <a:lstStyle/>
          <a:p>
            <a:fld id="{FAE61CB5-52CD-4C2D-B0D6-8840870D1F74}" type="datetimeFigureOut">
              <a:rPr lang="ru-RU" smtClean="0"/>
              <a:pPr/>
              <a:t>06.01.2023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554C745-99C5-4D48-9A87-E717359626A0}" type="slidenum">
              <a:rPr lang="ru-RU" smtClean="0"/>
              <a:pPr/>
              <a:t>‹#›</a:t>
            </a:fld>
            <a:endParaRPr lang="ru-RU"/>
          </a:p>
        </p:txBody>
      </p:sp>
      <p:sp>
        <p:nvSpPr>
          <p:cNvPr id="9" name="Объект 8"/>
          <p:cNvSpPr>
            <a:spLocks noGrp="1"/>
          </p:cNvSpPr>
          <p:nvPr>
            <p:ph sz="quarter" idx="1"/>
          </p:nvPr>
        </p:nvSpPr>
        <p:spPr>
          <a:xfrm>
            <a:off x="457200" y="1600200"/>
            <a:ext cx="3657600"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1" name="Объект 10"/>
          <p:cNvSpPr>
            <a:spLocks noGrp="1"/>
          </p:cNvSpPr>
          <p:nvPr>
            <p:ph sz="quarter" idx="2"/>
          </p:nvPr>
        </p:nvSpPr>
        <p:spPr>
          <a:xfrm>
            <a:off x="4270248" y="1600200"/>
            <a:ext cx="3657600" cy="45720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a:t>Образец заголовка</a:t>
            </a:r>
            <a:endParaRPr kumimoji="0" lang="en-US"/>
          </a:p>
        </p:txBody>
      </p:sp>
      <p:sp>
        <p:nvSpPr>
          <p:cNvPr id="7" name="Дата 6"/>
          <p:cNvSpPr>
            <a:spLocks noGrp="1"/>
          </p:cNvSpPr>
          <p:nvPr>
            <p:ph type="dt" sz="half" idx="10"/>
          </p:nvPr>
        </p:nvSpPr>
        <p:spPr/>
        <p:txBody>
          <a:bodyPr/>
          <a:lstStyle/>
          <a:p>
            <a:fld id="{FAE61CB5-52CD-4C2D-B0D6-8840870D1F74}" type="datetimeFigureOut">
              <a:rPr lang="ru-RU" smtClean="0"/>
              <a:pPr/>
              <a:t>06.01.2023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554C745-99C5-4D48-9A87-E717359626A0}" type="slidenum">
              <a:rPr lang="ru-RU" smtClean="0"/>
              <a:pPr/>
              <a:t>‹#›</a:t>
            </a:fld>
            <a:endParaRPr lang="ru-RU"/>
          </a:p>
        </p:txBody>
      </p:sp>
      <p:sp>
        <p:nvSpPr>
          <p:cNvPr id="11" name="Объект 10"/>
          <p:cNvSpPr>
            <a:spLocks noGrp="1"/>
          </p:cNvSpPr>
          <p:nvPr>
            <p:ph sz="quarter" idx="2"/>
          </p:nvPr>
        </p:nvSpPr>
        <p:spPr>
          <a:xfrm>
            <a:off x="457200" y="2362200"/>
            <a:ext cx="3657600" cy="38862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3" name="Объект 12"/>
          <p:cNvSpPr>
            <a:spLocks noGrp="1"/>
          </p:cNvSpPr>
          <p:nvPr>
            <p:ph sz="quarter" idx="4"/>
          </p:nvPr>
        </p:nvSpPr>
        <p:spPr>
          <a:xfrm>
            <a:off x="4371975" y="2362200"/>
            <a:ext cx="3657600" cy="3886200"/>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6" name="Дата 5"/>
          <p:cNvSpPr>
            <a:spLocks noGrp="1"/>
          </p:cNvSpPr>
          <p:nvPr>
            <p:ph type="dt" sz="half" idx="10"/>
          </p:nvPr>
        </p:nvSpPr>
        <p:spPr/>
        <p:txBody>
          <a:bodyPr rtlCol="0"/>
          <a:lstStyle/>
          <a:p>
            <a:fld id="{FAE61CB5-52CD-4C2D-B0D6-8840870D1F74}" type="datetimeFigureOut">
              <a:rPr lang="ru-RU" smtClean="0"/>
              <a:pPr/>
              <a:t>06.01.2023</a:t>
            </a:fld>
            <a:endParaRPr lang="ru-RU"/>
          </a:p>
        </p:txBody>
      </p:sp>
      <p:sp>
        <p:nvSpPr>
          <p:cNvPr id="7" name="Номер слайда 6"/>
          <p:cNvSpPr>
            <a:spLocks noGrp="1"/>
          </p:cNvSpPr>
          <p:nvPr>
            <p:ph type="sldNum" sz="quarter" idx="11"/>
          </p:nvPr>
        </p:nvSpPr>
        <p:spPr/>
        <p:txBody>
          <a:bodyPr rtlCol="0"/>
          <a:lstStyle/>
          <a:p>
            <a:fld id="{A554C745-99C5-4D48-9A87-E717359626A0}"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AE61CB5-52CD-4C2D-B0D6-8840870D1F74}" type="datetimeFigureOut">
              <a:rPr lang="ru-RU" smtClean="0"/>
              <a:pPr/>
              <a:t>06.01.2023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554C745-99C5-4D48-9A87-E717359626A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Объект 17"/>
          <p:cNvSpPr>
            <a:spLocks noGrp="1"/>
          </p:cNvSpPr>
          <p:nvPr>
            <p:ph sz="quarter" idx="1"/>
          </p:nvPr>
        </p:nvSpPr>
        <p:spPr>
          <a:xfrm>
            <a:off x="304800" y="274320"/>
            <a:ext cx="5638800" cy="6327648"/>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21" name="Дата 20"/>
          <p:cNvSpPr>
            <a:spLocks noGrp="1"/>
          </p:cNvSpPr>
          <p:nvPr>
            <p:ph type="dt" sz="half" idx="14"/>
          </p:nvPr>
        </p:nvSpPr>
        <p:spPr/>
        <p:txBody>
          <a:bodyPr rtlCol="0"/>
          <a:lstStyle/>
          <a:p>
            <a:fld id="{FAE61CB5-52CD-4C2D-B0D6-8840870D1F74}" type="datetimeFigureOut">
              <a:rPr lang="ru-RU" smtClean="0"/>
              <a:pPr/>
              <a:t>06.01.2023</a:t>
            </a:fld>
            <a:endParaRPr lang="ru-RU"/>
          </a:p>
        </p:txBody>
      </p:sp>
      <p:sp>
        <p:nvSpPr>
          <p:cNvPr id="22" name="Номер слайда 21"/>
          <p:cNvSpPr>
            <a:spLocks noGrp="1"/>
          </p:cNvSpPr>
          <p:nvPr>
            <p:ph type="sldNum" sz="quarter" idx="15"/>
          </p:nvPr>
        </p:nvSpPr>
        <p:spPr/>
        <p:txBody>
          <a:bodyPr rtlCol="0"/>
          <a:lstStyle/>
          <a:p>
            <a:fld id="{A554C745-99C5-4D48-9A87-E717359626A0}"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FAE61CB5-52CD-4C2D-B0D6-8840870D1F74}" type="datetimeFigureOut">
              <a:rPr lang="ru-RU" smtClean="0"/>
              <a:pPr/>
              <a:t>06.01.2023</a:t>
            </a:fld>
            <a:endParaRPr lang="ru-RU"/>
          </a:p>
        </p:txBody>
      </p:sp>
      <p:sp>
        <p:nvSpPr>
          <p:cNvPr id="18" name="Номер слайда 17"/>
          <p:cNvSpPr>
            <a:spLocks noGrp="1"/>
          </p:cNvSpPr>
          <p:nvPr>
            <p:ph type="sldNum" sz="quarter" idx="11"/>
          </p:nvPr>
        </p:nvSpPr>
        <p:spPr/>
        <p:txBody>
          <a:bodyPr rtlCol="0"/>
          <a:lstStyle/>
          <a:p>
            <a:fld id="{A554C745-99C5-4D48-9A87-E717359626A0}"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AE61CB5-52CD-4C2D-B0D6-8840870D1F74}" type="datetimeFigureOut">
              <a:rPr lang="ru-RU" smtClean="0"/>
              <a:pPr/>
              <a:t>06.01.2023</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554C745-99C5-4D48-9A87-E717359626A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Layout" Target="../slideLayouts/slideLayout7.xml"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11.xml.rels><?xml version="1.0" encoding="UTF-8" standalone="yes"?>
<Relationships xmlns="http://schemas.openxmlformats.org/package/2006/relationships"><Relationship Id="rId3" Type="http://schemas.openxmlformats.org/officeDocument/2006/relationships/image" Target="../media/image4.jpeg" /><Relationship Id="rId7" Type="http://schemas.openxmlformats.org/officeDocument/2006/relationships/image" Target="../media/image8.jpeg" /><Relationship Id="rId2" Type="http://schemas.openxmlformats.org/officeDocument/2006/relationships/image" Target="../media/image3.jpeg" /><Relationship Id="rId1" Type="http://schemas.openxmlformats.org/officeDocument/2006/relationships/slideLayout" Target="../slideLayouts/slideLayout7.xml" /><Relationship Id="rId6" Type="http://schemas.openxmlformats.org/officeDocument/2006/relationships/image" Target="../media/image7.jpeg" /><Relationship Id="rId5" Type="http://schemas.openxmlformats.org/officeDocument/2006/relationships/image" Target="../media/image6.jpeg" /><Relationship Id="rId4" Type="http://schemas.openxmlformats.org/officeDocument/2006/relationships/image" Target="../media/image5.jpeg" /></Relationships>
</file>

<file path=ppt/slides/_rels/slide12.xml.rels><?xml version="1.0" encoding="UTF-8" standalone="yes"?>
<Relationships xmlns="http://schemas.openxmlformats.org/package/2006/relationships"><Relationship Id="rId3" Type="http://schemas.openxmlformats.org/officeDocument/2006/relationships/image" Target="../media/image10.jpeg" /><Relationship Id="rId2" Type="http://schemas.openxmlformats.org/officeDocument/2006/relationships/image" Target="../media/image9.jpeg" /><Relationship Id="rId1" Type="http://schemas.openxmlformats.org/officeDocument/2006/relationships/slideLayout" Target="../slideLayouts/slideLayout6.xml" /></Relationships>
</file>

<file path=ppt/slides/_rels/slide13.xml.rels><?xml version="1.0" encoding="UTF-8" standalone="yes"?>
<Relationships xmlns="http://schemas.openxmlformats.org/package/2006/relationships"><Relationship Id="rId3" Type="http://schemas.openxmlformats.org/officeDocument/2006/relationships/image" Target="../media/image12.jpeg" /><Relationship Id="rId2" Type="http://schemas.openxmlformats.org/officeDocument/2006/relationships/image" Target="../media/image11.jpeg" /><Relationship Id="rId1" Type="http://schemas.openxmlformats.org/officeDocument/2006/relationships/slideLayout" Target="../slideLayouts/slideLayout6.xml" /></Relationships>
</file>

<file path=ppt/slides/_rels/slide14.xml.rels><?xml version="1.0" encoding="UTF-8" standalone="yes"?>
<Relationships xmlns="http://schemas.openxmlformats.org/package/2006/relationships"><Relationship Id="rId3" Type="http://schemas.openxmlformats.org/officeDocument/2006/relationships/image" Target="../media/image14.jpeg" /><Relationship Id="rId2" Type="http://schemas.openxmlformats.org/officeDocument/2006/relationships/image" Target="../media/image13.jpeg" /><Relationship Id="rId1" Type="http://schemas.openxmlformats.org/officeDocument/2006/relationships/slideLayout" Target="../slideLayouts/slideLayout6.xml" /></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20.xml.rels><?xml version="1.0" encoding="UTF-8" standalone="yes"?>
<Relationships xmlns="http://schemas.openxmlformats.org/package/2006/relationships"><Relationship Id="rId8" Type="http://schemas.openxmlformats.org/officeDocument/2006/relationships/image" Target="../media/image21.jpeg" /><Relationship Id="rId3" Type="http://schemas.openxmlformats.org/officeDocument/2006/relationships/image" Target="../media/image16.jpeg" /><Relationship Id="rId7" Type="http://schemas.openxmlformats.org/officeDocument/2006/relationships/image" Target="../media/image20.jpeg" /><Relationship Id="rId2" Type="http://schemas.openxmlformats.org/officeDocument/2006/relationships/image" Target="../media/image15.jpeg" /><Relationship Id="rId1" Type="http://schemas.openxmlformats.org/officeDocument/2006/relationships/slideLayout" Target="../slideLayouts/slideLayout7.xml" /><Relationship Id="rId6" Type="http://schemas.openxmlformats.org/officeDocument/2006/relationships/image" Target="../media/image19.png" /><Relationship Id="rId11" Type="http://schemas.openxmlformats.org/officeDocument/2006/relationships/image" Target="../media/image24.jpeg" /><Relationship Id="rId5" Type="http://schemas.openxmlformats.org/officeDocument/2006/relationships/image" Target="../media/image18.jpeg" /><Relationship Id="rId10" Type="http://schemas.openxmlformats.org/officeDocument/2006/relationships/image" Target="../media/image23.jpeg" /><Relationship Id="rId4" Type="http://schemas.openxmlformats.org/officeDocument/2006/relationships/image" Target="../media/image17.jpeg" /><Relationship Id="rId9" Type="http://schemas.openxmlformats.org/officeDocument/2006/relationships/image" Target="../media/image22.jpeg" /></Relationships>
</file>

<file path=ppt/slides/_rels/slide21.xml.rels><?xml version="1.0" encoding="UTF-8" standalone="yes"?>
<Relationships xmlns="http://schemas.openxmlformats.org/package/2006/relationships"><Relationship Id="rId8" Type="http://schemas.openxmlformats.org/officeDocument/2006/relationships/image" Target="../media/image31.jpeg" /><Relationship Id="rId3" Type="http://schemas.openxmlformats.org/officeDocument/2006/relationships/image" Target="../media/image26.jpeg" /><Relationship Id="rId7" Type="http://schemas.openxmlformats.org/officeDocument/2006/relationships/image" Target="../media/image30.jpeg" /><Relationship Id="rId2" Type="http://schemas.openxmlformats.org/officeDocument/2006/relationships/image" Target="../media/image25.png" /><Relationship Id="rId1" Type="http://schemas.openxmlformats.org/officeDocument/2006/relationships/slideLayout" Target="../slideLayouts/slideLayout7.xml" /><Relationship Id="rId6" Type="http://schemas.openxmlformats.org/officeDocument/2006/relationships/image" Target="../media/image29.jpeg" /><Relationship Id="rId5" Type="http://schemas.openxmlformats.org/officeDocument/2006/relationships/image" Target="../media/image28.jpeg" /><Relationship Id="rId10" Type="http://schemas.openxmlformats.org/officeDocument/2006/relationships/image" Target="../media/image33.jpeg" /><Relationship Id="rId4" Type="http://schemas.openxmlformats.org/officeDocument/2006/relationships/image" Target="../media/image27.png" /><Relationship Id="rId9" Type="http://schemas.openxmlformats.org/officeDocument/2006/relationships/image" Target="../media/image32.jpeg" /></Relationships>
</file>

<file path=ppt/slides/_rels/slide22.xml.rels><?xml version="1.0" encoding="UTF-8" standalone="yes"?>
<Relationships xmlns="http://schemas.openxmlformats.org/package/2006/relationships"><Relationship Id="rId3" Type="http://schemas.openxmlformats.org/officeDocument/2006/relationships/image" Target="../media/image35.jpeg" /><Relationship Id="rId2" Type="http://schemas.openxmlformats.org/officeDocument/2006/relationships/image" Target="../media/image34.jpeg" /><Relationship Id="rId1" Type="http://schemas.openxmlformats.org/officeDocument/2006/relationships/slideLayout" Target="../slideLayouts/slideLayout6.xml" /><Relationship Id="rId4" Type="http://schemas.openxmlformats.org/officeDocument/2006/relationships/image" Target="../media/image36.jpeg" /></Relationships>
</file>

<file path=ppt/slides/_rels/slide23.xml.rels><?xml version="1.0" encoding="UTF-8" standalone="yes"?>
<Relationships xmlns="http://schemas.openxmlformats.org/package/2006/relationships"><Relationship Id="rId2" Type="http://schemas.openxmlformats.org/officeDocument/2006/relationships/image" Target="../media/image37.jpeg" /><Relationship Id="rId1" Type="http://schemas.openxmlformats.org/officeDocument/2006/relationships/slideLayout" Target="../slideLayouts/slideLayout7.xml" /></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3508" y="237386"/>
            <a:ext cx="8892988" cy="3046988"/>
          </a:xfrm>
          <a:prstGeom prst="rect">
            <a:avLst/>
          </a:prstGeom>
          <a:noFill/>
        </p:spPr>
        <p:txBody>
          <a:bodyPr wrap="square" rtlCol="0">
            <a:spAutoFit/>
          </a:bodyPr>
          <a:lstStyle/>
          <a:p>
            <a:pPr algn="ctr"/>
            <a:r>
              <a:rPr lang="ru-RU" sz="3200" b="1" i="1" dirty="0">
                <a:latin typeface="Times New Roman" panose="02020603050405020304" pitchFamily="18" charset="0"/>
                <a:cs typeface="Times New Roman" panose="02020603050405020304" pitchFamily="18" charset="0"/>
              </a:rPr>
              <a:t>«</a:t>
            </a:r>
            <a:r>
              <a:rPr lang="ru-RU" sz="3200" b="1" i="1" dirty="0" err="1">
                <a:latin typeface="Times New Roman" panose="02020603050405020304" pitchFamily="18" charset="0"/>
                <a:cs typeface="Times New Roman" panose="02020603050405020304" pitchFamily="18" charset="0"/>
              </a:rPr>
              <a:t>Ата-энелер</a:t>
            </a:r>
            <a:r>
              <a:rPr lang="ru-RU" sz="3200" b="1" i="1" dirty="0">
                <a:latin typeface="Times New Roman" panose="02020603050405020304" pitchFamily="18" charset="0"/>
                <a:cs typeface="Times New Roman" panose="02020603050405020304" pitchFamily="18" charset="0"/>
              </a:rPr>
              <a:t> </a:t>
            </a:r>
            <a:r>
              <a:rPr lang="ru-RU" sz="3200" b="1" i="1" dirty="0" err="1">
                <a:latin typeface="Times New Roman" panose="02020603050405020304" pitchFamily="18" charset="0"/>
                <a:cs typeface="Times New Roman" panose="02020603050405020304" pitchFamily="18" charset="0"/>
              </a:rPr>
              <a:t>мектеби</a:t>
            </a:r>
            <a:r>
              <a:rPr lang="ru-RU" sz="3200" b="1" i="1" dirty="0">
                <a:latin typeface="Times New Roman" panose="02020603050405020304" pitchFamily="18" charset="0"/>
                <a:cs typeface="Times New Roman" panose="02020603050405020304" pitchFamily="18" charset="0"/>
              </a:rPr>
              <a:t>» </a:t>
            </a:r>
            <a:r>
              <a:rPr lang="ru-RU" sz="3200" b="1" i="1" dirty="0" err="1">
                <a:latin typeface="Times New Roman" panose="02020603050405020304" pitchFamily="18" charset="0"/>
                <a:cs typeface="Times New Roman" panose="02020603050405020304" pitchFamily="18" charset="0"/>
              </a:rPr>
              <a:t>программасынын</a:t>
            </a:r>
            <a:r>
              <a:rPr lang="ru-RU" sz="3200" b="1" i="1" dirty="0">
                <a:latin typeface="Times New Roman" panose="02020603050405020304" pitchFamily="18" charset="0"/>
                <a:cs typeface="Times New Roman" panose="02020603050405020304" pitchFamily="18" charset="0"/>
              </a:rPr>
              <a:t> </a:t>
            </a:r>
            <a:r>
              <a:rPr lang="ru-RU" sz="3200" b="1" i="1" dirty="0" err="1">
                <a:latin typeface="Times New Roman" panose="02020603050405020304" pitchFamily="18" charset="0"/>
                <a:cs typeface="Times New Roman" panose="02020603050405020304" pitchFamily="18" charset="0"/>
              </a:rPr>
              <a:t>негизинде</a:t>
            </a:r>
            <a:r>
              <a:rPr lang="ru-RU" sz="3200" b="1" i="1" dirty="0">
                <a:latin typeface="Times New Roman" panose="02020603050405020304" pitchFamily="18" charset="0"/>
                <a:cs typeface="Times New Roman" panose="02020603050405020304" pitchFamily="18" charset="0"/>
              </a:rPr>
              <a:t> </a:t>
            </a:r>
          </a:p>
          <a:p>
            <a:pPr algn="ctr"/>
            <a:r>
              <a:rPr lang="ru-RU" sz="3200" b="1" i="1" dirty="0">
                <a:solidFill>
                  <a:srgbClr val="FF0000"/>
                </a:solidFill>
                <a:latin typeface="Times New Roman" panose="02020603050405020304" pitchFamily="18" charset="0"/>
                <a:cs typeface="Times New Roman" panose="02020603050405020304" pitchFamily="18" charset="0"/>
              </a:rPr>
              <a:t>«</a:t>
            </a:r>
            <a:r>
              <a:rPr lang="ru-RU" sz="3200" b="1" i="1" dirty="0" err="1">
                <a:solidFill>
                  <a:srgbClr val="FF0000"/>
                </a:solidFill>
                <a:latin typeface="Times New Roman" panose="02020603050405020304" pitchFamily="18" charset="0"/>
                <a:cs typeface="Times New Roman" panose="02020603050405020304" pitchFamily="18" charset="0"/>
              </a:rPr>
              <a:t>Зордук-зомбулук</a:t>
            </a:r>
            <a:r>
              <a:rPr lang="ru-RU" sz="3200" b="1" i="1" dirty="0">
                <a:solidFill>
                  <a:srgbClr val="FF0000"/>
                </a:solidFill>
                <a:latin typeface="Times New Roman" panose="02020603050405020304" pitchFamily="18" charset="0"/>
                <a:cs typeface="Times New Roman" panose="02020603050405020304" pitchFamily="18" charset="0"/>
              </a:rPr>
              <a:t> </a:t>
            </a:r>
            <a:r>
              <a:rPr lang="ru-RU" sz="3200" b="1" i="1" dirty="0" err="1">
                <a:solidFill>
                  <a:srgbClr val="FF0000"/>
                </a:solidFill>
                <a:latin typeface="Times New Roman" panose="02020603050405020304" pitchFamily="18" charset="0"/>
                <a:cs typeface="Times New Roman" panose="02020603050405020304" pitchFamily="18" charset="0"/>
              </a:rPr>
              <a:t>жана</a:t>
            </a:r>
            <a:r>
              <a:rPr lang="ru-RU" sz="3200" b="1" i="1" dirty="0">
                <a:solidFill>
                  <a:srgbClr val="FF0000"/>
                </a:solidFill>
                <a:latin typeface="Times New Roman" panose="02020603050405020304" pitchFamily="18" charset="0"/>
                <a:cs typeface="Times New Roman" panose="02020603050405020304" pitchFamily="18" charset="0"/>
              </a:rPr>
              <a:t> </a:t>
            </a:r>
            <a:r>
              <a:rPr lang="ru-RU" sz="3200" b="1" i="1" dirty="0" err="1">
                <a:solidFill>
                  <a:srgbClr val="FF0000"/>
                </a:solidFill>
                <a:latin typeface="Times New Roman" panose="02020603050405020304" pitchFamily="18" charset="0"/>
                <a:cs typeface="Times New Roman" panose="02020603050405020304" pitchFamily="18" charset="0"/>
              </a:rPr>
              <a:t>анын</a:t>
            </a:r>
            <a:r>
              <a:rPr lang="ru-RU" sz="3200" b="1" i="1" dirty="0">
                <a:solidFill>
                  <a:srgbClr val="FF0000"/>
                </a:solidFill>
                <a:latin typeface="Times New Roman" panose="02020603050405020304" pitchFamily="18" charset="0"/>
                <a:cs typeface="Times New Roman" panose="02020603050405020304" pitchFamily="18" charset="0"/>
              </a:rPr>
              <a:t> бал</a:t>
            </a:r>
            <a:r>
              <a:rPr lang="ky-KG" sz="3200" b="1" i="1" dirty="0">
                <a:solidFill>
                  <a:srgbClr val="FF0000"/>
                </a:solidFill>
                <a:latin typeface="Times New Roman" panose="02020603050405020304" pitchFamily="18" charset="0"/>
                <a:cs typeface="Times New Roman" panose="02020603050405020304" pitchFamily="18" charset="0"/>
              </a:rPr>
              <a:t>анын өнүгүүсүнө </a:t>
            </a:r>
            <a:r>
              <a:rPr lang="ru-RU" sz="3200" b="1" i="1" dirty="0" err="1">
                <a:solidFill>
                  <a:srgbClr val="FF0000"/>
                </a:solidFill>
                <a:latin typeface="Times New Roman" panose="02020603050405020304" pitchFamily="18" charset="0"/>
                <a:cs typeface="Times New Roman" panose="02020603050405020304" pitchFamily="18" charset="0"/>
              </a:rPr>
              <a:t>тийгизген</a:t>
            </a:r>
            <a:r>
              <a:rPr lang="ru-RU" sz="3200" b="1" i="1" dirty="0">
                <a:solidFill>
                  <a:srgbClr val="FF0000"/>
                </a:solidFill>
                <a:latin typeface="Times New Roman" panose="02020603050405020304" pitchFamily="18" charset="0"/>
                <a:cs typeface="Times New Roman" panose="02020603050405020304" pitchFamily="18" charset="0"/>
              </a:rPr>
              <a:t> </a:t>
            </a:r>
            <a:r>
              <a:rPr lang="ru-RU" sz="3200" b="1" i="1" dirty="0" err="1">
                <a:solidFill>
                  <a:srgbClr val="FF0000"/>
                </a:solidFill>
                <a:latin typeface="Times New Roman" panose="02020603050405020304" pitchFamily="18" charset="0"/>
                <a:cs typeface="Times New Roman" panose="02020603050405020304" pitchFamily="18" charset="0"/>
              </a:rPr>
              <a:t>таасири</a:t>
            </a:r>
            <a:r>
              <a:rPr lang="ru-RU" sz="3200" b="1" i="1" dirty="0">
                <a:solidFill>
                  <a:srgbClr val="FF0000"/>
                </a:solidFill>
                <a:latin typeface="Times New Roman" panose="02020603050405020304" pitchFamily="18" charset="0"/>
                <a:cs typeface="Times New Roman" panose="02020603050405020304" pitchFamily="18" charset="0"/>
              </a:rPr>
              <a:t>» </a:t>
            </a:r>
          </a:p>
          <a:p>
            <a:pPr algn="ctr"/>
            <a:r>
              <a:rPr lang="ru-RU" sz="3200" b="1" i="1" dirty="0" err="1">
                <a:latin typeface="Times New Roman" panose="02020603050405020304" pitchFamily="18" charset="0"/>
                <a:cs typeface="Times New Roman" panose="02020603050405020304" pitchFamily="18" charset="0"/>
              </a:rPr>
              <a:t>деген</a:t>
            </a:r>
            <a:r>
              <a:rPr lang="ru-RU" sz="3200" b="1" i="1" dirty="0">
                <a:latin typeface="Times New Roman" panose="02020603050405020304" pitchFamily="18" charset="0"/>
                <a:cs typeface="Times New Roman" panose="02020603050405020304" pitchFamily="18" charset="0"/>
              </a:rPr>
              <a:t> </a:t>
            </a:r>
            <a:r>
              <a:rPr lang="ru-RU" sz="3200" b="1" i="1" dirty="0" err="1">
                <a:latin typeface="Times New Roman" panose="02020603050405020304" pitchFamily="18" charset="0"/>
                <a:cs typeface="Times New Roman" panose="02020603050405020304" pitchFamily="18" charset="0"/>
              </a:rPr>
              <a:t>аталыштагы</a:t>
            </a:r>
            <a:r>
              <a:rPr lang="ru-RU" sz="3200" b="1" i="1" dirty="0">
                <a:latin typeface="Times New Roman" panose="02020603050405020304" pitchFamily="18" charset="0"/>
                <a:cs typeface="Times New Roman" panose="02020603050405020304" pitchFamily="18" charset="0"/>
              </a:rPr>
              <a:t> мастер-</a:t>
            </a:r>
            <a:r>
              <a:rPr lang="ru-RU" sz="3200" b="1" i="1" dirty="0" err="1">
                <a:latin typeface="Times New Roman" panose="02020603050405020304" pitchFamily="18" charset="0"/>
                <a:cs typeface="Times New Roman" panose="02020603050405020304" pitchFamily="18" charset="0"/>
              </a:rPr>
              <a:t>классты</a:t>
            </a:r>
            <a:r>
              <a:rPr lang="ru-RU" sz="3200" b="1" i="1" dirty="0">
                <a:latin typeface="Times New Roman" panose="02020603050405020304" pitchFamily="18" charset="0"/>
                <a:cs typeface="Times New Roman" panose="02020603050405020304" pitchFamily="18" charset="0"/>
              </a:rPr>
              <a:t> </a:t>
            </a:r>
            <a:r>
              <a:rPr lang="ru-RU" sz="3200" b="1" i="1" dirty="0" err="1">
                <a:latin typeface="Times New Roman" panose="02020603050405020304" pitchFamily="18" charset="0"/>
                <a:cs typeface="Times New Roman" panose="02020603050405020304" pitchFamily="18" charset="0"/>
              </a:rPr>
              <a:t>сунуштайбыз</a:t>
            </a:r>
            <a:r>
              <a:rPr lang="ru-RU" sz="3200" b="1" dirty="0">
                <a:latin typeface="Times New Roman" panose="02020603050405020304" pitchFamily="18" charset="0"/>
                <a:cs typeface="Times New Roman" panose="02020603050405020304" pitchFamily="18" charset="0"/>
              </a:rPr>
              <a: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3284984"/>
            <a:ext cx="6696744" cy="34587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927598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14282" y="428604"/>
            <a:ext cx="8568952" cy="5632311"/>
          </a:xfrm>
          <a:prstGeom prst="rect">
            <a:avLst/>
          </a:prstGeom>
        </p:spPr>
        <p:txBody>
          <a:bodyPr wrap="square">
            <a:spAutoFit/>
          </a:bodyPr>
          <a:lstStyle/>
          <a:p>
            <a:pPr algn="ctr"/>
            <a:r>
              <a:rPr lang="ky-KG" sz="2400" b="1" dirty="0">
                <a:solidFill>
                  <a:srgbClr val="FF0000"/>
                </a:solidFill>
              </a:rPr>
              <a:t>«АКЫЛДУУМ» тобуна кырдаал</a:t>
            </a:r>
          </a:p>
          <a:p>
            <a:r>
              <a:rPr lang="ky-KG" sz="2800" b="1" dirty="0"/>
              <a:t>     Жоодар акылы тетик эле бала. Бирок сабакты көп калтырат. 4-класска келип калганына карабай шар окуй албайт, үй тапшырмаларын аткарбай келет. Кийимдери кир, бети-башы шакмар болгондуктан аны балдар да бөлүп, кошушпайт.  Кичинерек кезинде жактырбаганды билбей эле аралаша берчү, анын үстүнө балдар да бөлгөндү анча билчү эмес. Эми өзү аябай тартына турган болду. Ата-энесине мугалимдин кайрылуусунан эч натыйжа чыккан жок</a:t>
            </a:r>
            <a:r>
              <a:rPr lang="ky-KG" sz="2400" b="1" dirty="0"/>
              <a:t>.</a:t>
            </a:r>
            <a:endParaRPr lang="ru-RU" sz="2400" dirty="0"/>
          </a:p>
        </p:txBody>
      </p:sp>
    </p:spTree>
    <p:extLst>
      <p:ext uri="{BB962C8B-B14F-4D97-AF65-F5344CB8AC3E}">
        <p14:creationId xmlns:p14="http://schemas.microsoft.com/office/powerpoint/2010/main" val="41928603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Соседи-дебоширы бьют ребенка: что делать: 11 октября 2018, 18:12 - новости  на Tengrinews.kz"/>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4892" y="1556793"/>
            <a:ext cx="2991604" cy="208823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Мужчина пнул своего лежащего на асфальте сына: видео - ТРК Звезда Новости,  04.12.20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992246"/>
            <a:ext cx="2744369" cy="260510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Радуйтесь, что живы»: как домашнее насилие в Башкирии обходится в пять  тысяч рублей"/>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3861048"/>
            <a:ext cx="3024336" cy="2808312"/>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На улицу ночью выходим с палками&quot;: чего боятся жители поселка близ  Нур-Султана - 04.03.2021, Sputnik Казахстан"/>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79512" y="1566861"/>
            <a:ext cx="2808312" cy="207816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Ребенок плакал, а она его тащила за ухо» | Вести образования"/>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131840" y="1628800"/>
            <a:ext cx="2738407" cy="201622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Можно ли бить ребенка? - mama.ua"/>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31840" y="3861048"/>
            <a:ext cx="2738408" cy="273630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79512" y="476672"/>
            <a:ext cx="8856984" cy="830997"/>
          </a:xfrm>
          <a:prstGeom prst="rect">
            <a:avLst/>
          </a:prstGeom>
          <a:noFill/>
        </p:spPr>
        <p:txBody>
          <a:bodyPr wrap="square" rtlCol="0">
            <a:spAutoFit/>
          </a:bodyPr>
          <a:lstStyle/>
          <a:p>
            <a:pPr algn="ctr"/>
            <a:r>
              <a:rPr lang="ky-KG" sz="2400" b="1" u="sng" dirty="0">
                <a:solidFill>
                  <a:srgbClr val="0070C0"/>
                </a:solidFill>
                <a:latin typeface="Times New Roman" panose="02020603050405020304" pitchFamily="18" charset="0"/>
                <a:cs typeface="Times New Roman" panose="02020603050405020304" pitchFamily="18" charset="0"/>
              </a:rPr>
              <a:t>Физикалык зомбулукка</a:t>
            </a:r>
            <a:r>
              <a:rPr lang="ky-KG" sz="2400" dirty="0">
                <a:latin typeface="Times New Roman" panose="02020603050405020304" pitchFamily="18" charset="0"/>
                <a:cs typeface="Times New Roman" panose="02020603050405020304" pitchFamily="18" charset="0"/>
              </a:rPr>
              <a:t>: сабоо, денесине залака келтирүү, көгөртүү, тытуу, сындыруу, күйгүзүү, чачын жулу ж.б</a:t>
            </a:r>
            <a:r>
              <a:rPr lang="ky-KG"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773106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692696"/>
            <a:ext cx="8424936" cy="936104"/>
          </a:xfrm>
        </p:spPr>
        <p:txBody>
          <a:bodyPr>
            <a:normAutofit fontScale="90000"/>
          </a:bodyPr>
          <a:lstStyle/>
          <a:p>
            <a:pPr algn="ctr"/>
            <a:r>
              <a:rPr lang="ky-KG" b="1" u="sng" dirty="0">
                <a:solidFill>
                  <a:srgbClr val="0070C0"/>
                </a:solidFill>
                <a:latin typeface="Times New Roman" panose="02020603050405020304" pitchFamily="18" charset="0"/>
                <a:cs typeface="Times New Roman" panose="02020603050405020304" pitchFamily="18" charset="0"/>
              </a:rPr>
              <a:t>Сексуалдык кордук </a:t>
            </a:r>
            <a:r>
              <a:rPr lang="ky-KG" b="1" dirty="0">
                <a:latin typeface="Times New Roman" panose="02020603050405020304" pitchFamily="18" charset="0"/>
                <a:cs typeface="Times New Roman" panose="02020603050405020304" pitchFamily="18" charset="0"/>
              </a:rPr>
              <a:t>– ички органдарына залака тийгизүү, жыныстык органдарды көрсөтүү, шылдыңдоо  ж.б. </a:t>
            </a:r>
            <a:endParaRPr lang="ru-RU" b="1" dirty="0">
              <a:latin typeface="Times New Roman" panose="02020603050405020304" pitchFamily="18" charset="0"/>
              <a:cs typeface="Times New Roman" panose="02020603050405020304" pitchFamily="18" charset="0"/>
            </a:endParaRPr>
          </a:p>
        </p:txBody>
      </p:sp>
      <p:sp>
        <p:nvSpPr>
          <p:cNvPr id="3" name="AutoShape 2" descr="В Винницкой области пассажиры спасли избитого родителями мальчика"/>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4" descr="В Винницкой области пассажиры спасли избитого родителями мальчика"/>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2054" name="Picture 6" descr="Избили новорожденного: В Первомайске избили новорожденного « Новости |  Мобильная версия | Цензор.НЕТ"/>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1844824"/>
            <a:ext cx="3360373" cy="36004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В Винницкой области пассажиры спасли избитого родителями мальчик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891" y="1844824"/>
            <a:ext cx="4529832" cy="36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360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7975" y="1628800"/>
            <a:ext cx="8640960" cy="288032"/>
          </a:xfrm>
        </p:spPr>
        <p:txBody>
          <a:bodyPr>
            <a:normAutofit fontScale="90000"/>
          </a:bodyPr>
          <a:lstStyle/>
          <a:p>
            <a:pPr algn="ctr"/>
            <a:r>
              <a:rPr lang="ky-KG" b="1" u="sng" dirty="0">
                <a:solidFill>
                  <a:srgbClr val="0070C0"/>
                </a:solidFill>
                <a:latin typeface="Times New Roman" panose="02020603050405020304" pitchFamily="18" charset="0"/>
                <a:cs typeface="Times New Roman" panose="02020603050405020304" pitchFamily="18" charset="0"/>
              </a:rPr>
              <a:t>Психологиялык зомбулук </a:t>
            </a:r>
            <a:r>
              <a:rPr lang="ky-KG" b="1" dirty="0">
                <a:latin typeface="Times New Roman" panose="02020603050405020304" pitchFamily="18" charset="0"/>
                <a:cs typeface="Times New Roman" panose="02020603050405020304" pitchFamily="18" charset="0"/>
              </a:rPr>
              <a:t>– кыйкыруу, коркутуу, катаал мамиле, карабай коюуу, сындоо, тилдөө, шылдыңдоо, күлүү, жемелөө ж.б.</a:t>
            </a:r>
            <a:endParaRPr lang="ru-RU" b="1" dirty="0">
              <a:latin typeface="Times New Roman" panose="02020603050405020304" pitchFamily="18" charset="0"/>
              <a:cs typeface="Times New Roman" panose="02020603050405020304" pitchFamily="18" charset="0"/>
            </a:endParaRPr>
          </a:p>
        </p:txBody>
      </p:sp>
      <p:pic>
        <p:nvPicPr>
          <p:cNvPr id="3074" name="Picture 2" descr="Почему родители ругают и критикуют своих детей, даже когда хотят им помочь?"/>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2708920"/>
            <a:ext cx="3554171" cy="3456384"/>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4" descr="Ругать ли ребенка? И как это делать правильно"/>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6" descr="Ругать ли ребенка? И как это делать правильно"/>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8" descr="Ругать ли ребенка? И как это делать правильно"/>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10" descr="Ругать ли ребенка? И как это делать правильно"/>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3084" name="Picture 12" descr="Как правильно ругать детей и не сделать еще хуже"/>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975" y="2708920"/>
            <a:ext cx="4498599" cy="3456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06146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764704"/>
            <a:ext cx="8496944" cy="1143000"/>
          </a:xfrm>
        </p:spPr>
        <p:txBody>
          <a:bodyPr>
            <a:normAutofit fontScale="90000"/>
          </a:bodyPr>
          <a:lstStyle/>
          <a:p>
            <a:r>
              <a:rPr lang="ky-KG" b="1" u="sng" dirty="0">
                <a:solidFill>
                  <a:srgbClr val="0070C0"/>
                </a:solidFill>
                <a:latin typeface="Times New Roman" panose="02020603050405020304" pitchFamily="18" charset="0"/>
                <a:cs typeface="Times New Roman" panose="02020603050405020304" pitchFamily="18" charset="0"/>
              </a:rPr>
              <a:t>Камкордуктун жоктугу </a:t>
            </a:r>
            <a:r>
              <a:rPr lang="ky-KG"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баланын</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негизги</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муктаждыктарына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көңүл</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бурбоо</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тамак-аш</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кийим</a:t>
            </a:r>
            <a:r>
              <a:rPr lang="ru-RU" dirty="0">
                <a:latin typeface="Times New Roman" panose="02020603050405020304" pitchFamily="18" charset="0"/>
                <a:cs typeface="Times New Roman" panose="02020603050405020304" pitchFamily="18" charset="0"/>
              </a:rPr>
              <a:t>-кече, </a:t>
            </a:r>
            <a:r>
              <a:rPr lang="ru-RU" dirty="0" err="1">
                <a:latin typeface="Times New Roman" panose="02020603050405020304" pitchFamily="18" charset="0"/>
                <a:cs typeface="Times New Roman" panose="02020603050405020304" pitchFamily="18" charset="0"/>
              </a:rPr>
              <a:t>турак-жай</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медициналык</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тейлөө</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ж.б</a:t>
            </a:r>
            <a:r>
              <a:rPr lang="ru-RU" dirty="0">
                <a:latin typeface="Times New Roman" panose="02020603050405020304" pitchFamily="18" charset="0"/>
                <a:cs typeface="Times New Roman" panose="02020603050405020304" pitchFamily="18" charset="0"/>
              </a:rPr>
              <a:t>)</a:t>
            </a:r>
          </a:p>
        </p:txBody>
      </p:sp>
      <p:pic>
        <p:nvPicPr>
          <p:cNvPr id="4098" name="Picture 2" descr="🎈Мама не обращает внимания на ребенка🎈Случай в метро | Логопед-дефектолог  | Яндекс Дзен"/>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2492896"/>
            <a:ext cx="3798775" cy="266429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Родители игнорируют своего ребенка. Мужчина и женщина не обращают внимание  на смартфоны и плакать. Иллюстрация вектора - иллюстрации насчитывающей  дочь, интерес: 18772230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2924944"/>
            <a:ext cx="4896544" cy="3521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21347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79512" y="1844824"/>
            <a:ext cx="8569325" cy="3087861"/>
          </a:xfrm>
        </p:spPr>
        <p:txBody>
          <a:bodyPr>
            <a:noAutofit/>
          </a:bodyPr>
          <a:lstStyle/>
          <a:p>
            <a:pPr algn="ctr"/>
            <a:r>
              <a:rPr lang="ky-KG" sz="2800" b="1" dirty="0">
                <a:solidFill>
                  <a:srgbClr val="0070C0"/>
                </a:solidFill>
              </a:rPr>
              <a:t>     </a:t>
            </a:r>
            <a:r>
              <a:rPr lang="ky-KG" sz="3200" b="1" dirty="0">
                <a:solidFill>
                  <a:srgbClr val="0070C0"/>
                </a:solidFill>
                <a:latin typeface="Times New Roman" panose="02020603050405020304" pitchFamily="18" charset="0"/>
                <a:cs typeface="Times New Roman" panose="02020603050405020304" pitchFamily="18" charset="0"/>
              </a:rPr>
              <a:t>Урматтуу ата-энелер, эми ушундай  зомбулуктун түрлөрүнөн жабыркаган балдар кандай  жаракат алышат деп ойлойсуздар? </a:t>
            </a:r>
            <a:br>
              <a:rPr lang="ky-KG" sz="3200" b="1" dirty="0">
                <a:solidFill>
                  <a:srgbClr val="0070C0"/>
                </a:solidFill>
                <a:latin typeface="Times New Roman" panose="02020603050405020304" pitchFamily="18" charset="0"/>
                <a:cs typeface="Times New Roman" panose="02020603050405020304" pitchFamily="18" charset="0"/>
              </a:rPr>
            </a:br>
            <a:br>
              <a:rPr lang="ky-KG" sz="3200" b="1" dirty="0">
                <a:solidFill>
                  <a:srgbClr val="0070C0"/>
                </a:solidFill>
                <a:latin typeface="Times New Roman" panose="02020603050405020304" pitchFamily="18" charset="0"/>
                <a:cs typeface="Times New Roman" panose="02020603050405020304" pitchFamily="18" charset="0"/>
              </a:rPr>
            </a:br>
            <a:r>
              <a:rPr lang="ky-KG" sz="2400" b="1" i="1" dirty="0"/>
              <a:t>Ар бир топ сиздерге  берилген  кырдаал  бонча кыска  жооп  берсеңиздер! </a:t>
            </a:r>
            <a:endParaRPr lang="ru-RU" sz="2400" b="1" dirty="0">
              <a:solidFill>
                <a:srgbClr val="0070C0"/>
              </a:solidFill>
            </a:endParaRPr>
          </a:p>
        </p:txBody>
      </p:sp>
    </p:spTree>
    <p:extLst>
      <p:ext uri="{BB962C8B-B14F-4D97-AF65-F5344CB8AC3E}">
        <p14:creationId xmlns:p14="http://schemas.microsoft.com/office/powerpoint/2010/main" val="18927682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293096"/>
            <a:ext cx="8136904" cy="1143000"/>
          </a:xfrm>
        </p:spPr>
        <p:txBody>
          <a:bodyPr>
            <a:normAutofit fontScale="90000"/>
          </a:bodyPr>
          <a:lstStyle/>
          <a:p>
            <a:pPr algn="ctr"/>
            <a:r>
              <a:rPr lang="ky-KG" dirty="0"/>
              <a:t>    </a:t>
            </a:r>
            <a:r>
              <a:rPr lang="ky-KG" sz="4400" b="1" dirty="0">
                <a:solidFill>
                  <a:srgbClr val="FF0000"/>
                </a:solidFill>
                <a:latin typeface="Times New Roman" panose="02020603050405020304" pitchFamily="18" charset="0"/>
                <a:cs typeface="Times New Roman" panose="02020603050405020304" pitchFamily="18" charset="0"/>
              </a:rPr>
              <a:t>Демек, кайсы гана зомбулуктун  түрү  болбосун, </a:t>
            </a:r>
            <a:br>
              <a:rPr lang="ky-KG" sz="4400" b="1" dirty="0">
                <a:solidFill>
                  <a:srgbClr val="FF0000"/>
                </a:solidFill>
                <a:latin typeface="Times New Roman" panose="02020603050405020304" pitchFamily="18" charset="0"/>
                <a:cs typeface="Times New Roman" panose="02020603050405020304" pitchFamily="18" charset="0"/>
              </a:rPr>
            </a:br>
            <a:r>
              <a:rPr lang="ky-KG" sz="4400" b="1" dirty="0">
                <a:solidFill>
                  <a:srgbClr val="FF0000"/>
                </a:solidFill>
                <a:latin typeface="Times New Roman" panose="02020603050405020304" pitchFamily="18" charset="0"/>
                <a:cs typeface="Times New Roman" panose="02020603050405020304" pitchFamily="18" charset="0"/>
              </a:rPr>
              <a:t>эң негизи, балдар түбөлүккө жан дүйнөсүнө  оор жаракат алышат экен.</a:t>
            </a:r>
            <a:br>
              <a:rPr lang="ky-KG" sz="4400" b="1" dirty="0">
                <a:solidFill>
                  <a:srgbClr val="FF0000"/>
                </a:solidFill>
                <a:latin typeface="Times New Roman" panose="02020603050405020304" pitchFamily="18" charset="0"/>
                <a:cs typeface="Times New Roman" panose="02020603050405020304" pitchFamily="18" charset="0"/>
              </a:rPr>
            </a:br>
            <a:r>
              <a:rPr lang="ky-KG" sz="4400" b="1" dirty="0">
                <a:solidFill>
                  <a:srgbClr val="FF0000"/>
                </a:solidFill>
                <a:latin typeface="Times New Roman" panose="02020603050405020304" pitchFamily="18" charset="0"/>
                <a:cs typeface="Times New Roman" panose="02020603050405020304" pitchFamily="18" charset="0"/>
              </a:rPr>
              <a:t>Ушуну ар бир ата-эне билиши керек!</a:t>
            </a:r>
            <a:endParaRPr lang="ru-RU" sz="44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73574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4221163"/>
            <a:ext cx="8785225" cy="1570037"/>
          </a:xfrm>
        </p:spPr>
        <p:txBody>
          <a:bodyPr>
            <a:normAutofit fontScale="90000"/>
          </a:bodyPr>
          <a:lstStyle/>
          <a:p>
            <a:pPr algn="ctr"/>
            <a:br>
              <a:rPr lang="ky-KG" dirty="0"/>
            </a:br>
            <a:r>
              <a:rPr lang="ky-KG" sz="3600" b="1" dirty="0"/>
              <a:t>Кийинки тапшырма:</a:t>
            </a:r>
            <a:br>
              <a:rPr lang="ky-KG" sz="3600" b="1" dirty="0"/>
            </a:br>
            <a:r>
              <a:rPr lang="ky-KG" sz="4400" b="1" dirty="0">
                <a:solidFill>
                  <a:srgbClr val="7030A0"/>
                </a:solidFill>
              </a:rPr>
              <a:t>ушул айтылган көйгөйлөрдүн чечүү жолдорун издеп көрөлү, алар кайсылар? </a:t>
            </a:r>
            <a:br>
              <a:rPr lang="ky-KG" sz="4400" b="1" dirty="0">
                <a:solidFill>
                  <a:srgbClr val="7030A0"/>
                </a:solidFill>
              </a:rPr>
            </a:br>
            <a:r>
              <a:rPr lang="ky-KG" sz="4400" b="1" dirty="0">
                <a:solidFill>
                  <a:srgbClr val="00B0F0"/>
                </a:solidFill>
              </a:rPr>
              <a:t>- </a:t>
            </a:r>
            <a:r>
              <a:rPr lang="ky-KG" sz="3600" b="1" dirty="0">
                <a:solidFill>
                  <a:srgbClr val="0070C0"/>
                </a:solidFill>
                <a:latin typeface="Times New Roman" panose="02020603050405020304" pitchFamily="18" charset="0"/>
                <a:cs typeface="Times New Roman" panose="02020603050405020304" pitchFamily="18" charset="0"/>
              </a:rPr>
              <a:t>Бул көйгөйлөрдү кантип чечсек болот?</a:t>
            </a:r>
            <a:br>
              <a:rPr lang="ky-KG" sz="3600" b="1" dirty="0">
                <a:solidFill>
                  <a:srgbClr val="0070C0"/>
                </a:solidFill>
                <a:latin typeface="Times New Roman" panose="02020603050405020304" pitchFamily="18" charset="0"/>
                <a:cs typeface="Times New Roman" panose="02020603050405020304" pitchFamily="18" charset="0"/>
              </a:rPr>
            </a:br>
            <a:br>
              <a:rPr lang="ky-KG" sz="3600" b="1" dirty="0">
                <a:solidFill>
                  <a:srgbClr val="0070C0"/>
                </a:solidFill>
                <a:latin typeface="Times New Roman" panose="02020603050405020304" pitchFamily="18" charset="0"/>
                <a:cs typeface="Times New Roman" panose="02020603050405020304" pitchFamily="18" charset="0"/>
              </a:rPr>
            </a:br>
            <a:r>
              <a:rPr lang="ky-KG" sz="3600" b="1" dirty="0">
                <a:solidFill>
                  <a:srgbClr val="0070C0"/>
                </a:solidFill>
                <a:latin typeface="Times New Roman" panose="02020603050405020304" pitchFamily="18" charset="0"/>
                <a:cs typeface="Times New Roman" panose="02020603050405020304" pitchFamily="18" charset="0"/>
              </a:rPr>
              <a:t>- Жолдорун  көрсөтүп бериңиздер?</a:t>
            </a:r>
            <a:br>
              <a:rPr lang="ky-KG" sz="3600" b="1" dirty="0">
                <a:solidFill>
                  <a:srgbClr val="0070C0"/>
                </a:solidFill>
                <a:latin typeface="Times New Roman" panose="02020603050405020304" pitchFamily="18" charset="0"/>
                <a:cs typeface="Times New Roman" panose="02020603050405020304" pitchFamily="18" charset="0"/>
              </a:rPr>
            </a:br>
            <a:br>
              <a:rPr lang="ky-KG" sz="3600" b="1" dirty="0">
                <a:solidFill>
                  <a:srgbClr val="0070C0"/>
                </a:solidFill>
                <a:latin typeface="Times New Roman" panose="02020603050405020304" pitchFamily="18" charset="0"/>
                <a:cs typeface="Times New Roman" panose="02020603050405020304" pitchFamily="18" charset="0"/>
              </a:rPr>
            </a:br>
            <a:r>
              <a:rPr lang="ky-KG" sz="3600" b="1" dirty="0">
                <a:solidFill>
                  <a:srgbClr val="0070C0"/>
                </a:solidFill>
                <a:latin typeface="Times New Roman" panose="02020603050405020304" pitchFamily="18" charset="0"/>
                <a:cs typeface="Times New Roman" panose="02020603050405020304" pitchFamily="18" charset="0"/>
              </a:rPr>
              <a:t>- Канткенде  зомбулук азаят?</a:t>
            </a:r>
            <a:endParaRPr lang="ru-RU" sz="3600" b="1" dirty="0">
              <a:solidFill>
                <a:srgbClr val="0070C0"/>
              </a:solidFill>
            </a:endParaRPr>
          </a:p>
        </p:txBody>
      </p:sp>
      <p:sp>
        <p:nvSpPr>
          <p:cNvPr id="3" name="Прямоугольник 2"/>
          <p:cNvSpPr/>
          <p:nvPr/>
        </p:nvSpPr>
        <p:spPr>
          <a:xfrm>
            <a:off x="2458428" y="5949280"/>
            <a:ext cx="4990469" cy="461665"/>
          </a:xfrm>
          <a:prstGeom prst="rect">
            <a:avLst/>
          </a:prstGeom>
        </p:spPr>
        <p:txBody>
          <a:bodyPr wrap="none">
            <a:spAutoFit/>
          </a:bodyPr>
          <a:lstStyle/>
          <a:p>
            <a:r>
              <a:rPr lang="ky-KG" sz="2400" b="1" i="1" dirty="0"/>
              <a:t> (Оозеки  жооп  берсеңиздер!)</a:t>
            </a:r>
            <a:endParaRPr lang="ru-RU" sz="2400" dirty="0"/>
          </a:p>
        </p:txBody>
      </p:sp>
    </p:spTree>
    <p:extLst>
      <p:ext uri="{BB962C8B-B14F-4D97-AF65-F5344CB8AC3E}">
        <p14:creationId xmlns:p14="http://schemas.microsoft.com/office/powerpoint/2010/main" val="32536689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204864"/>
            <a:ext cx="7467600" cy="1143000"/>
          </a:xfrm>
        </p:spPr>
        <p:txBody>
          <a:bodyPr>
            <a:normAutofit/>
          </a:bodyPr>
          <a:lstStyle/>
          <a:p>
            <a:pPr algn="ctr"/>
            <a:r>
              <a:rPr lang="ky-KG" sz="5400" b="1" dirty="0">
                <a:latin typeface="Times New Roman" panose="02020603050405020304" pitchFamily="18" charset="0"/>
                <a:cs typeface="Times New Roman" panose="02020603050405020304" pitchFamily="18" charset="0"/>
              </a:rPr>
              <a:t>Чечүү  жолдору:</a:t>
            </a:r>
            <a:endParaRPr lang="ru-RU" sz="5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17812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6407143"/>
            <a:ext cx="8496944" cy="450857"/>
          </a:xfrm>
        </p:spPr>
        <p:txBody>
          <a:bodyPr>
            <a:normAutofit fontScale="90000"/>
          </a:bodyPr>
          <a:lstStyle/>
          <a:p>
            <a:pPr algn="ctr"/>
            <a:r>
              <a:rPr lang="ky-KG" b="1" dirty="0">
                <a:solidFill>
                  <a:srgbClr val="FF0000"/>
                </a:solidFill>
              </a:rPr>
              <a:t>    </a:t>
            </a:r>
            <a:r>
              <a:rPr lang="ky-KG" b="1" dirty="0">
                <a:solidFill>
                  <a:srgbClr val="FF0000"/>
                </a:solidFill>
                <a:latin typeface="Times New Roman" panose="02020603050405020304" pitchFamily="18" charset="0"/>
                <a:cs typeface="Times New Roman" panose="02020603050405020304" pitchFamily="18" charset="0"/>
              </a:rPr>
              <a:t>Зомбулукту жоюу үчүн эң алгач ата-энелердин педагогикалык  маданиятын  жогорулатыш  керек! </a:t>
            </a:r>
            <a:br>
              <a:rPr lang="ky-KG" b="1" dirty="0">
                <a:solidFill>
                  <a:srgbClr val="FF0000"/>
                </a:solidFill>
                <a:latin typeface="Times New Roman" panose="02020603050405020304" pitchFamily="18" charset="0"/>
                <a:cs typeface="Times New Roman" panose="02020603050405020304" pitchFamily="18" charset="0"/>
              </a:rPr>
            </a:br>
            <a:r>
              <a:rPr lang="ky-KG" b="1" dirty="0">
                <a:solidFill>
                  <a:srgbClr val="FF0000"/>
                </a:solidFill>
                <a:latin typeface="Times New Roman" panose="02020603050405020304" pitchFamily="18" charset="0"/>
                <a:cs typeface="Times New Roman" panose="02020603050405020304" pitchFamily="18" charset="0"/>
              </a:rPr>
              <a:t>     </a:t>
            </a:r>
            <a:r>
              <a:rPr lang="ky-KG" sz="3200" b="1" dirty="0">
                <a:latin typeface="Times New Roman" panose="02020603050405020304" pitchFamily="18" charset="0"/>
                <a:cs typeface="Times New Roman" panose="02020603050405020304" pitchFamily="18" charset="0"/>
              </a:rPr>
              <a:t>Үй-бүлөдөгү кош көңүлдүк, аша чабуу, тарбиянын баалуулугун  жана зарылдыгын түшүнбөө, тарбиялоону билбегендик, жөндөмсүздүктөн, кайдыгерликтен ж.б. зомбулук келип чыгат. </a:t>
            </a:r>
            <a:br>
              <a:rPr lang="ky-KG" sz="3200" b="1" dirty="0">
                <a:latin typeface="Times New Roman" panose="02020603050405020304" pitchFamily="18" charset="0"/>
                <a:cs typeface="Times New Roman" panose="02020603050405020304" pitchFamily="18" charset="0"/>
              </a:rPr>
            </a:br>
            <a:r>
              <a:rPr lang="ky-KG" sz="3200" b="1" dirty="0">
                <a:latin typeface="Times New Roman" panose="02020603050405020304" pitchFamily="18" charset="0"/>
                <a:cs typeface="Times New Roman" panose="02020603050405020304" pitchFamily="18" charset="0"/>
              </a:rPr>
              <a:t>     </a:t>
            </a:r>
            <a:r>
              <a:rPr lang="ky-KG" sz="3200" b="1" dirty="0">
                <a:solidFill>
                  <a:srgbClr val="FF0000"/>
                </a:solidFill>
                <a:latin typeface="Times New Roman" panose="02020603050405020304" pitchFamily="18" charset="0"/>
                <a:cs typeface="Times New Roman" panose="02020603050405020304" pitchFamily="18" charset="0"/>
              </a:rPr>
              <a:t>Үй-бүлөдөгү  моралдык-психологиялык климатты, атмосфераны, тарбияга болгон мамилени  өзгөртүүгө  чакыруу жана    жардам  берүү зарыл.</a:t>
            </a:r>
            <a:br>
              <a:rPr lang="ky-KG" dirty="0">
                <a:latin typeface="Times New Roman" panose="02020603050405020304" pitchFamily="18" charset="0"/>
                <a:cs typeface="Times New Roman" panose="02020603050405020304" pitchFamily="18" charset="0"/>
              </a:rPr>
            </a:br>
            <a:br>
              <a:rPr lang="ky-KG" dirty="0"/>
            </a:br>
            <a:endParaRPr lang="ru-RU" dirty="0"/>
          </a:p>
        </p:txBody>
      </p:sp>
    </p:spTree>
    <p:extLst>
      <p:ext uri="{BB962C8B-B14F-4D97-AF65-F5344CB8AC3E}">
        <p14:creationId xmlns:p14="http://schemas.microsoft.com/office/powerpoint/2010/main" val="17746909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484784"/>
            <a:ext cx="7467600" cy="3888432"/>
          </a:xfrm>
        </p:spPr>
        <p:txBody>
          <a:bodyPr>
            <a:noAutofit/>
          </a:bodyPr>
          <a:lstStyle/>
          <a:p>
            <a:pPr algn="ctr"/>
            <a:br>
              <a:rPr lang="ky-KG" sz="4400" b="1" i="1" dirty="0">
                <a:solidFill>
                  <a:srgbClr val="0070C0"/>
                </a:solidFill>
                <a:latin typeface="Times New Roman" panose="02020603050405020304" pitchFamily="18" charset="0"/>
                <a:cs typeface="Times New Roman" panose="02020603050405020304" pitchFamily="18" charset="0"/>
              </a:rPr>
            </a:br>
            <a:br>
              <a:rPr lang="ky-KG" sz="4400" b="1" i="1" dirty="0">
                <a:solidFill>
                  <a:srgbClr val="0070C0"/>
                </a:solidFill>
                <a:latin typeface="Times New Roman" panose="02020603050405020304" pitchFamily="18" charset="0"/>
                <a:cs typeface="Times New Roman" panose="02020603050405020304" pitchFamily="18" charset="0"/>
              </a:rPr>
            </a:br>
            <a:br>
              <a:rPr lang="ky-KG" sz="4400" b="1" i="1" dirty="0">
                <a:solidFill>
                  <a:srgbClr val="0070C0"/>
                </a:solidFill>
                <a:latin typeface="Times New Roman" panose="02020603050405020304" pitchFamily="18" charset="0"/>
                <a:cs typeface="Times New Roman" panose="02020603050405020304" pitchFamily="18" charset="0"/>
              </a:rPr>
            </a:br>
            <a:br>
              <a:rPr lang="ky-KG" sz="4400" b="1" i="1" dirty="0">
                <a:solidFill>
                  <a:srgbClr val="0070C0"/>
                </a:solidFill>
                <a:latin typeface="Times New Roman" panose="02020603050405020304" pitchFamily="18" charset="0"/>
                <a:cs typeface="Times New Roman" panose="02020603050405020304" pitchFamily="18" charset="0"/>
              </a:rPr>
            </a:br>
            <a:r>
              <a:rPr lang="ky-KG" sz="4400" b="1" i="1" dirty="0">
                <a:solidFill>
                  <a:srgbClr val="0070C0"/>
                </a:solidFill>
                <a:latin typeface="Times New Roman" panose="02020603050405020304" pitchFamily="18" charset="0"/>
                <a:cs typeface="Times New Roman" panose="02020603050405020304" pitchFamily="18" charset="0"/>
              </a:rPr>
              <a:t>Урматтуу ата-энелер, сиздер кандай сөздөр менен балдарды эркелетесиздер? </a:t>
            </a:r>
            <a:br>
              <a:rPr lang="ky-KG" sz="4400" b="1" i="1" dirty="0">
                <a:solidFill>
                  <a:srgbClr val="0070C0"/>
                </a:solidFill>
                <a:latin typeface="Times New Roman" panose="02020603050405020304" pitchFamily="18" charset="0"/>
                <a:cs typeface="Times New Roman" panose="02020603050405020304" pitchFamily="18" charset="0"/>
              </a:rPr>
            </a:br>
            <a:br>
              <a:rPr lang="ky-KG" sz="4400" b="1" i="1" dirty="0">
                <a:solidFill>
                  <a:srgbClr val="0070C0"/>
                </a:solidFill>
                <a:latin typeface="Times New Roman" panose="02020603050405020304" pitchFamily="18" charset="0"/>
                <a:cs typeface="Times New Roman" panose="02020603050405020304" pitchFamily="18" charset="0"/>
              </a:rPr>
            </a:br>
            <a:r>
              <a:rPr lang="ky-KG" sz="4400" b="1" i="1" dirty="0">
                <a:solidFill>
                  <a:srgbClr val="0070C0"/>
                </a:solidFill>
                <a:latin typeface="Times New Roman" panose="02020603050405020304" pitchFamily="18" charset="0"/>
                <a:cs typeface="Times New Roman" panose="02020603050405020304" pitchFamily="18" charset="0"/>
              </a:rPr>
              <a:t>Айтып  көрөлүчү.</a:t>
            </a:r>
            <a:endParaRPr lang="ru-RU" sz="4400" b="1" i="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959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Как нарисовать дерево карандашом и красками для детей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4" descr="Как нарисовать дерево карандашом и красками для детей ..."/>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6" descr="Как нарисовать дерево карандашом и красками для детей ..."/>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8201" name="Picture 9" descr="Насилие в отношении детей чаще всего совершают их отцы – анализ Минздрав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375" y="5228029"/>
            <a:ext cx="1840207" cy="1561978"/>
          </a:xfrm>
          <a:prstGeom prst="rect">
            <a:avLst/>
          </a:prstGeom>
          <a:noFill/>
          <a:extLst>
            <a:ext uri="{909E8E84-426E-40DD-AFC4-6F175D3DCCD1}">
              <a14:hiddenFill xmlns:a14="http://schemas.microsoft.com/office/drawing/2010/main">
                <a:solidFill>
                  <a:srgbClr val="FFFFFF"/>
                </a:solidFill>
              </a14:hiddenFill>
            </a:ext>
          </a:extLst>
        </p:spPr>
      </p:pic>
      <p:pic>
        <p:nvPicPr>
          <p:cNvPr id="8205" name="Picture 13" descr="Зачем бить ребенка? - Журнал &quot;Территория выбора&quot; в Абакане"/>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8264" y="5153523"/>
            <a:ext cx="2024142" cy="1582951"/>
          </a:xfrm>
          <a:prstGeom prst="rect">
            <a:avLst/>
          </a:prstGeom>
          <a:noFill/>
          <a:extLst>
            <a:ext uri="{909E8E84-426E-40DD-AFC4-6F175D3DCCD1}">
              <a14:hiddenFill xmlns:a14="http://schemas.microsoft.com/office/drawing/2010/main">
                <a:solidFill>
                  <a:srgbClr val="FFFFFF"/>
                </a:solidFill>
              </a14:hiddenFill>
            </a:ext>
          </a:extLst>
        </p:spPr>
      </p:pic>
      <p:pic>
        <p:nvPicPr>
          <p:cNvPr id="8207" name="Picture 15" descr="Как выявить жестокое обращение с ребенком: эмоциональное насилие"/>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25640" y="5210623"/>
            <a:ext cx="1730618" cy="1561977"/>
          </a:xfrm>
          <a:prstGeom prst="rect">
            <a:avLst/>
          </a:prstGeom>
          <a:noFill/>
          <a:extLst>
            <a:ext uri="{909E8E84-426E-40DD-AFC4-6F175D3DCCD1}">
              <a14:hiddenFill xmlns:a14="http://schemas.microsoft.com/office/drawing/2010/main">
                <a:solidFill>
                  <a:srgbClr val="FFFFFF"/>
                </a:solidFill>
              </a14:hiddenFill>
            </a:ext>
          </a:extLst>
        </p:spPr>
      </p:pic>
      <p:pic>
        <p:nvPicPr>
          <p:cNvPr id="8209" name="Picture 17" descr="Почему мы часто кричим на детей и как этого избежать"/>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51117" y="5257800"/>
            <a:ext cx="1827169" cy="1600200"/>
          </a:xfrm>
          <a:prstGeom prst="rect">
            <a:avLst/>
          </a:prstGeom>
          <a:noFill/>
          <a:extLst>
            <a:ext uri="{909E8E84-426E-40DD-AFC4-6F175D3DCCD1}">
              <a14:hiddenFill xmlns:a14="http://schemas.microsoft.com/office/drawing/2010/main">
                <a:solidFill>
                  <a:srgbClr val="FFFFFF"/>
                </a:solidFill>
              </a14:hiddenFill>
            </a:ext>
          </a:extLst>
        </p:spPr>
      </p:pic>
      <p:pic>
        <p:nvPicPr>
          <p:cNvPr id="8211" name="Picture 19" descr="Дерево Рисование Змея, Моллюски, рога оленя, лист, филиал png | PNGWi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73201" y="1772816"/>
            <a:ext cx="4315833" cy="3281070"/>
          </a:xfrm>
          <a:prstGeom prst="rect">
            <a:avLst/>
          </a:prstGeom>
          <a:noFill/>
          <a:extLst>
            <a:ext uri="{909E8E84-426E-40DD-AFC4-6F175D3DCCD1}">
              <a14:hiddenFill xmlns:a14="http://schemas.microsoft.com/office/drawing/2010/main">
                <a:solidFill>
                  <a:srgbClr val="FFFFFF"/>
                </a:solidFill>
              </a14:hiddenFill>
            </a:ext>
          </a:extLst>
        </p:spPr>
      </p:pic>
      <p:pic>
        <p:nvPicPr>
          <p:cNvPr id="8213" name="Picture 21" descr="Агрессивный человек пробивая с кулаком, ` S Pov жертвы Стоковое Изображение  - изображение насчитывающей раздражаясь, персона: 10479115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12775" y="1937235"/>
            <a:ext cx="1946092" cy="1263449"/>
          </a:xfrm>
          <a:prstGeom prst="rect">
            <a:avLst/>
          </a:prstGeom>
          <a:noFill/>
          <a:extLst>
            <a:ext uri="{909E8E84-426E-40DD-AFC4-6F175D3DCCD1}">
              <a14:hiddenFill xmlns:a14="http://schemas.microsoft.com/office/drawing/2010/main">
                <a:solidFill>
                  <a:srgbClr val="FFFFFF"/>
                </a:solidFill>
              </a14:hiddenFill>
            </a:ext>
          </a:extLst>
        </p:spPr>
      </p:pic>
      <p:pic>
        <p:nvPicPr>
          <p:cNvPr id="8215" name="Picture 23" descr="Тень Человека, Кричащего И Держащего Нож На Лицензионные фото и стоковые  изображения"/>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396185" y="603288"/>
            <a:ext cx="2159079" cy="1289538"/>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25" descr="Если муж бьет жену, что делать | Думочка"/>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8221" name="Picture 29" descr="Агрессия дома. Разъяренный муж бьет жену, женщина отворачивается на белой  кирпичной стене #378825110 - Ларасток"/>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flipH="1">
            <a:off x="3555264" y="312738"/>
            <a:ext cx="1808824" cy="1248655"/>
          </a:xfrm>
          <a:prstGeom prst="rect">
            <a:avLst/>
          </a:prstGeom>
          <a:noFill/>
          <a:extLst>
            <a:ext uri="{909E8E84-426E-40DD-AFC4-6F175D3DCCD1}">
              <a14:hiddenFill xmlns:a14="http://schemas.microsoft.com/office/drawing/2010/main">
                <a:solidFill>
                  <a:srgbClr val="FFFFFF"/>
                </a:solidFill>
              </a14:hiddenFill>
            </a:ext>
          </a:extLst>
        </p:spPr>
      </p:pic>
      <p:pic>
        <p:nvPicPr>
          <p:cNvPr id="8223" name="Picture 31" descr="⬇ Скачать картинки Педофил, стоковые фото Педофил в хорошем качестве |  Depositphotos"/>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580535" y="2188606"/>
            <a:ext cx="1917702" cy="1212550"/>
          </a:xfrm>
          <a:prstGeom prst="rect">
            <a:avLst/>
          </a:prstGeom>
          <a:noFill/>
          <a:extLst>
            <a:ext uri="{909E8E84-426E-40DD-AFC4-6F175D3DCCD1}">
              <a14:hiddenFill xmlns:a14="http://schemas.microsoft.com/office/drawing/2010/main">
                <a:solidFill>
                  <a:srgbClr val="FFFFFF"/>
                </a:solidFill>
              </a14:hiddenFill>
            </a:ext>
          </a:extLst>
        </p:spPr>
      </p:pic>
      <p:pic>
        <p:nvPicPr>
          <p:cNvPr id="8225" name="Picture 33" descr="Педофил - Выборг ТВ"/>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528849" y="647697"/>
            <a:ext cx="2140998" cy="1289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6167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743075"/>
            <a:ext cx="5904656" cy="3371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18" name="Picture 2" descr="В Калужской области количество семей, находящихся в социально опасном  положении, снизилось на 24 процента"/>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532" y="1484784"/>
            <a:ext cx="2158011" cy="1687316"/>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4" descr="⬇ Скачать картинки Мама целует сына, стоковые фото Мама целует сына в  хорошем качестве | Depositphoto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6" descr="⬇ Скачать картинки Мама целует сына, стоковые фото Мама целует сына в  хорошем качестве | Depositphoto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9224" name="Picture 8" descr="Я плохая мать, мой сын счастлив - mama.ru"/>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4442" y="5013176"/>
            <a:ext cx="1728192" cy="1604011"/>
          </a:xfrm>
          <a:prstGeom prst="rect">
            <a:avLst/>
          </a:prstGeom>
          <a:noFill/>
          <a:extLst>
            <a:ext uri="{909E8E84-426E-40DD-AFC4-6F175D3DCCD1}">
              <a14:hiddenFill xmlns:a14="http://schemas.microsoft.com/office/drawing/2010/main">
                <a:solidFill>
                  <a:srgbClr val="FFFFFF"/>
                </a:solidFill>
              </a14:hiddenFill>
            </a:ext>
          </a:extLst>
        </p:spPr>
      </p:pic>
      <p:pic>
        <p:nvPicPr>
          <p:cNvPr id="9226" name="Picture 10" descr="Вместе с папой: почему лучше играть с ребенком по выходным? - Телеканал «О!»"/>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83768" y="5013176"/>
            <a:ext cx="2050327" cy="1604011"/>
          </a:xfrm>
          <a:prstGeom prst="rect">
            <a:avLst/>
          </a:prstGeom>
          <a:noFill/>
          <a:extLst>
            <a:ext uri="{909E8E84-426E-40DD-AFC4-6F175D3DCCD1}">
              <a14:hiddenFill xmlns:a14="http://schemas.microsoft.com/office/drawing/2010/main">
                <a:solidFill>
                  <a:srgbClr val="FFFFFF"/>
                </a:solidFill>
              </a14:hiddenFill>
            </a:ext>
          </a:extLst>
        </p:spPr>
      </p:pic>
      <p:pic>
        <p:nvPicPr>
          <p:cNvPr id="9228" name="Picture 12" descr="Учимся дома: 21 способ организовать учебный процесс для ребенка"/>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34095" y="4940893"/>
            <a:ext cx="2160240" cy="1722542"/>
          </a:xfrm>
          <a:prstGeom prst="rect">
            <a:avLst/>
          </a:prstGeom>
          <a:noFill/>
          <a:extLst>
            <a:ext uri="{909E8E84-426E-40DD-AFC4-6F175D3DCCD1}">
              <a14:hiddenFill xmlns:a14="http://schemas.microsoft.com/office/drawing/2010/main">
                <a:solidFill>
                  <a:srgbClr val="FFFFFF"/>
                </a:solidFill>
              </a14:hiddenFill>
            </a:ext>
          </a:extLst>
        </p:spPr>
      </p:pic>
      <p:pic>
        <p:nvPicPr>
          <p:cNvPr id="9230" name="Picture 14" descr="Как учить уроки с ребенком, учитывая его темперамент? – Medaboutme.ru"/>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97679" y="5013176"/>
            <a:ext cx="2120268" cy="1722542"/>
          </a:xfrm>
          <a:prstGeom prst="rect">
            <a:avLst/>
          </a:prstGeom>
          <a:noFill/>
          <a:extLst>
            <a:ext uri="{909E8E84-426E-40DD-AFC4-6F175D3DCCD1}">
              <a14:hiddenFill xmlns:a14="http://schemas.microsoft.com/office/drawing/2010/main">
                <a:solidFill>
                  <a:srgbClr val="FFFFFF"/>
                </a:solidFill>
              </a14:hiddenFill>
            </a:ext>
          </a:extLst>
        </p:spPr>
      </p:pic>
      <p:pic>
        <p:nvPicPr>
          <p:cNvPr id="9232" name="Picture 16" descr="Признаки успешного предпринимателя"/>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77431" y="2026237"/>
            <a:ext cx="2005762" cy="1435261"/>
          </a:xfrm>
          <a:prstGeom prst="rect">
            <a:avLst/>
          </a:prstGeom>
          <a:noFill/>
          <a:extLst>
            <a:ext uri="{909E8E84-426E-40DD-AFC4-6F175D3DCCD1}">
              <a14:hiddenFill xmlns:a14="http://schemas.microsoft.com/office/drawing/2010/main">
                <a:solidFill>
                  <a:srgbClr val="FFFFFF"/>
                </a:solidFill>
              </a14:hiddenFill>
            </a:ext>
          </a:extLst>
        </p:spPr>
      </p:pic>
      <p:pic>
        <p:nvPicPr>
          <p:cNvPr id="9234" name="Picture 18" descr="Бизнес мама!!! Как создать успешный бизнес и быть лучшей мамой и женой! |  Закон | Яндекс Дзен"/>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flipH="1">
            <a:off x="2829015" y="425923"/>
            <a:ext cx="2232249" cy="1317152"/>
          </a:xfrm>
          <a:prstGeom prst="rect">
            <a:avLst/>
          </a:prstGeom>
          <a:noFill/>
          <a:extLst>
            <a:ext uri="{909E8E84-426E-40DD-AFC4-6F175D3DCCD1}">
              <a14:hiddenFill xmlns:a14="http://schemas.microsoft.com/office/drawing/2010/main">
                <a:solidFill>
                  <a:srgbClr val="FFFFFF"/>
                </a:solidFill>
              </a14:hiddenFill>
            </a:ext>
          </a:extLst>
        </p:spPr>
      </p:pic>
      <p:pic>
        <p:nvPicPr>
          <p:cNvPr id="9236" name="Picture 20" descr="Фотография Блондинка счастье молодые женщины Прыжок рука 4000x2677"/>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92080" y="620688"/>
            <a:ext cx="1944216" cy="13171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4001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9532" y="3429000"/>
            <a:ext cx="8424936" cy="1143000"/>
          </a:xfrm>
        </p:spPr>
        <p:txBody>
          <a:bodyPr>
            <a:normAutofit fontScale="90000"/>
          </a:bodyPr>
          <a:lstStyle/>
          <a:p>
            <a:r>
              <a:rPr lang="ky-KG" b="1" dirty="0"/>
              <a:t>      </a:t>
            </a:r>
            <a:r>
              <a:rPr lang="ky-KG" sz="2700" b="1" dirty="0"/>
              <a:t>Дүйнө жүзүндө бардык кесиптерге окуса болот. Болгону, ата жана эне болуу  кесибине окутушпайт. Биздин балдарыбыз турмуш курууга даяр, ал эми ата-эне болууга такыр даяр эмес. </a:t>
            </a:r>
            <a:br>
              <a:rPr lang="ky-KG" sz="2700" b="1" dirty="0"/>
            </a:br>
            <a:r>
              <a:rPr lang="ky-KG" sz="2700" b="1" dirty="0"/>
              <a:t>      Ошол себептен, учурда жаш жубайларга алдын ала  үй-бүлө куруу боюнча кеңири маалымат беришибиз керек.  Ал үчүн ар бир мектепте «</a:t>
            </a:r>
            <a:r>
              <a:rPr lang="ky-KG" sz="2700" b="1" dirty="0">
                <a:solidFill>
                  <a:srgbClr val="FF0000"/>
                </a:solidFill>
              </a:rPr>
              <a:t>Ата-энелер мектеби» </a:t>
            </a:r>
            <a:r>
              <a:rPr lang="ky-KG" sz="2700" b="1" dirty="0"/>
              <a:t>жакшы иштеши керек. </a:t>
            </a:r>
            <a:br>
              <a:rPr lang="ky-KG" sz="2700" b="1" dirty="0"/>
            </a:br>
            <a:endParaRPr lang="ru-RU" sz="3100" b="1" dirty="0"/>
          </a:p>
        </p:txBody>
      </p:sp>
      <p:pic>
        <p:nvPicPr>
          <p:cNvPr id="10244" name="Picture 4" descr="Свадьбы звезд кыргызского шоу-бизнеса. Кто женился в 2019 году"/>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4317841"/>
            <a:ext cx="3096344" cy="2322889"/>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руки диплома постдипломные стоковое изображение. изображение насчитывающей  диплом - 1488187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4382812"/>
            <a:ext cx="1858857" cy="2259513"/>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Картинки папа и мама - 76 фото - картинки и рисунки: скачать ..."/>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4306159"/>
            <a:ext cx="2260878" cy="22608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13723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Бүгүнкүнүн Дүйшөнү – Гапыр агай. Түпкүрдөгү айылга гимназия ачып,  окуучуларына өз колу менен тамак жасап, билим берген мугалимдин баяны"/>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5" y="1885767"/>
            <a:ext cx="4297000" cy="388843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800548" y="1881411"/>
            <a:ext cx="3983920" cy="3970318"/>
          </a:xfrm>
          <a:prstGeom prst="rect">
            <a:avLst/>
          </a:prstGeom>
          <a:noFill/>
        </p:spPr>
        <p:txBody>
          <a:bodyPr wrap="square" rtlCol="0">
            <a:spAutoFit/>
          </a:bodyPr>
          <a:lstStyle/>
          <a:p>
            <a:pPr algn="ctr"/>
            <a:r>
              <a:rPr lang="ru-RU" sz="3600" b="1" dirty="0"/>
              <a:t>25 </a:t>
            </a:r>
            <a:r>
              <a:rPr lang="ru-RU" sz="3600" b="1" dirty="0" err="1"/>
              <a:t>жыл</a:t>
            </a:r>
            <a:r>
              <a:rPr lang="ru-RU" sz="3600" b="1" dirty="0"/>
              <a:t> эксперимент </a:t>
            </a:r>
            <a:r>
              <a:rPr lang="ru-RU" sz="3600" b="1" dirty="0" err="1"/>
              <a:t>жүргүзүп</a:t>
            </a:r>
            <a:r>
              <a:rPr lang="ru-RU" sz="3600" b="1" dirty="0"/>
              <a:t>, </a:t>
            </a:r>
            <a:r>
              <a:rPr lang="ru-RU" sz="3600" b="1" dirty="0" err="1"/>
              <a:t>изилдеп</a:t>
            </a:r>
            <a:r>
              <a:rPr lang="ru-RU" sz="3600" b="1" dirty="0"/>
              <a:t> </a:t>
            </a:r>
            <a:r>
              <a:rPr lang="ru-RU" sz="3600" b="1" dirty="0" err="1"/>
              <a:t>жүрүп</a:t>
            </a:r>
            <a:r>
              <a:rPr lang="ru-RU" sz="3600" b="1" dirty="0"/>
              <a:t>, </a:t>
            </a:r>
            <a:r>
              <a:rPr lang="ru-RU" sz="3600" b="1" dirty="0" err="1"/>
              <a:t>тарбиянын</a:t>
            </a:r>
            <a:r>
              <a:rPr lang="ru-RU" sz="3600" b="1" dirty="0"/>
              <a:t> </a:t>
            </a:r>
            <a:r>
              <a:rPr lang="ru-RU" sz="3600" b="1" dirty="0" err="1"/>
              <a:t>тамырын</a:t>
            </a:r>
            <a:r>
              <a:rPr lang="ru-RU" sz="3600" b="1" dirty="0"/>
              <a:t> </a:t>
            </a:r>
            <a:r>
              <a:rPr lang="ru-RU" sz="3600" b="1" dirty="0" err="1"/>
              <a:t>тапкан</a:t>
            </a:r>
            <a:r>
              <a:rPr lang="ru-RU" sz="3600" b="1" dirty="0"/>
              <a:t>. </a:t>
            </a:r>
            <a:endParaRPr lang="ru-RU" sz="3600" b="1" dirty="0">
              <a:solidFill>
                <a:srgbClr val="0070C0"/>
              </a:solidFill>
            </a:endParaRPr>
          </a:p>
        </p:txBody>
      </p:sp>
      <p:sp>
        <p:nvSpPr>
          <p:cNvPr id="4" name="Подзаголовок 2"/>
          <p:cNvSpPr txBox="1">
            <a:spLocks/>
          </p:cNvSpPr>
          <p:nvPr/>
        </p:nvSpPr>
        <p:spPr>
          <a:xfrm>
            <a:off x="863588" y="3789040"/>
            <a:ext cx="6984776" cy="2232248"/>
          </a:xfrm>
          <a:prstGeom prst="rect">
            <a:avLst/>
          </a:prstGeom>
        </p:spPr>
        <p:txBody>
          <a:bodyPr>
            <a:norm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endParaRPr lang="ru-RU" sz="3600" dirty="0"/>
          </a:p>
        </p:txBody>
      </p:sp>
      <p:sp>
        <p:nvSpPr>
          <p:cNvPr id="2" name="TextBox 1"/>
          <p:cNvSpPr txBox="1"/>
          <p:nvPr/>
        </p:nvSpPr>
        <p:spPr>
          <a:xfrm>
            <a:off x="107505" y="188640"/>
            <a:ext cx="8784976" cy="1692771"/>
          </a:xfrm>
          <a:prstGeom prst="rect">
            <a:avLst/>
          </a:prstGeom>
          <a:noFill/>
        </p:spPr>
        <p:txBody>
          <a:bodyPr wrap="square" rtlCol="0">
            <a:spAutoFit/>
          </a:bodyPr>
          <a:lstStyle/>
          <a:p>
            <a:pPr algn="ctr"/>
            <a:r>
              <a:rPr lang="ru-RU" sz="2800" b="1" dirty="0" err="1"/>
              <a:t>Кыргыз</a:t>
            </a:r>
            <a:r>
              <a:rPr lang="ru-RU" sz="2800" b="1" dirty="0"/>
              <a:t> </a:t>
            </a:r>
            <a:r>
              <a:rPr lang="ru-RU" sz="2800" b="1" dirty="0" err="1"/>
              <a:t>Республикасынын</a:t>
            </a:r>
            <a:r>
              <a:rPr lang="ru-RU" sz="2800" b="1" dirty="0"/>
              <a:t> </a:t>
            </a:r>
            <a:r>
              <a:rPr lang="ru-RU" sz="2800" b="1" dirty="0" err="1"/>
              <a:t>эмгек</a:t>
            </a:r>
            <a:r>
              <a:rPr lang="ru-RU" sz="2800" b="1" dirty="0"/>
              <a:t> </a:t>
            </a:r>
            <a:r>
              <a:rPr lang="ru-RU" sz="2800" b="1" dirty="0" err="1"/>
              <a:t>сиңирген</a:t>
            </a:r>
            <a:r>
              <a:rPr lang="ru-RU" sz="2800" b="1" dirty="0"/>
              <a:t> </a:t>
            </a:r>
            <a:r>
              <a:rPr lang="ru-RU" sz="2800" b="1" dirty="0" err="1"/>
              <a:t>мугалими</a:t>
            </a:r>
            <a:endParaRPr lang="ru-RU" sz="2800" b="1" dirty="0"/>
          </a:p>
          <a:p>
            <a:pPr algn="ctr"/>
            <a:r>
              <a:rPr lang="ru-RU" sz="2800" b="1" dirty="0">
                <a:solidFill>
                  <a:srgbClr val="0070C0"/>
                </a:solidFill>
              </a:rPr>
              <a:t>ГАПЫР  МАДАМИНОВ</a:t>
            </a:r>
            <a:endParaRPr lang="ru-RU" sz="2800" b="1" dirty="0"/>
          </a:p>
          <a:p>
            <a:pPr algn="ctr"/>
            <a:endParaRPr lang="ru-RU" sz="2000" b="1" dirty="0"/>
          </a:p>
        </p:txBody>
      </p:sp>
    </p:spTree>
    <p:extLst>
      <p:ext uri="{BB962C8B-B14F-4D97-AF65-F5344CB8AC3E}">
        <p14:creationId xmlns:p14="http://schemas.microsoft.com/office/powerpoint/2010/main" val="22732755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5736" y="6093296"/>
            <a:ext cx="6768752" cy="508918"/>
          </a:xfrm>
        </p:spPr>
        <p:txBody>
          <a:bodyPr>
            <a:noAutofit/>
          </a:bodyPr>
          <a:lstStyle/>
          <a:p>
            <a:br>
              <a:rPr lang="ky-KG" sz="2000" dirty="0"/>
            </a:br>
            <a:r>
              <a:rPr lang="ky-KG" sz="2500" b="1" i="1" dirty="0">
                <a:solidFill>
                  <a:srgbClr val="002060"/>
                </a:solidFill>
              </a:rPr>
              <a:t>- ата-энелер балдарына жакшы сөз айтпай калгандыктан;</a:t>
            </a:r>
            <a:br>
              <a:rPr lang="ky-KG" sz="2500" b="1" i="1" dirty="0">
                <a:solidFill>
                  <a:srgbClr val="002060"/>
                </a:solidFill>
              </a:rPr>
            </a:br>
            <a:r>
              <a:rPr lang="ky-KG" sz="2500" b="1" i="1" dirty="0">
                <a:solidFill>
                  <a:srgbClr val="FF0000"/>
                </a:solidFill>
              </a:rPr>
              <a:t>-ата-энелер тарбиянын баалуулугун билбегендиктен;</a:t>
            </a:r>
            <a:br>
              <a:rPr lang="ky-KG" sz="2500" b="1" i="1" dirty="0">
                <a:solidFill>
                  <a:srgbClr val="FF0000"/>
                </a:solidFill>
              </a:rPr>
            </a:br>
            <a:r>
              <a:rPr lang="ky-KG" sz="2500" b="1" i="1" dirty="0">
                <a:solidFill>
                  <a:srgbClr val="002060"/>
                </a:solidFill>
              </a:rPr>
              <a:t>- ата-энелер балдарга мээрим төкпөй калгандыктан;</a:t>
            </a:r>
            <a:br>
              <a:rPr lang="ky-KG" sz="2500" b="1" i="1" dirty="0">
                <a:solidFill>
                  <a:srgbClr val="002060"/>
                </a:solidFill>
              </a:rPr>
            </a:br>
            <a:r>
              <a:rPr lang="ky-KG" sz="2500" b="1" i="1" dirty="0">
                <a:solidFill>
                  <a:srgbClr val="FF0000"/>
                </a:solidFill>
              </a:rPr>
              <a:t>- Ата-энелер балдарга убакыт таппай, материалдык байлыкка умтулуп кетишкендиктен;</a:t>
            </a:r>
            <a:br>
              <a:rPr lang="ky-KG" sz="2500" b="1" i="1" dirty="0">
                <a:solidFill>
                  <a:srgbClr val="FF0000"/>
                </a:solidFill>
              </a:rPr>
            </a:br>
            <a:r>
              <a:rPr lang="ky-KG" sz="2500" b="1" dirty="0">
                <a:solidFill>
                  <a:schemeClr val="tx1"/>
                </a:solidFill>
              </a:rPr>
              <a:t>- </a:t>
            </a:r>
            <a:r>
              <a:rPr lang="ky-KG" sz="2500" b="1" i="1" dirty="0">
                <a:solidFill>
                  <a:srgbClr val="0070C0"/>
                </a:solidFill>
              </a:rPr>
              <a:t>Ата-энелер китеп окубай калышкандыктан</a:t>
            </a:r>
            <a:r>
              <a:rPr lang="ky-KG" sz="2500" b="1" i="1" dirty="0">
                <a:solidFill>
                  <a:srgbClr val="00B050"/>
                </a:solidFill>
              </a:rPr>
              <a:t>;</a:t>
            </a:r>
            <a:br>
              <a:rPr lang="ky-KG" sz="2500" b="1" i="1" dirty="0">
                <a:solidFill>
                  <a:srgbClr val="00B050"/>
                </a:solidFill>
              </a:rPr>
            </a:br>
            <a:r>
              <a:rPr lang="ky-KG" sz="2500" b="1" dirty="0"/>
              <a:t>- </a:t>
            </a:r>
            <a:r>
              <a:rPr lang="ky-KG" sz="2500" b="1" i="1" dirty="0">
                <a:solidFill>
                  <a:srgbClr val="FF0000"/>
                </a:solidFill>
              </a:rPr>
              <a:t>Ата-энелер мектеп менен байланышты үзгөндүктөн;</a:t>
            </a:r>
            <a:br>
              <a:rPr lang="ky-KG" sz="2500" b="1" i="1" dirty="0">
                <a:solidFill>
                  <a:srgbClr val="FF0000"/>
                </a:solidFill>
              </a:rPr>
            </a:br>
            <a:r>
              <a:rPr lang="ky-KG" sz="2500" b="1" i="1" dirty="0">
                <a:solidFill>
                  <a:srgbClr val="002060"/>
                </a:solidFill>
              </a:rPr>
              <a:t>- </a:t>
            </a:r>
            <a:r>
              <a:rPr lang="ky-KG" sz="2500" b="1" i="1" dirty="0">
                <a:solidFill>
                  <a:srgbClr val="0070C0"/>
                </a:solidFill>
              </a:rPr>
              <a:t>ата-энелер өздөрүн биринчи тарбиялабагандыктан.</a:t>
            </a:r>
            <a:endParaRPr lang="ru-RU" sz="2500" b="1" i="1" dirty="0">
              <a:solidFill>
                <a:srgbClr val="0070C0"/>
              </a:solidFill>
            </a:endParaRPr>
          </a:p>
        </p:txBody>
      </p:sp>
      <p:sp>
        <p:nvSpPr>
          <p:cNvPr id="3" name="TextBox 2"/>
          <p:cNvSpPr txBox="1"/>
          <p:nvPr/>
        </p:nvSpPr>
        <p:spPr>
          <a:xfrm>
            <a:off x="107504" y="3079021"/>
            <a:ext cx="2376264" cy="461665"/>
          </a:xfrm>
          <a:prstGeom prst="rect">
            <a:avLst/>
          </a:prstGeom>
          <a:noFill/>
        </p:spPr>
        <p:txBody>
          <a:bodyPr wrap="square" rtlCol="0">
            <a:spAutoFit/>
          </a:bodyPr>
          <a:lstStyle/>
          <a:p>
            <a:r>
              <a:rPr lang="ky-KG" sz="2400" b="1" dirty="0"/>
              <a:t>АНТКЕНИ</a:t>
            </a:r>
            <a:endParaRPr lang="ru-RU" sz="2400" b="1" dirty="0"/>
          </a:p>
        </p:txBody>
      </p:sp>
      <p:sp>
        <p:nvSpPr>
          <p:cNvPr id="5" name="TextBox 4"/>
          <p:cNvSpPr txBox="1"/>
          <p:nvPr/>
        </p:nvSpPr>
        <p:spPr>
          <a:xfrm>
            <a:off x="323638" y="260648"/>
            <a:ext cx="8064896" cy="1077218"/>
          </a:xfrm>
          <a:prstGeom prst="rect">
            <a:avLst/>
          </a:prstGeom>
          <a:noFill/>
        </p:spPr>
        <p:txBody>
          <a:bodyPr wrap="square" rtlCol="0">
            <a:spAutoFit/>
          </a:bodyPr>
          <a:lstStyle/>
          <a:p>
            <a:pPr algn="ctr"/>
            <a:r>
              <a:rPr lang="ky-KG" sz="3200" b="1" dirty="0"/>
              <a:t>Эмнеге зомбулук күч алды?</a:t>
            </a:r>
            <a:br>
              <a:rPr lang="ky-KG" sz="3200" b="1" dirty="0"/>
            </a:br>
            <a:endParaRPr lang="ru-RU" sz="3200" b="1" dirty="0"/>
          </a:p>
        </p:txBody>
      </p:sp>
    </p:spTree>
    <p:extLst>
      <p:ext uri="{BB962C8B-B14F-4D97-AF65-F5344CB8AC3E}">
        <p14:creationId xmlns:p14="http://schemas.microsoft.com/office/powerpoint/2010/main" val="19823932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04664"/>
            <a:ext cx="7920880" cy="634082"/>
          </a:xfrm>
          <a:solidFill>
            <a:schemeClr val="bg2">
              <a:lumMod val="90000"/>
            </a:schemeClr>
          </a:solidFill>
        </p:spPr>
        <p:txBody>
          <a:bodyPr>
            <a:normAutofit fontScale="90000"/>
          </a:bodyPr>
          <a:lstStyle/>
          <a:p>
            <a:pPr algn="ctr"/>
            <a:r>
              <a:rPr lang="ky-KG" sz="3200" b="1" dirty="0">
                <a:solidFill>
                  <a:srgbClr val="FF0000"/>
                </a:solidFill>
                <a:latin typeface="Times New Roman" panose="02020603050405020304" pitchFamily="18" charset="0"/>
                <a:cs typeface="Times New Roman" panose="02020603050405020304" pitchFamily="18" charset="0"/>
              </a:rPr>
              <a:t>Г.Мадаминовдун уникалдуу эрежелери</a:t>
            </a:r>
            <a:r>
              <a:rPr lang="ky-KG" sz="3200" b="1" dirty="0">
                <a:solidFill>
                  <a:srgbClr val="FF0000"/>
                </a:solidFill>
              </a:rPr>
              <a:t>:</a:t>
            </a:r>
            <a:endParaRPr lang="ru-RU" sz="3200" b="1" dirty="0">
              <a:solidFill>
                <a:srgbClr val="FF0000"/>
              </a:solidFill>
            </a:endParaRPr>
          </a:p>
        </p:txBody>
      </p:sp>
      <p:sp>
        <p:nvSpPr>
          <p:cNvPr id="3" name="TextBox 2"/>
          <p:cNvSpPr txBox="1"/>
          <p:nvPr/>
        </p:nvSpPr>
        <p:spPr>
          <a:xfrm>
            <a:off x="0" y="1164134"/>
            <a:ext cx="8712968" cy="4832092"/>
          </a:xfrm>
          <a:prstGeom prst="rect">
            <a:avLst/>
          </a:prstGeom>
          <a:noFill/>
        </p:spPr>
        <p:txBody>
          <a:bodyPr wrap="square" rtlCol="0">
            <a:spAutoFit/>
          </a:bodyPr>
          <a:lstStyle/>
          <a:p>
            <a:r>
              <a:rPr lang="ky-KG" sz="2400" b="1" dirty="0">
                <a:solidFill>
                  <a:srgbClr val="0070C0"/>
                </a:solidFill>
              </a:rPr>
              <a:t>1</a:t>
            </a:r>
            <a:r>
              <a:rPr lang="ky-KG" sz="2400" b="1" dirty="0">
                <a:solidFill>
                  <a:srgbClr val="0070C0"/>
                </a:solidFill>
                <a:latin typeface="Times New Roman" panose="02020603050405020304" pitchFamily="18" charset="0"/>
                <a:cs typeface="Times New Roman" panose="02020603050405020304" pitchFamily="18" charset="0"/>
              </a:rPr>
              <a:t>. </a:t>
            </a:r>
            <a:r>
              <a:rPr lang="ky-KG" sz="2800" b="1" dirty="0">
                <a:solidFill>
                  <a:srgbClr val="0070C0"/>
                </a:solidFill>
                <a:latin typeface="Times New Roman" panose="02020603050405020304" pitchFamily="18" charset="0"/>
                <a:cs typeface="Times New Roman" panose="02020603050405020304" pitchFamily="18" charset="0"/>
              </a:rPr>
              <a:t>Мен, бүгүндөн баштап, баламдын каталарын, кемчилигин такыр көрбөймүн! (көздү жумабыз)</a:t>
            </a:r>
          </a:p>
          <a:p>
            <a:r>
              <a:rPr lang="ky-KG" sz="2800" b="1" dirty="0">
                <a:solidFill>
                  <a:srgbClr val="0070C0"/>
                </a:solidFill>
                <a:latin typeface="Times New Roman" panose="02020603050405020304" pitchFamily="18" charset="0"/>
                <a:cs typeface="Times New Roman" panose="02020603050405020304" pitchFamily="18" charset="0"/>
              </a:rPr>
              <a:t>2. Мен, бүгүндөн баштап, балдарымды жаман сөздөр менен урушпаймын! (оозду жабабыз)</a:t>
            </a:r>
          </a:p>
          <a:p>
            <a:r>
              <a:rPr lang="ky-KG" sz="2800" b="1" dirty="0">
                <a:solidFill>
                  <a:srgbClr val="0070C0"/>
                </a:solidFill>
                <a:latin typeface="Times New Roman" panose="02020603050405020304" pitchFamily="18" charset="0"/>
                <a:cs typeface="Times New Roman" panose="02020603050405020304" pitchFamily="18" charset="0"/>
              </a:rPr>
              <a:t>3.Мен, бүгүндөн баштап, чын дилимден балдарыма сүйүү, мээрим төгөмүн! (жүрөктү кармайбыз)</a:t>
            </a:r>
          </a:p>
          <a:p>
            <a:r>
              <a:rPr lang="ky-KG" sz="2800" b="1" dirty="0">
                <a:solidFill>
                  <a:srgbClr val="0070C0"/>
                </a:solidFill>
                <a:latin typeface="Times New Roman" panose="02020603050405020304" pitchFamily="18" charset="0"/>
                <a:cs typeface="Times New Roman" panose="02020603050405020304" pitchFamily="18" charset="0"/>
              </a:rPr>
              <a:t>4. Мен, бүгүндөн баштап, өзүмдү тарбиялаймын! (честь беребиз)</a:t>
            </a:r>
          </a:p>
          <a:p>
            <a:r>
              <a:rPr lang="ky-KG" sz="2800" b="1" dirty="0">
                <a:solidFill>
                  <a:srgbClr val="0070C0"/>
                </a:solidFill>
                <a:latin typeface="Times New Roman" panose="02020603050405020304" pitchFamily="18" charset="0"/>
                <a:cs typeface="Times New Roman" panose="02020603050405020304" pitchFamily="18" charset="0"/>
              </a:rPr>
              <a:t>5. Мен бүгүндөн баштап, балдарымдын жакшы иштерин гана байкаймын, көрөмүн! (дүрбү салабыз)</a:t>
            </a:r>
            <a:endParaRPr lang="ru-RU" sz="2800" b="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89541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229200"/>
            <a:ext cx="7772400" cy="1143000"/>
          </a:xfrm>
        </p:spPr>
        <p:txBody>
          <a:bodyPr>
            <a:normAutofit fontScale="90000"/>
          </a:bodyPr>
          <a:lstStyle/>
          <a:p>
            <a:pPr algn="ctr"/>
            <a:r>
              <a:rPr lang="ky-KG" sz="4400" b="1" dirty="0">
                <a:solidFill>
                  <a:srgbClr val="FF0000"/>
                </a:solidFill>
                <a:latin typeface="Times New Roman" panose="02020603050405020304" pitchFamily="18" charset="0"/>
                <a:cs typeface="Times New Roman" panose="02020603050405020304" pitchFamily="18" charset="0"/>
              </a:rPr>
              <a:t>Үйгө тапшырма: </a:t>
            </a:r>
            <a:br>
              <a:rPr lang="ky-KG" dirty="0">
                <a:latin typeface="Times New Roman" panose="02020603050405020304" pitchFamily="18" charset="0"/>
                <a:cs typeface="Times New Roman" panose="02020603050405020304" pitchFamily="18" charset="0"/>
              </a:rPr>
            </a:br>
            <a:r>
              <a:rPr lang="ky-KG" b="1" i="1" dirty="0">
                <a:solidFill>
                  <a:srgbClr val="0070C0"/>
                </a:solidFill>
                <a:latin typeface="Times New Roman" panose="02020603050405020304" pitchFamily="18" charset="0"/>
                <a:cs typeface="Times New Roman" panose="02020603050405020304" pitchFamily="18" charset="0"/>
              </a:rPr>
              <a:t>1. </a:t>
            </a:r>
            <a:r>
              <a:rPr lang="ky-KG" sz="3600" b="1" i="1" dirty="0">
                <a:solidFill>
                  <a:srgbClr val="0070C0"/>
                </a:solidFill>
                <a:latin typeface="Times New Roman" panose="02020603050405020304" pitchFamily="18" charset="0"/>
                <a:cs typeface="Times New Roman" panose="02020603050405020304" pitchFamily="18" charset="0"/>
              </a:rPr>
              <a:t>Канча балаңыз болсо, ошончо балаңызга жолугушуу уюштуруңуз, 1-2 минута катуу кучактап бооруңузга кысыңыз!</a:t>
            </a:r>
            <a:br>
              <a:rPr lang="ky-KG" sz="3600" b="1" i="1" dirty="0">
                <a:solidFill>
                  <a:srgbClr val="0070C0"/>
                </a:solidFill>
                <a:latin typeface="Times New Roman" panose="02020603050405020304" pitchFamily="18" charset="0"/>
                <a:cs typeface="Times New Roman" panose="02020603050405020304" pitchFamily="18" charset="0"/>
              </a:rPr>
            </a:br>
            <a:r>
              <a:rPr lang="ky-KG" sz="3600" b="1" i="1" dirty="0">
                <a:solidFill>
                  <a:srgbClr val="FF0000"/>
                </a:solidFill>
                <a:latin typeface="Times New Roman" panose="02020603050405020304" pitchFamily="18" charset="0"/>
                <a:cs typeface="Times New Roman" panose="02020603050405020304" pitchFamily="18" charset="0"/>
              </a:rPr>
              <a:t>2. Эң сонун мактоо сөздөрдү балдарыңызга айтыңыз, сүйүүңүздү  билдириңиз!</a:t>
            </a:r>
            <a:br>
              <a:rPr lang="ky-KG" sz="3600" b="1" i="1" dirty="0">
                <a:solidFill>
                  <a:srgbClr val="FF0000"/>
                </a:solidFill>
                <a:latin typeface="Times New Roman" panose="02020603050405020304" pitchFamily="18" charset="0"/>
                <a:cs typeface="Times New Roman" panose="02020603050405020304" pitchFamily="18" charset="0"/>
              </a:rPr>
            </a:br>
            <a:r>
              <a:rPr lang="ky-KG" sz="3600" b="1" i="1" dirty="0">
                <a:solidFill>
                  <a:srgbClr val="00B050"/>
                </a:solidFill>
                <a:latin typeface="Times New Roman" panose="02020603050405020304" pitchFamily="18" charset="0"/>
                <a:cs typeface="Times New Roman" panose="02020603050405020304" pitchFamily="18" charset="0"/>
              </a:rPr>
              <a:t>3. эгер буга чейин балаңызды таарынткан, урушкан болсоңуз, кечиришүүгө барыңыз,!</a:t>
            </a:r>
            <a:endParaRPr lang="ru-RU" sz="3600" b="1" i="1" dirty="0">
              <a:solidFill>
                <a:srgbClr val="00B05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56909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692696"/>
            <a:ext cx="8429684" cy="5000652"/>
          </a:xfrm>
          <a:solidFill>
            <a:schemeClr val="bg2">
              <a:lumMod val="90000"/>
            </a:schemeClr>
          </a:solidFill>
        </p:spPr>
        <p:txBody>
          <a:bodyPr>
            <a:normAutofit fontScale="90000"/>
          </a:bodyPr>
          <a:lstStyle/>
          <a:p>
            <a:r>
              <a:rPr lang="ky-KG" b="1" dirty="0">
                <a:solidFill>
                  <a:schemeClr val="tx1"/>
                </a:solidFill>
              </a:rPr>
              <a:t>Күнүгө балаңызга төмөнкү сөздөрдү айтыңыз:</a:t>
            </a:r>
            <a:br>
              <a:rPr lang="ky-KG" b="1" dirty="0">
                <a:solidFill>
                  <a:srgbClr val="FF0000"/>
                </a:solidFill>
              </a:rPr>
            </a:br>
            <a:br>
              <a:rPr lang="ky-KG" b="1" dirty="0">
                <a:solidFill>
                  <a:srgbClr val="FF0000"/>
                </a:solidFill>
              </a:rPr>
            </a:br>
            <a:r>
              <a:rPr lang="ky-KG" sz="3100" b="1" dirty="0">
                <a:solidFill>
                  <a:srgbClr val="FF0000"/>
                </a:solidFill>
              </a:rPr>
              <a:t>МЕН СЕНИ ЖАКШЫ КӨРӨМ!</a:t>
            </a:r>
            <a:br>
              <a:rPr lang="ky-KG" sz="3100" b="1" dirty="0">
                <a:solidFill>
                  <a:srgbClr val="FF0000"/>
                </a:solidFill>
              </a:rPr>
            </a:br>
            <a:r>
              <a:rPr lang="ky-KG" sz="3100" b="1" dirty="0">
                <a:solidFill>
                  <a:srgbClr val="0070C0"/>
                </a:solidFill>
              </a:rPr>
              <a:t>МЕН СЕН МЕНЕН СЫЙМЫКТАНАМ!</a:t>
            </a:r>
            <a:br>
              <a:rPr lang="ky-KG" sz="3100" b="1" dirty="0">
                <a:solidFill>
                  <a:srgbClr val="0070C0"/>
                </a:solidFill>
              </a:rPr>
            </a:br>
            <a:r>
              <a:rPr lang="ky-KG" sz="3100" b="1" dirty="0">
                <a:solidFill>
                  <a:srgbClr val="002060"/>
                </a:solidFill>
              </a:rPr>
              <a:t>КЕЛЧИ БООРУМА КУЧАКТАЙЫН!</a:t>
            </a:r>
            <a:br>
              <a:rPr lang="ky-KG" sz="3100" b="1" dirty="0">
                <a:solidFill>
                  <a:srgbClr val="FF0000"/>
                </a:solidFill>
              </a:rPr>
            </a:br>
            <a:r>
              <a:rPr lang="ky-KG" sz="3100" b="1" dirty="0">
                <a:solidFill>
                  <a:srgbClr val="00B050"/>
                </a:solidFill>
              </a:rPr>
              <a:t>КЕЧИРЧИ МЕНИ!</a:t>
            </a:r>
            <a:br>
              <a:rPr lang="ky-KG" sz="3100" b="1" dirty="0">
                <a:solidFill>
                  <a:srgbClr val="FF0000"/>
                </a:solidFill>
              </a:rPr>
            </a:br>
            <a:r>
              <a:rPr lang="ky-KG" sz="3100" b="1" dirty="0">
                <a:solidFill>
                  <a:srgbClr val="FF0000"/>
                </a:solidFill>
              </a:rPr>
              <a:t>МЕН СЕНИ УГУП ЖАТАМ!</a:t>
            </a:r>
            <a:br>
              <a:rPr lang="ky-KG" sz="3100" b="1" dirty="0">
                <a:solidFill>
                  <a:srgbClr val="FF0000"/>
                </a:solidFill>
              </a:rPr>
            </a:br>
            <a:r>
              <a:rPr lang="ky-KG" sz="3100" b="1" dirty="0">
                <a:solidFill>
                  <a:srgbClr val="00B0F0"/>
                </a:solidFill>
              </a:rPr>
              <a:t>СЕНИН КОЛУҢАН БААРЫ КЕЛЕТ!</a:t>
            </a:r>
            <a:br>
              <a:rPr lang="ky-KG" sz="3100" b="1" dirty="0">
                <a:solidFill>
                  <a:srgbClr val="FF0000"/>
                </a:solidFill>
              </a:rPr>
            </a:br>
            <a:r>
              <a:rPr lang="ky-KG" sz="3100" b="1" dirty="0">
                <a:solidFill>
                  <a:srgbClr val="002060"/>
                </a:solidFill>
              </a:rPr>
              <a:t>МЕН АР ДАЙЫМ СЕН МЕНЕН!</a:t>
            </a:r>
            <a:br>
              <a:rPr lang="ky-KG" sz="3100" b="1" dirty="0">
                <a:solidFill>
                  <a:srgbClr val="FF0000"/>
                </a:solidFill>
              </a:rPr>
            </a:br>
            <a:r>
              <a:rPr lang="ky-KG" sz="3100" b="1" dirty="0">
                <a:solidFill>
                  <a:srgbClr val="FF0000"/>
                </a:solidFill>
              </a:rPr>
              <a:t>ЭЧ КАЧАН АРТКА ЧЕГИНБЕ!</a:t>
            </a:r>
            <a:endParaRPr lang="ru-RU" b="1" dirty="0">
              <a:solidFill>
                <a:srgbClr val="FF000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645024"/>
            <a:ext cx="8568952" cy="1143000"/>
          </a:xfrm>
        </p:spPr>
        <p:txBody>
          <a:bodyPr>
            <a:noAutofit/>
          </a:bodyPr>
          <a:lstStyle/>
          <a:p>
            <a:pPr algn="ctr"/>
            <a:r>
              <a:rPr lang="ky-KG" sz="4000" b="1" dirty="0">
                <a:solidFill>
                  <a:schemeClr val="tx1"/>
                </a:solidFill>
              </a:rPr>
              <a:t>Сабакты даярдаган: </a:t>
            </a:r>
            <a:br>
              <a:rPr lang="ky-KG" sz="4000" b="1" dirty="0">
                <a:solidFill>
                  <a:schemeClr val="tx1"/>
                </a:solidFill>
              </a:rPr>
            </a:br>
            <a:br>
              <a:rPr lang="ky-KG" sz="4000" b="1"/>
            </a:br>
            <a:r>
              <a:rPr lang="ky-KG" sz="5400" b="1">
                <a:solidFill>
                  <a:srgbClr val="0070C0"/>
                </a:solidFill>
              </a:rPr>
              <a:t>Суранова Сара Имадыловна</a:t>
            </a:r>
            <a:endParaRPr lang="ru-RU" sz="5400" b="1" dirty="0">
              <a:solidFill>
                <a:srgbClr val="0070C0"/>
              </a:solidFill>
            </a:endParaRPr>
          </a:p>
        </p:txBody>
      </p:sp>
    </p:spTree>
    <p:extLst>
      <p:ext uri="{BB962C8B-B14F-4D97-AF65-F5344CB8AC3E}">
        <p14:creationId xmlns:p14="http://schemas.microsoft.com/office/powerpoint/2010/main" val="35212250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869160"/>
            <a:ext cx="8147248" cy="62880"/>
          </a:xfrm>
        </p:spPr>
        <p:txBody>
          <a:bodyPr>
            <a:noAutofit/>
          </a:bodyPr>
          <a:lstStyle/>
          <a:p>
            <a:pPr algn="ctr"/>
            <a:r>
              <a:rPr lang="ky-KG" sz="4800" b="1" dirty="0">
                <a:solidFill>
                  <a:srgbClr val="FF0000"/>
                </a:solidFill>
              </a:rPr>
              <a:t>Көңүл бурганыңызга чоң ыракмат!</a:t>
            </a:r>
            <a:br>
              <a:rPr lang="ky-KG" sz="4800" b="1" dirty="0">
                <a:solidFill>
                  <a:srgbClr val="FF0000"/>
                </a:solidFill>
              </a:rPr>
            </a:br>
            <a:br>
              <a:rPr lang="ky-KG" sz="4800" b="1" dirty="0">
                <a:solidFill>
                  <a:srgbClr val="FF0000"/>
                </a:solidFill>
              </a:rPr>
            </a:br>
            <a:endParaRPr lang="ru-RU" sz="4800" b="1" dirty="0">
              <a:solidFill>
                <a:srgbClr val="FF0000"/>
              </a:solidFill>
            </a:endParaRPr>
          </a:p>
        </p:txBody>
      </p:sp>
    </p:spTree>
    <p:extLst>
      <p:ext uri="{BB962C8B-B14F-4D97-AF65-F5344CB8AC3E}">
        <p14:creationId xmlns:p14="http://schemas.microsoft.com/office/powerpoint/2010/main" val="1767097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764704"/>
            <a:ext cx="7920880" cy="5509200"/>
          </a:xfrm>
          <a:prstGeom prst="rect">
            <a:avLst/>
          </a:prstGeom>
          <a:noFill/>
        </p:spPr>
        <p:txBody>
          <a:bodyPr wrap="square" rtlCol="0">
            <a:spAutoFit/>
          </a:bodyPr>
          <a:lstStyle/>
          <a:p>
            <a:pPr algn="ctr"/>
            <a:r>
              <a:rPr lang="ky-KG" sz="3200" b="1" dirty="0">
                <a:solidFill>
                  <a:srgbClr val="00B0F0"/>
                </a:solidFill>
                <a:latin typeface="Times New Roman" panose="02020603050405020304" pitchFamily="18" charset="0"/>
                <a:cs typeface="Times New Roman" panose="02020603050405020304" pitchFamily="18" charset="0"/>
              </a:rPr>
              <a:t>Жан жыргаткан </a:t>
            </a:r>
          </a:p>
          <a:p>
            <a:pPr algn="ctr"/>
            <a:r>
              <a:rPr lang="ky-KG" sz="3200" b="1" dirty="0">
                <a:solidFill>
                  <a:srgbClr val="00B0F0"/>
                </a:solidFill>
                <a:latin typeface="Times New Roman" panose="02020603050405020304" pitchFamily="18" charset="0"/>
                <a:cs typeface="Times New Roman" panose="02020603050405020304" pitchFamily="18" charset="0"/>
              </a:rPr>
              <a:t>эң жакшы сөздөр айтылды.</a:t>
            </a:r>
          </a:p>
          <a:p>
            <a:pPr algn="ctr"/>
            <a:r>
              <a:rPr lang="ky-KG" sz="3200" b="1" dirty="0">
                <a:solidFill>
                  <a:srgbClr val="00B0F0"/>
                </a:solidFill>
                <a:latin typeface="Times New Roman" panose="02020603050405020304" pitchFamily="18" charset="0"/>
                <a:cs typeface="Times New Roman" panose="02020603050405020304" pitchFamily="18" charset="0"/>
              </a:rPr>
              <a:t>Эң көп айтылган 4 сөздү тандап алалы:</a:t>
            </a:r>
          </a:p>
          <a:p>
            <a:pPr algn="ctr"/>
            <a:endParaRPr lang="ky-KG" sz="3200" b="1" dirty="0">
              <a:solidFill>
                <a:srgbClr val="00B0F0"/>
              </a:solidFill>
              <a:latin typeface="Times New Roman" panose="02020603050405020304" pitchFamily="18" charset="0"/>
              <a:cs typeface="Times New Roman" panose="02020603050405020304" pitchFamily="18" charset="0"/>
            </a:endParaRPr>
          </a:p>
          <a:p>
            <a:pPr marL="742950" indent="-742950">
              <a:buAutoNum type="arabicPeriod"/>
            </a:pPr>
            <a:r>
              <a:rPr lang="ky-KG" sz="4000" b="1" dirty="0">
                <a:solidFill>
                  <a:srgbClr val="FF0000"/>
                </a:solidFill>
                <a:latin typeface="Times New Roman" panose="02020603050405020304" pitchFamily="18" charset="0"/>
                <a:cs typeface="Times New Roman" panose="02020603050405020304" pitchFamily="18" charset="0"/>
              </a:rPr>
              <a:t>Жаным</a:t>
            </a:r>
          </a:p>
          <a:p>
            <a:pPr marL="742950" indent="-742950">
              <a:buAutoNum type="arabicPeriod"/>
            </a:pPr>
            <a:r>
              <a:rPr lang="ky-KG" sz="4000" b="1" dirty="0">
                <a:solidFill>
                  <a:srgbClr val="00B050"/>
                </a:solidFill>
                <a:latin typeface="Times New Roman" panose="02020603050405020304" pitchFamily="18" charset="0"/>
                <a:cs typeface="Times New Roman" panose="02020603050405020304" pitchFamily="18" charset="0"/>
              </a:rPr>
              <a:t>Алтыным</a:t>
            </a:r>
          </a:p>
          <a:p>
            <a:pPr marL="742950" indent="-742950">
              <a:buAutoNum type="arabicPeriod"/>
            </a:pPr>
            <a:r>
              <a:rPr lang="ky-KG" sz="4000" b="1" dirty="0">
                <a:solidFill>
                  <a:srgbClr val="00B0F0"/>
                </a:solidFill>
                <a:latin typeface="Times New Roman" panose="02020603050405020304" pitchFamily="18" charset="0"/>
                <a:cs typeface="Times New Roman" panose="02020603050405020304" pitchFamily="18" charset="0"/>
              </a:rPr>
              <a:t>Берекем</a:t>
            </a:r>
          </a:p>
          <a:p>
            <a:pPr marL="742950" indent="-742950">
              <a:buAutoNum type="arabicPeriod"/>
            </a:pPr>
            <a:r>
              <a:rPr lang="ky-KG" sz="4000" b="1" dirty="0">
                <a:solidFill>
                  <a:srgbClr val="FF0000"/>
                </a:solidFill>
                <a:latin typeface="Times New Roman" panose="02020603050405020304" pitchFamily="18" charset="0"/>
                <a:cs typeface="Times New Roman" panose="02020603050405020304" pitchFamily="18" charset="0"/>
              </a:rPr>
              <a:t>Акылдуум</a:t>
            </a:r>
          </a:p>
          <a:p>
            <a:pPr marL="742950" indent="-742950"/>
            <a:endParaRPr lang="ky-KG" sz="4000" b="1" dirty="0">
              <a:solidFill>
                <a:srgbClr val="FF0000"/>
              </a:solidFill>
              <a:latin typeface="Times New Roman" panose="02020603050405020304" pitchFamily="18" charset="0"/>
              <a:cs typeface="Times New Roman" panose="02020603050405020304" pitchFamily="18" charset="0"/>
            </a:endParaRPr>
          </a:p>
          <a:p>
            <a:pPr marL="742950" indent="-742950"/>
            <a:r>
              <a:rPr lang="ky-KG" sz="2400" b="1" dirty="0">
                <a:solidFill>
                  <a:srgbClr val="0070C0"/>
                </a:solidFill>
                <a:latin typeface="Times New Roman" panose="02020603050405020304" pitchFamily="18" charset="0"/>
                <a:cs typeface="Times New Roman" panose="02020603050405020304" pitchFamily="18" charset="0"/>
              </a:rPr>
              <a:t>Ар бирибиз кезек менен ушул сөздөрдү айтып чыгабыз!</a:t>
            </a:r>
            <a:endParaRPr lang="ru-RU" sz="2400" b="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15035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060848"/>
            <a:ext cx="8424936" cy="2016224"/>
          </a:xfrm>
        </p:spPr>
        <p:txBody>
          <a:bodyPr>
            <a:noAutofit/>
          </a:bodyPr>
          <a:lstStyle/>
          <a:p>
            <a:pPr algn="ctr"/>
            <a:r>
              <a:rPr lang="ky-KG" sz="4000" b="1" dirty="0">
                <a:solidFill>
                  <a:srgbClr val="0070C0"/>
                </a:solidFill>
                <a:latin typeface="Times New Roman" panose="02020603050405020304" pitchFamily="18" charset="0"/>
                <a:cs typeface="Times New Roman" panose="02020603050405020304" pitchFamily="18" charset="0"/>
              </a:rPr>
              <a:t>Анда эмесе, </a:t>
            </a:r>
            <a:br>
              <a:rPr lang="ky-KG" sz="4000" b="1" dirty="0">
                <a:solidFill>
                  <a:srgbClr val="0070C0"/>
                </a:solidFill>
                <a:latin typeface="Times New Roman" panose="02020603050405020304" pitchFamily="18" charset="0"/>
                <a:cs typeface="Times New Roman" panose="02020603050405020304" pitchFamily="18" charset="0"/>
              </a:rPr>
            </a:br>
            <a:r>
              <a:rPr lang="ky-KG" sz="4000" b="1" dirty="0">
                <a:solidFill>
                  <a:srgbClr val="0070C0"/>
                </a:solidFill>
                <a:latin typeface="Times New Roman" panose="02020603050405020304" pitchFamily="18" charset="0"/>
                <a:cs typeface="Times New Roman" panose="02020603050405020304" pitchFamily="18" charset="0"/>
              </a:rPr>
              <a:t> аталган жакшы сөздөр менен </a:t>
            </a:r>
            <a:br>
              <a:rPr lang="ky-KG" sz="4000" b="1" dirty="0">
                <a:solidFill>
                  <a:srgbClr val="0070C0"/>
                </a:solidFill>
                <a:latin typeface="Times New Roman" panose="02020603050405020304" pitchFamily="18" charset="0"/>
                <a:cs typeface="Times New Roman" panose="02020603050405020304" pitchFamily="18" charset="0"/>
              </a:rPr>
            </a:br>
            <a:r>
              <a:rPr lang="ky-KG" sz="4000" b="1" dirty="0">
                <a:solidFill>
                  <a:srgbClr val="0070C0"/>
                </a:solidFill>
                <a:latin typeface="Times New Roman" panose="02020603050405020304" pitchFamily="18" charset="0"/>
                <a:cs typeface="Times New Roman" panose="02020603050405020304" pitchFamily="18" charset="0"/>
              </a:rPr>
              <a:t>4 топко  бөлүнүп  отурабыз!</a:t>
            </a:r>
            <a:endParaRPr lang="ru-RU" sz="4000" b="1"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1769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509120"/>
            <a:ext cx="8352928" cy="1166948"/>
          </a:xfrm>
        </p:spPr>
        <p:txBody>
          <a:bodyPr>
            <a:normAutofit fontScale="90000"/>
          </a:bodyPr>
          <a:lstStyle/>
          <a:p>
            <a:pPr algn="ctr"/>
            <a:br>
              <a:rPr lang="ky-KG" sz="3600" b="1" dirty="0">
                <a:solidFill>
                  <a:srgbClr val="FF0000"/>
                </a:solidFill>
                <a:latin typeface="Times New Roman" panose="02020603050405020304" pitchFamily="18" charset="0"/>
                <a:cs typeface="Times New Roman" panose="02020603050405020304" pitchFamily="18" charset="0"/>
              </a:rPr>
            </a:br>
            <a:br>
              <a:rPr lang="ky-KG" sz="3600" b="1" dirty="0">
                <a:solidFill>
                  <a:srgbClr val="FF0000"/>
                </a:solidFill>
                <a:latin typeface="Times New Roman" panose="02020603050405020304" pitchFamily="18" charset="0"/>
                <a:cs typeface="Times New Roman" panose="02020603050405020304" pitchFamily="18" charset="0"/>
              </a:rPr>
            </a:br>
            <a:r>
              <a:rPr lang="ky-KG" sz="4000" b="1" dirty="0">
                <a:solidFill>
                  <a:srgbClr val="FF0000"/>
                </a:solidFill>
                <a:latin typeface="Times New Roman" panose="02020603050405020304" pitchFamily="18" charset="0"/>
                <a:cs typeface="Times New Roman" panose="02020603050405020304" pitchFamily="18" charset="0"/>
              </a:rPr>
              <a:t>Урматтуу ата-энелер, алгач зордук-зомбулук деген сөздүн маанисин чечмелеп алсак </a:t>
            </a:r>
            <a:br>
              <a:rPr lang="ky-KG" sz="4000" b="1" dirty="0">
                <a:solidFill>
                  <a:srgbClr val="FF0000"/>
                </a:solidFill>
                <a:latin typeface="Times New Roman" panose="02020603050405020304" pitchFamily="18" charset="0"/>
                <a:cs typeface="Times New Roman" panose="02020603050405020304" pitchFamily="18" charset="0"/>
              </a:rPr>
            </a:br>
            <a:br>
              <a:rPr lang="ky-KG" sz="3200" b="1" dirty="0">
                <a:latin typeface="Times New Roman" panose="02020603050405020304" pitchFamily="18" charset="0"/>
                <a:cs typeface="Times New Roman" panose="02020603050405020304" pitchFamily="18" charset="0"/>
              </a:rPr>
            </a:br>
            <a:r>
              <a:rPr lang="ky-KG" sz="4900" b="1" dirty="0">
                <a:latin typeface="Times New Roman" panose="02020603050405020304" pitchFamily="18" charset="0"/>
                <a:cs typeface="Times New Roman" panose="02020603050405020304" pitchFamily="18" charset="0"/>
              </a:rPr>
              <a:t>Зордук-зомбулук деген сөздү ким кандайча түшүнөт?</a:t>
            </a:r>
            <a:br>
              <a:rPr lang="ky-KG" sz="4900" b="1" dirty="0">
                <a:latin typeface="Times New Roman" panose="02020603050405020304" pitchFamily="18" charset="0"/>
                <a:cs typeface="Times New Roman" panose="02020603050405020304" pitchFamily="18" charset="0"/>
              </a:rPr>
            </a:br>
            <a:endParaRPr lang="ru-RU" dirty="0"/>
          </a:p>
        </p:txBody>
      </p:sp>
    </p:spTree>
    <p:extLst>
      <p:ext uri="{BB962C8B-B14F-4D97-AF65-F5344CB8AC3E}">
        <p14:creationId xmlns:p14="http://schemas.microsoft.com/office/powerpoint/2010/main" val="375451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692696"/>
            <a:ext cx="8929718" cy="5904656"/>
          </a:xfrm>
        </p:spPr>
        <p:txBody>
          <a:bodyPr>
            <a:noAutofit/>
          </a:bodyPr>
          <a:lstStyle/>
          <a:p>
            <a:pPr algn="ctr"/>
            <a:br>
              <a:rPr lang="ky-KG" sz="2000" b="1" dirty="0">
                <a:latin typeface="Times New Roman" panose="02020603050405020304" pitchFamily="18" charset="0"/>
                <a:cs typeface="Times New Roman" panose="02020603050405020304" pitchFamily="18" charset="0"/>
              </a:rPr>
            </a:br>
            <a:br>
              <a:rPr lang="ky-KG" sz="2000" b="1" dirty="0">
                <a:latin typeface="Times New Roman" panose="02020603050405020304" pitchFamily="18" charset="0"/>
                <a:cs typeface="Times New Roman" panose="02020603050405020304" pitchFamily="18" charset="0"/>
              </a:rPr>
            </a:br>
            <a:br>
              <a:rPr lang="ky-KG" sz="2000" b="1" dirty="0">
                <a:latin typeface="Times New Roman" panose="02020603050405020304" pitchFamily="18" charset="0"/>
                <a:cs typeface="Times New Roman" panose="02020603050405020304" pitchFamily="18" charset="0"/>
              </a:rPr>
            </a:br>
            <a:r>
              <a:rPr lang="ky-KG" sz="2000" b="1" dirty="0">
                <a:latin typeface="Times New Roman" panose="02020603050405020304" pitchFamily="18" charset="0"/>
                <a:cs typeface="Times New Roman" panose="02020603050405020304" pitchFamily="18" charset="0"/>
              </a:rPr>
              <a:t>         </a:t>
            </a:r>
            <a:r>
              <a:rPr lang="ky-KG" sz="2800" b="1" u="sng" dirty="0">
                <a:latin typeface="Times New Roman" panose="02020603050405020304" pitchFamily="18" charset="0"/>
                <a:cs typeface="Times New Roman" panose="02020603050405020304" pitchFamily="18" charset="0"/>
              </a:rPr>
              <a:t>З</a:t>
            </a:r>
            <a:r>
              <a:rPr lang="ru-RU" sz="2800" b="1" u="sng" dirty="0" err="1">
                <a:latin typeface="Times New Roman" panose="02020603050405020304" pitchFamily="18" charset="0"/>
                <a:cs typeface="Times New Roman" panose="02020603050405020304" pitchFamily="18" charset="0"/>
              </a:rPr>
              <a:t>омбулук</a:t>
            </a:r>
            <a:r>
              <a:rPr lang="ru-RU" sz="2800" b="1" u="sng" dirty="0">
                <a:latin typeface="Times New Roman" panose="02020603050405020304" pitchFamily="18" charset="0"/>
                <a:cs typeface="Times New Roman" panose="02020603050405020304" pitchFamily="18" charset="0"/>
              </a:rPr>
              <a:t> </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бул</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адамдын</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эркин</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чектөө</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анын</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үстүндө</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бийликке</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ээ</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болуу</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жана</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башкаруу</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максатын</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көздөгөн</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системалык</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түрдө</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кайталанып</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туруучу</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адам</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эркине</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каршы</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физикалык</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психологиялык</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экономикалык</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жана</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сексуалдык</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мүнөздөгү</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таасир</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этүүчү</a:t>
            </a:r>
            <a:r>
              <a:rPr lang="ru-RU" sz="2800" b="1" dirty="0">
                <a:latin typeface="Times New Roman" panose="02020603050405020304" pitchFamily="18" charset="0"/>
                <a:cs typeface="Times New Roman" panose="02020603050405020304" pitchFamily="18" charset="0"/>
              </a:rPr>
              <a:t> </a:t>
            </a:r>
            <a:r>
              <a:rPr lang="ru-RU" sz="2800" b="1" dirty="0" err="1">
                <a:latin typeface="Times New Roman" panose="02020603050405020304" pitchFamily="18" charset="0"/>
                <a:cs typeface="Times New Roman" panose="02020603050405020304" pitchFamily="18" charset="0"/>
              </a:rPr>
              <a:t>актылар</a:t>
            </a:r>
            <a:r>
              <a:rPr lang="ru-RU" sz="2800" b="1" dirty="0">
                <a:latin typeface="Times New Roman" panose="02020603050405020304" pitchFamily="18" charset="0"/>
                <a:cs typeface="Times New Roman" panose="02020603050405020304" pitchFamily="18" charset="0"/>
              </a:rPr>
              <a:t>.</a:t>
            </a:r>
            <a:br>
              <a:rPr lang="ru-RU" sz="2800" b="1" dirty="0">
                <a:latin typeface="Times New Roman" panose="02020603050405020304" pitchFamily="18" charset="0"/>
                <a:cs typeface="Times New Roman" panose="02020603050405020304" pitchFamily="18" charset="0"/>
              </a:rPr>
            </a:br>
            <a:r>
              <a:rPr lang="ru-RU" sz="2800" b="1" dirty="0" err="1">
                <a:solidFill>
                  <a:srgbClr val="0070C0"/>
                </a:solidFill>
                <a:latin typeface="Times New Roman" panose="02020603050405020304" pitchFamily="18" charset="0"/>
                <a:cs typeface="Times New Roman" panose="02020603050405020304" pitchFamily="18" charset="0"/>
              </a:rPr>
              <a:t>Бүгүн</a:t>
            </a:r>
            <a:r>
              <a:rPr lang="ru-RU" sz="2800" b="1" dirty="0">
                <a:solidFill>
                  <a:srgbClr val="0070C0"/>
                </a:solidFill>
                <a:latin typeface="Times New Roman" panose="02020603050405020304" pitchFamily="18" charset="0"/>
                <a:cs typeface="Times New Roman" panose="02020603050405020304" pitchFamily="18" charset="0"/>
              </a:rPr>
              <a:t> </a:t>
            </a:r>
            <a:r>
              <a:rPr lang="ru-RU" sz="2800" b="1" dirty="0" err="1">
                <a:solidFill>
                  <a:srgbClr val="0070C0"/>
                </a:solidFill>
                <a:latin typeface="Times New Roman" panose="02020603050405020304" pitchFamily="18" charset="0"/>
                <a:cs typeface="Times New Roman" panose="02020603050405020304" pitchFamily="18" charset="0"/>
              </a:rPr>
              <a:t>биз</a:t>
            </a:r>
            <a:r>
              <a:rPr lang="ru-RU" sz="2800" b="1" dirty="0">
                <a:solidFill>
                  <a:srgbClr val="0070C0"/>
                </a:solidFill>
                <a:latin typeface="Times New Roman" panose="02020603050405020304" pitchFamily="18" charset="0"/>
                <a:cs typeface="Times New Roman" panose="02020603050405020304" pitchFamily="18" charset="0"/>
              </a:rPr>
              <a:t> </a:t>
            </a:r>
            <a:r>
              <a:rPr lang="ru-RU" sz="2800" b="1" dirty="0" err="1">
                <a:solidFill>
                  <a:srgbClr val="0070C0"/>
                </a:solidFill>
                <a:latin typeface="Times New Roman" panose="02020603050405020304" pitchFamily="18" charset="0"/>
                <a:cs typeface="Times New Roman" panose="02020603050405020304" pitchFamily="18" charset="0"/>
              </a:rPr>
              <a:t>үй-бүлөдөгү</a:t>
            </a:r>
            <a:r>
              <a:rPr lang="ru-RU" sz="2800" b="1" dirty="0">
                <a:solidFill>
                  <a:srgbClr val="0070C0"/>
                </a:solidFill>
                <a:latin typeface="Times New Roman" panose="02020603050405020304" pitchFamily="18" charset="0"/>
                <a:cs typeface="Times New Roman" panose="02020603050405020304" pitchFamily="18" charset="0"/>
              </a:rPr>
              <a:t> </a:t>
            </a:r>
            <a:r>
              <a:rPr lang="ru-RU" sz="2800" b="1" dirty="0" err="1">
                <a:solidFill>
                  <a:srgbClr val="0070C0"/>
                </a:solidFill>
                <a:latin typeface="Times New Roman" panose="02020603050405020304" pitchFamily="18" charset="0"/>
                <a:cs typeface="Times New Roman" panose="02020603050405020304" pitchFamily="18" charset="0"/>
              </a:rPr>
              <a:t>зордук-зомбулук</a:t>
            </a:r>
            <a:r>
              <a:rPr lang="ru-RU" sz="2800" b="1" dirty="0">
                <a:solidFill>
                  <a:srgbClr val="0070C0"/>
                </a:solidFill>
                <a:latin typeface="Times New Roman" panose="02020603050405020304" pitchFamily="18" charset="0"/>
                <a:cs typeface="Times New Roman" panose="02020603050405020304" pitchFamily="18" charset="0"/>
              </a:rPr>
              <a:t> </a:t>
            </a:r>
            <a:r>
              <a:rPr lang="ru-RU" sz="2800" b="1" dirty="0" err="1">
                <a:solidFill>
                  <a:srgbClr val="0070C0"/>
                </a:solidFill>
                <a:latin typeface="Times New Roman" panose="02020603050405020304" pitchFamily="18" charset="0"/>
                <a:cs typeface="Times New Roman" panose="02020603050405020304" pitchFamily="18" charset="0"/>
              </a:rPr>
              <a:t>тууралуу</a:t>
            </a:r>
            <a:r>
              <a:rPr lang="ru-RU" sz="2800" b="1" dirty="0">
                <a:solidFill>
                  <a:srgbClr val="0070C0"/>
                </a:solidFill>
                <a:latin typeface="Times New Roman" panose="02020603050405020304" pitchFamily="18" charset="0"/>
                <a:cs typeface="Times New Roman" panose="02020603050405020304" pitchFamily="18" charset="0"/>
              </a:rPr>
              <a:t> </a:t>
            </a:r>
            <a:r>
              <a:rPr lang="ru-RU" sz="2800" b="1" dirty="0" err="1">
                <a:solidFill>
                  <a:srgbClr val="0070C0"/>
                </a:solidFill>
                <a:latin typeface="Times New Roman" panose="02020603050405020304" pitchFamily="18" charset="0"/>
                <a:cs typeface="Times New Roman" panose="02020603050405020304" pitchFamily="18" charset="0"/>
              </a:rPr>
              <a:t>сүйлөшөбүз</a:t>
            </a:r>
            <a:r>
              <a:rPr lang="ru-RU" sz="2800" b="1" dirty="0">
                <a:solidFill>
                  <a:srgbClr val="0070C0"/>
                </a:solidFill>
                <a:latin typeface="Times New Roman" panose="02020603050405020304" pitchFamily="18" charset="0"/>
                <a:cs typeface="Times New Roman" panose="02020603050405020304" pitchFamily="18" charset="0"/>
              </a:rPr>
              <a:t> </a:t>
            </a:r>
            <a:r>
              <a:rPr lang="ru-RU" sz="2800" b="1" dirty="0" err="1">
                <a:solidFill>
                  <a:srgbClr val="0070C0"/>
                </a:solidFill>
                <a:latin typeface="Times New Roman" panose="02020603050405020304" pitchFamily="18" charset="0"/>
                <a:cs typeface="Times New Roman" panose="02020603050405020304" pitchFamily="18" charset="0"/>
              </a:rPr>
              <a:t>жана</a:t>
            </a:r>
            <a:r>
              <a:rPr lang="ru-RU" sz="2800" b="1" dirty="0">
                <a:solidFill>
                  <a:srgbClr val="0070C0"/>
                </a:solidFill>
                <a:latin typeface="Times New Roman" panose="02020603050405020304" pitchFamily="18" charset="0"/>
                <a:cs typeface="Times New Roman" panose="02020603050405020304" pitchFamily="18" charset="0"/>
              </a:rPr>
              <a:t> </a:t>
            </a:r>
            <a:r>
              <a:rPr lang="ru-RU" sz="2800" b="1" dirty="0" err="1">
                <a:solidFill>
                  <a:srgbClr val="0070C0"/>
                </a:solidFill>
                <a:latin typeface="Times New Roman" panose="02020603050405020304" pitchFamily="18" charset="0"/>
                <a:cs typeface="Times New Roman" panose="02020603050405020304" pitchFamily="18" charset="0"/>
              </a:rPr>
              <a:t>бир</a:t>
            </a:r>
            <a:r>
              <a:rPr lang="ru-RU" sz="2800" b="1" dirty="0">
                <a:solidFill>
                  <a:srgbClr val="0070C0"/>
                </a:solidFill>
                <a:latin typeface="Times New Roman" panose="02020603050405020304" pitchFamily="18" charset="0"/>
                <a:cs typeface="Times New Roman" panose="02020603050405020304" pitchFamily="18" charset="0"/>
              </a:rPr>
              <a:t> </a:t>
            </a:r>
            <a:r>
              <a:rPr lang="ru-RU" sz="2800" b="1" dirty="0" err="1">
                <a:solidFill>
                  <a:srgbClr val="0070C0"/>
                </a:solidFill>
                <a:latin typeface="Times New Roman" panose="02020603050405020304" pitchFamily="18" charset="0"/>
                <a:cs typeface="Times New Roman" panose="02020603050405020304" pitchFamily="18" charset="0"/>
              </a:rPr>
              <a:t>чечимге</a:t>
            </a:r>
            <a:r>
              <a:rPr lang="ru-RU" sz="2800" b="1" dirty="0">
                <a:solidFill>
                  <a:srgbClr val="0070C0"/>
                </a:solidFill>
                <a:latin typeface="Times New Roman" panose="02020603050405020304" pitchFamily="18" charset="0"/>
                <a:cs typeface="Times New Roman" panose="02020603050405020304" pitchFamily="18" charset="0"/>
              </a:rPr>
              <a:t> </a:t>
            </a:r>
            <a:r>
              <a:rPr lang="ru-RU" sz="2800" b="1" dirty="0" err="1">
                <a:solidFill>
                  <a:srgbClr val="0070C0"/>
                </a:solidFill>
                <a:latin typeface="Times New Roman" panose="02020603050405020304" pitchFamily="18" charset="0"/>
                <a:cs typeface="Times New Roman" panose="02020603050405020304" pitchFamily="18" charset="0"/>
              </a:rPr>
              <a:t>келебиз</a:t>
            </a:r>
            <a:r>
              <a:rPr lang="ru-RU" sz="2800" b="1" dirty="0">
                <a:solidFill>
                  <a:srgbClr val="0070C0"/>
                </a:solidFill>
                <a:latin typeface="Times New Roman" panose="02020603050405020304" pitchFamily="18" charset="0"/>
                <a:cs typeface="Times New Roman" panose="02020603050405020304" pitchFamily="18" charset="0"/>
              </a:rPr>
              <a:t>.</a:t>
            </a:r>
            <a:br>
              <a:rPr lang="ru-RU" sz="2800" b="1" dirty="0">
                <a:latin typeface="Times New Roman" panose="02020603050405020304" pitchFamily="18" charset="0"/>
                <a:cs typeface="Times New Roman" panose="02020603050405020304" pitchFamily="18" charset="0"/>
              </a:rPr>
            </a:br>
            <a:r>
              <a:rPr lang="ru-RU" sz="3200" b="1" dirty="0" err="1">
                <a:solidFill>
                  <a:srgbClr val="FF0000"/>
                </a:solidFill>
                <a:latin typeface="Times New Roman" panose="02020603050405020304" pitchFamily="18" charset="0"/>
                <a:cs typeface="Times New Roman" panose="02020603050405020304" pitchFamily="18" charset="0"/>
              </a:rPr>
              <a:t>Үй-бүлөдөгү</a:t>
            </a:r>
            <a:r>
              <a:rPr lang="ru-RU" sz="3200" b="1" dirty="0">
                <a:solidFill>
                  <a:srgbClr val="FF0000"/>
                </a:solidFill>
                <a:latin typeface="Times New Roman" panose="02020603050405020304" pitchFamily="18" charset="0"/>
                <a:cs typeface="Times New Roman" panose="02020603050405020304" pitchFamily="18" charset="0"/>
              </a:rPr>
              <a:t> </a:t>
            </a:r>
            <a:r>
              <a:rPr lang="ru-RU" sz="3200" b="1" dirty="0" err="1">
                <a:solidFill>
                  <a:srgbClr val="FF0000"/>
                </a:solidFill>
                <a:latin typeface="Times New Roman" panose="02020603050405020304" pitchFamily="18" charset="0"/>
                <a:cs typeface="Times New Roman" panose="02020603050405020304" pitchFamily="18" charset="0"/>
              </a:rPr>
              <a:t>зомбулуктун</a:t>
            </a:r>
            <a:r>
              <a:rPr lang="ru-RU" sz="3200" b="1" dirty="0">
                <a:solidFill>
                  <a:srgbClr val="FF0000"/>
                </a:solidFill>
                <a:latin typeface="Times New Roman" panose="02020603050405020304" pitchFamily="18" charset="0"/>
                <a:cs typeface="Times New Roman" panose="02020603050405020304" pitchFamily="18" charset="0"/>
              </a:rPr>
              <a:t> </a:t>
            </a:r>
            <a:r>
              <a:rPr lang="ru-RU" sz="3200" b="1" dirty="0" err="1">
                <a:solidFill>
                  <a:srgbClr val="FF0000"/>
                </a:solidFill>
                <a:latin typeface="Times New Roman" panose="02020603050405020304" pitchFamily="18" charset="0"/>
                <a:cs typeface="Times New Roman" panose="02020603050405020304" pitchFamily="18" charset="0"/>
              </a:rPr>
              <a:t>түрлөрү</a:t>
            </a:r>
            <a:r>
              <a:rPr lang="ru-RU" sz="3200" b="1" dirty="0">
                <a:solidFill>
                  <a:srgbClr val="FF0000"/>
                </a:solidFill>
                <a:latin typeface="Times New Roman" panose="02020603050405020304" pitchFamily="18" charset="0"/>
                <a:cs typeface="Times New Roman" panose="02020603050405020304" pitchFamily="18" charset="0"/>
              </a:rPr>
              <a:t>:</a:t>
            </a:r>
            <a:br>
              <a:rPr lang="ru-RU" sz="2800" b="1" dirty="0">
                <a:solidFill>
                  <a:srgbClr val="FFC000"/>
                </a:solidFill>
                <a:latin typeface="Times New Roman" panose="02020603050405020304" pitchFamily="18" charset="0"/>
                <a:cs typeface="Times New Roman" panose="02020603050405020304" pitchFamily="18" charset="0"/>
              </a:rPr>
            </a:br>
            <a:r>
              <a:rPr lang="ky-KG" sz="2800" b="1" dirty="0">
                <a:solidFill>
                  <a:srgbClr val="0070C0"/>
                </a:solidFill>
              </a:rPr>
              <a:t>1. физикалык</a:t>
            </a:r>
            <a:br>
              <a:rPr lang="ky-KG" sz="2800" b="1" dirty="0">
                <a:solidFill>
                  <a:srgbClr val="0070C0"/>
                </a:solidFill>
              </a:rPr>
            </a:br>
            <a:r>
              <a:rPr lang="ky-KG" sz="2800" b="1" dirty="0">
                <a:solidFill>
                  <a:srgbClr val="0070C0"/>
                </a:solidFill>
              </a:rPr>
              <a:t>2. сексуалдык</a:t>
            </a:r>
            <a:br>
              <a:rPr lang="ky-KG" sz="2800" b="1" dirty="0">
                <a:solidFill>
                  <a:srgbClr val="0070C0"/>
                </a:solidFill>
              </a:rPr>
            </a:br>
            <a:r>
              <a:rPr lang="ky-KG" sz="2800" b="1" dirty="0">
                <a:solidFill>
                  <a:srgbClr val="0070C0"/>
                </a:solidFill>
              </a:rPr>
              <a:t>3. психологиялык</a:t>
            </a:r>
            <a:br>
              <a:rPr lang="ky-KG" sz="2800" b="1" dirty="0">
                <a:solidFill>
                  <a:srgbClr val="0070C0"/>
                </a:solidFill>
              </a:rPr>
            </a:br>
            <a:r>
              <a:rPr lang="ky-KG" sz="2800" b="1" dirty="0">
                <a:solidFill>
                  <a:srgbClr val="0070C0"/>
                </a:solidFill>
              </a:rPr>
              <a:t>4. камкордуктун жоктугу</a:t>
            </a:r>
            <a:endParaRPr lang="ru-RU"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83373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2356" y="1000108"/>
            <a:ext cx="8464486" cy="5214974"/>
          </a:xfrm>
        </p:spPr>
        <p:txBody>
          <a:bodyPr>
            <a:noAutofit/>
          </a:bodyPr>
          <a:lstStyle/>
          <a:p>
            <a:br>
              <a:rPr lang="ky-KG" sz="2400" b="1" dirty="0">
                <a:solidFill>
                  <a:srgbClr val="0070C0"/>
                </a:solidFill>
              </a:rPr>
            </a:br>
            <a:br>
              <a:rPr lang="ky-KG" sz="2400" b="1" dirty="0">
                <a:solidFill>
                  <a:srgbClr val="0070C0"/>
                </a:solidFill>
              </a:rPr>
            </a:br>
            <a:r>
              <a:rPr lang="ky-KG" sz="2400" b="1" dirty="0">
                <a:solidFill>
                  <a:srgbClr val="0070C0"/>
                </a:solidFill>
              </a:rPr>
              <a:t>Анда эмесе, бөлүнгөн чакан топтордо кырдаалдарды аныктап иштеп көрөлү</a:t>
            </a:r>
            <a:br>
              <a:rPr lang="ky-KG" sz="2800" b="1" dirty="0">
                <a:solidFill>
                  <a:srgbClr val="0070C0"/>
                </a:solidFill>
              </a:rPr>
            </a:br>
            <a:r>
              <a:rPr lang="ky-KG" sz="2000" b="1" dirty="0">
                <a:solidFill>
                  <a:srgbClr val="7030A0"/>
                </a:solidFill>
                <a:latin typeface="Times New Roman" panose="02020603050405020304" pitchFamily="18" charset="0"/>
                <a:cs typeface="Times New Roman" panose="02020603050405020304" pitchFamily="18" charset="0"/>
              </a:rPr>
              <a:t>Бул кырдаалдар зомбулуктун кайсы түрүнө кирерин аныктайбыз</a:t>
            </a:r>
            <a:br>
              <a:rPr lang="ky-KG" sz="2800" b="1" dirty="0">
                <a:solidFill>
                  <a:srgbClr val="0070C0"/>
                </a:solidFill>
              </a:rPr>
            </a:br>
            <a:r>
              <a:rPr lang="ky-KG" sz="2800" b="1" dirty="0">
                <a:solidFill>
                  <a:srgbClr val="0070C0"/>
                </a:solidFill>
              </a:rPr>
              <a:t>             </a:t>
            </a:r>
            <a:r>
              <a:rPr lang="ky-KG" sz="2800" b="1" dirty="0">
                <a:solidFill>
                  <a:srgbClr val="FF0000"/>
                </a:solidFill>
              </a:rPr>
              <a:t>«</a:t>
            </a:r>
            <a:r>
              <a:rPr lang="ky-KG" sz="2400" b="1" dirty="0">
                <a:solidFill>
                  <a:srgbClr val="FF0000"/>
                </a:solidFill>
              </a:rPr>
              <a:t>ЖАНЫМ»  тобуна  кырдаал</a:t>
            </a:r>
            <a:br>
              <a:rPr lang="ky-KG" sz="2400" b="1" dirty="0">
                <a:solidFill>
                  <a:srgbClr val="FF0000"/>
                </a:solidFill>
              </a:rPr>
            </a:br>
            <a:r>
              <a:rPr lang="ky-KG" sz="2800" b="1" dirty="0">
                <a:solidFill>
                  <a:srgbClr val="FF0000"/>
                </a:solidFill>
              </a:rPr>
              <a:t>     </a:t>
            </a:r>
            <a:r>
              <a:rPr lang="ky-KG" sz="2000" b="1" dirty="0">
                <a:solidFill>
                  <a:schemeClr val="tx1"/>
                </a:solidFill>
              </a:rPr>
              <a:t>Эркин ар дайым атасына чуркап келип, өзүнүн мектептеги көргөн-билгени менен бөлүшчү. Бүгүн да мектептен келип: </a:t>
            </a:r>
            <a:br>
              <a:rPr lang="ky-KG" sz="2000" b="1" dirty="0">
                <a:solidFill>
                  <a:schemeClr val="tx1"/>
                </a:solidFill>
              </a:rPr>
            </a:br>
            <a:r>
              <a:rPr lang="ky-KG" sz="2000" b="1" dirty="0">
                <a:solidFill>
                  <a:schemeClr val="tx1"/>
                </a:solidFill>
              </a:rPr>
              <a:t>      -Ата, Марат бүгүн күрөштөн биринчи орунду алды -  деп сүйүнчүлөдү. </a:t>
            </a:r>
            <a:br>
              <a:rPr lang="ky-KG" sz="2000" b="1" dirty="0">
                <a:solidFill>
                  <a:schemeClr val="tx1"/>
                </a:solidFill>
              </a:rPr>
            </a:br>
            <a:r>
              <a:rPr lang="ky-KG" sz="2000" b="1" dirty="0">
                <a:solidFill>
                  <a:schemeClr val="tx1"/>
                </a:solidFill>
              </a:rPr>
              <a:t>     - Сенчи? -деп сурады атасы </a:t>
            </a:r>
            <a:br>
              <a:rPr lang="ky-KG" sz="2000" b="1" dirty="0">
                <a:solidFill>
                  <a:schemeClr val="tx1"/>
                </a:solidFill>
              </a:rPr>
            </a:br>
            <a:r>
              <a:rPr lang="ky-KG" sz="2000" b="1" dirty="0">
                <a:solidFill>
                  <a:schemeClr val="tx1"/>
                </a:solidFill>
              </a:rPr>
              <a:t>     - Мен экинчини алдым-деди Эркин. </a:t>
            </a:r>
            <a:br>
              <a:rPr lang="ky-KG" sz="2000" b="1" dirty="0">
                <a:solidFill>
                  <a:schemeClr val="tx1"/>
                </a:solidFill>
              </a:rPr>
            </a:br>
            <a:r>
              <a:rPr lang="ky-KG" sz="2000" b="1" dirty="0">
                <a:solidFill>
                  <a:schemeClr val="tx1"/>
                </a:solidFill>
              </a:rPr>
              <a:t>     - Акмак! Мараттан эмне</a:t>
            </a:r>
            <a:r>
              <a:rPr lang="ky-KG" sz="2400" b="1" dirty="0">
                <a:solidFill>
                  <a:schemeClr val="tx1"/>
                </a:solidFill>
              </a:rPr>
              <a:t>ң</a:t>
            </a:r>
            <a:r>
              <a:rPr lang="ky-KG" sz="2000" b="1" dirty="0">
                <a:solidFill>
                  <a:schemeClr val="tx1"/>
                </a:solidFill>
              </a:rPr>
              <a:t> кем? Сенден эч нерсе чыкпаарын билгем! Бар апаңа жардамдаш!-деп кыйкырды. Ошондон бери Эркин күрөшкө барбай турган болду. Үйдөн күрөшкө деп чыгат да, башка жакта жүрүп келет. Атасынын ачуусу андан да күчөдү. Эркин үйдөн кача турган адат тапты.</a:t>
            </a:r>
            <a:endParaRPr lang="ru-RU" sz="2000" b="1" dirty="0"/>
          </a:p>
        </p:txBody>
      </p:sp>
    </p:spTree>
    <p:extLst>
      <p:ext uri="{BB962C8B-B14F-4D97-AF65-F5344CB8AC3E}">
        <p14:creationId xmlns:p14="http://schemas.microsoft.com/office/powerpoint/2010/main" val="8106571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20688"/>
            <a:ext cx="8892480" cy="5544616"/>
          </a:xfrm>
        </p:spPr>
        <p:txBody>
          <a:bodyPr>
            <a:normAutofit fontScale="90000"/>
          </a:bodyPr>
          <a:lstStyle/>
          <a:p>
            <a:r>
              <a:rPr lang="ky-KG" sz="2400" b="1" dirty="0">
                <a:solidFill>
                  <a:srgbClr val="FF0000"/>
                </a:solidFill>
              </a:rPr>
              <a:t>                     «АЛТЫНЫМ» тобуна кырдаал</a:t>
            </a:r>
            <a:br>
              <a:rPr lang="ky-KG" b="1" dirty="0">
                <a:solidFill>
                  <a:schemeClr val="tx1"/>
                </a:solidFill>
              </a:rPr>
            </a:br>
            <a:br>
              <a:rPr lang="ky-KG" b="1" dirty="0">
                <a:solidFill>
                  <a:schemeClr val="tx1"/>
                </a:solidFill>
              </a:rPr>
            </a:br>
            <a:r>
              <a:rPr lang="ky-KG" b="1" dirty="0">
                <a:solidFill>
                  <a:schemeClr val="tx1"/>
                </a:solidFill>
              </a:rPr>
              <a:t>       </a:t>
            </a:r>
            <a:r>
              <a:rPr lang="ky-KG" sz="3100" b="1" dirty="0">
                <a:solidFill>
                  <a:schemeClr val="tx1"/>
                </a:solidFill>
                <a:latin typeface="Times New Roman" panose="02020603050405020304" pitchFamily="18" charset="0"/>
                <a:cs typeface="Times New Roman" panose="02020603050405020304" pitchFamily="18" charset="0"/>
              </a:rPr>
              <a:t>Канымжан өзү мүнөзү түнт кыз.  Жүрүш-турушу үлгүлүү, үйдөн эч чыкпайт.  Сабакты орто окуса да эч калтырбайт. Быйыл 8-класска келип, саал бой жете калды. Анын мүнөзүндө өзгөрүү болду. Чоң энесинин тарбиясынанбы, айтоор такыр эле эч кимдин жүзүнө карабайт. Айрыкча, Надыр таекеси кирип келгенде, андан аябай сүрдөгөндөй, турарга жер таппай калат. Чоң энеси небересин  нысаптуу деп коёт. </a:t>
            </a:r>
            <a:br>
              <a:rPr lang="ky-KG" sz="3600" b="1" dirty="0">
                <a:solidFill>
                  <a:schemeClr val="tx1"/>
                </a:solidFill>
              </a:rPr>
            </a:br>
            <a:br>
              <a:rPr lang="ky-KG" b="1" dirty="0">
                <a:solidFill>
                  <a:srgbClr val="FF0000"/>
                </a:solidFill>
              </a:rPr>
            </a:br>
            <a:endParaRPr lang="ru-RU" dirty="0"/>
          </a:p>
        </p:txBody>
      </p:sp>
      <p:sp>
        <p:nvSpPr>
          <p:cNvPr id="3" name="Прямоугольник 2"/>
          <p:cNvSpPr/>
          <p:nvPr/>
        </p:nvSpPr>
        <p:spPr>
          <a:xfrm>
            <a:off x="2286000" y="2967335"/>
            <a:ext cx="4572000" cy="646331"/>
          </a:xfrm>
          <a:prstGeom prst="rect">
            <a:avLst/>
          </a:prstGeom>
        </p:spPr>
        <p:txBody>
          <a:bodyPr>
            <a:spAutoFit/>
          </a:bodyPr>
          <a:lstStyle/>
          <a:p>
            <a:br>
              <a:rPr lang="ky-KG" b="1" dirty="0">
                <a:solidFill>
                  <a:srgbClr val="FF0000"/>
                </a:solidFill>
              </a:rPr>
            </a:br>
            <a:endParaRPr lang="ru-RU" dirty="0"/>
          </a:p>
        </p:txBody>
      </p:sp>
    </p:spTree>
    <p:extLst>
      <p:ext uri="{BB962C8B-B14F-4D97-AF65-F5344CB8AC3E}">
        <p14:creationId xmlns:p14="http://schemas.microsoft.com/office/powerpoint/2010/main" val="3080204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36912"/>
            <a:ext cx="7467600" cy="1440160"/>
          </a:xfrm>
        </p:spPr>
        <p:txBody>
          <a:bodyPr>
            <a:normAutofit fontScale="90000"/>
          </a:bodyPr>
          <a:lstStyle/>
          <a:p>
            <a:br>
              <a:rPr lang="ky-KG" dirty="0"/>
            </a:br>
            <a:br>
              <a:rPr lang="ru-RU" dirty="0"/>
            </a:br>
            <a:br>
              <a:rPr lang="ru-RU" dirty="0"/>
            </a:br>
            <a:br>
              <a:rPr lang="ru-RU" dirty="0"/>
            </a:br>
            <a:br>
              <a:rPr lang="ru-RU" dirty="0"/>
            </a:br>
            <a:br>
              <a:rPr lang="ru-RU" dirty="0"/>
            </a:br>
            <a:endParaRPr lang="ru-RU" dirty="0"/>
          </a:p>
        </p:txBody>
      </p:sp>
      <p:sp>
        <p:nvSpPr>
          <p:cNvPr id="3" name="Прямоугольник 2"/>
          <p:cNvSpPr/>
          <p:nvPr/>
        </p:nvSpPr>
        <p:spPr>
          <a:xfrm>
            <a:off x="214282" y="642918"/>
            <a:ext cx="8640960" cy="6063198"/>
          </a:xfrm>
          <a:prstGeom prst="rect">
            <a:avLst/>
          </a:prstGeom>
        </p:spPr>
        <p:txBody>
          <a:bodyPr wrap="square">
            <a:spAutoFit/>
          </a:bodyPr>
          <a:lstStyle/>
          <a:p>
            <a:pPr algn="ctr"/>
            <a:r>
              <a:rPr lang="ky-KG" sz="2400" b="1" dirty="0">
                <a:solidFill>
                  <a:srgbClr val="FF0000"/>
                </a:solidFill>
              </a:rPr>
              <a:t>«БЕРЕКЕМ» тобуна кырдаал</a:t>
            </a:r>
          </a:p>
          <a:p>
            <a:r>
              <a:rPr lang="ky-KG" sz="2800" b="1" dirty="0">
                <a:solidFill>
                  <a:schemeClr val="tx2"/>
                </a:solidFill>
                <a:latin typeface="Arial" pitchFamily="34" charset="0"/>
                <a:cs typeface="Arial" pitchFamily="34" charset="0"/>
              </a:rPr>
              <a:t>       Айнура менен Марат Бишкек шаарынын Дордой конушунда батирде турушат.  Өздөрү керели –кечке базарда соода кылышат. 3 эркек баласы бар. Улуусу 15 жашта, ортончусу Эсен 12 жашта, кичүүсү 5 жашар. Эмнегедир Эсен азып кетти, кийинки учурда бөйрөк тушу ооругандай болуп ыңкыйып басат. Улуу агасынын айткан сөзүн мыйзамдай көрүп, так аткарат. Айнура менен Марат улуу баласынын алардын жогун билдирбей инилерин карап жаткандыгына ыраазы болушат. Бирок Эсендин азып баратканын көп деле капарына алышпайт.</a:t>
            </a:r>
            <a:endParaRPr lang="ru-RU" sz="2800" dirty="0">
              <a:latin typeface="Arial" pitchFamily="34" charset="0"/>
              <a:cs typeface="Arial" pitchFamily="34" charset="0"/>
            </a:endParaRPr>
          </a:p>
        </p:txBody>
      </p:sp>
    </p:spTree>
    <p:extLst>
      <p:ext uri="{BB962C8B-B14F-4D97-AF65-F5344CB8AC3E}">
        <p14:creationId xmlns:p14="http://schemas.microsoft.com/office/powerpoint/2010/main" val="467948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1973</TotalTime>
  <Words>520</Words>
  <Application>Microsoft Office PowerPoint</Application>
  <PresentationFormat>Экран (4:3)</PresentationFormat>
  <Paragraphs>52</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Эркер</vt:lpstr>
      <vt:lpstr>Презентация PowerPoint</vt:lpstr>
      <vt:lpstr>    Урматтуу ата-энелер, сиздер кандай сөздөр менен балдарды эркелетесиздер?   Айтып  көрөлүчү.</vt:lpstr>
      <vt:lpstr>Презентация PowerPoint</vt:lpstr>
      <vt:lpstr>Анда эмесе,   аталган жакшы сөздөр менен  4 топко  бөлүнүп  отурабыз!</vt:lpstr>
      <vt:lpstr>  Урматтуу ата-энелер, алгач зордук-зомбулук деген сөздүн маанисин чечмелеп алсак   Зордук-зомбулук деген сөздү ким кандайча түшүнөт? </vt:lpstr>
      <vt:lpstr>            Зомбулук - бул адамдын эркин чектөө, анын үстүндө бийликке ээ болуу жана башкаруу максатын көздөгөн, системалык түрдө кайталанып туруучу адам эркине каршы физикалык, психологиялык, экономикалык жана сексуалдык мүнөздөгү таасир этүүчү актылар. Бүгүн биз үй-бүлөдөгү зордук-зомбулук тууралуу сүйлөшөбүз жана бир чечимге келебиз. Үй-бүлөдөгү зомбулуктун түрлөрү: 1. физикалык 2. сексуалдык 3. психологиялык 4. камкордуктун жоктугу</vt:lpstr>
      <vt:lpstr>  Анда эмесе, бөлүнгөн чакан топтордо кырдаалдарды аныктап иштеп көрөлү Бул кырдаалдар зомбулуктун кайсы түрүнө кирерин аныктайбыз              «ЖАНЫМ»  тобуна  кырдаал      Эркин ар дайым атасына чуркап келип, өзүнүн мектептеги көргөн-билгени менен бөлүшчү. Бүгүн да мектептен келип:        -Ата, Марат бүгүн күрөштөн биринчи орунду алды -  деп сүйүнчүлөдү.       - Сенчи? -деп сурады атасы       - Мен экинчини алдым-деди Эркин.       - Акмак! Мараттан эмнең кем? Сенден эч нерсе чыкпаарын билгем! Бар апаңа жардамдаш!-деп кыйкырды. Ошондон бери Эркин күрөшкө барбай турган болду. Үйдөн күрөшкө деп чыгат да, башка жакта жүрүп келет. Атасынын ачуусу андан да күчөдү. Эркин үйдөн кача турган адат тапты.</vt:lpstr>
      <vt:lpstr>                     «АЛТЫНЫМ» тобуна кырдаал         Канымжан өзү мүнөзү түнт кыз.  Жүрүш-турушу үлгүлүү, үйдөн эч чыкпайт.  Сабакты орто окуса да эч калтырбайт. Быйыл 8-класска келип, саал бой жете калды. Анын мүнөзүндө өзгөрүү болду. Чоң энесинин тарбиясынанбы, айтоор такыр эле эч кимдин жүзүнө карабайт. Айрыкча, Надыр таекеси кирип келгенде, андан аябай сүрдөгөндөй, турарга жер таппай калат. Чоң энеси небересин  нысаптуу деп коёт.   </vt:lpstr>
      <vt:lpstr>      </vt:lpstr>
      <vt:lpstr>Презентация PowerPoint</vt:lpstr>
      <vt:lpstr>Презентация PowerPoint</vt:lpstr>
      <vt:lpstr>Сексуалдык кордук – ички органдарына залака тийгизүү, жыныстык органдарды көрсөтүү, шылдыңдоо  ж.б. </vt:lpstr>
      <vt:lpstr>Психологиялык зомбулук – кыйкыруу, коркутуу, катаал мамиле, карабай коюуу, сындоо, тилдөө, шылдыңдоо, күлүү, жемелөө ж.б.</vt:lpstr>
      <vt:lpstr>Камкордуктун жоктугу - баланын негизги муктаждыктарына көңүл бурбоо ((тамак-аш, кийим-кече, турак-жай, медициналык тейлөө ж.б)</vt:lpstr>
      <vt:lpstr>     Урматтуу ата-энелер, эми ушундай  зомбулуктун түрлөрүнөн жабыркаган балдар кандай  жаракат алышат деп ойлойсуздар?   Ар бир топ сиздерге  берилген  кырдаал  бонча кыска  жооп  берсеңиздер! </vt:lpstr>
      <vt:lpstr>    Демек, кайсы гана зомбулуктун  түрү  болбосун,  эң негизи, балдар түбөлүккө жан дүйнөсүнө  оор жаракат алышат экен. Ушуну ар бир ата-эне билиши керек!</vt:lpstr>
      <vt:lpstr> Кийинки тапшырма: ушул айтылган көйгөйлөрдүн чечүү жолдорун издеп көрөлү, алар кайсылар?  - Бул көйгөйлөрдү кантип чечсек болот?  - Жолдорун  көрсөтүп бериңиздер?  - Канткенде  зомбулук азаят?</vt:lpstr>
      <vt:lpstr>Чечүү  жолдору:</vt:lpstr>
      <vt:lpstr>    Зомбулукту жоюу үчүн эң алгач ата-энелердин педагогикалык  маданиятын  жогорулатыш  керек!       Үй-бүлөдөгү кош көңүлдүк, аша чабуу, тарбиянын баалуулугун  жана зарылдыгын түшүнбөө, тарбиялоону билбегендик, жөндөмсүздүктөн, кайдыгерликтен ж.б. зомбулук келип чыгат.       Үй-бүлөдөгү  моралдык-психологиялык климатты, атмосфераны, тарбияга болгон мамилени  өзгөртүүгө  чакыруу жана    жардам  берүү зарыл.  </vt:lpstr>
      <vt:lpstr>Презентация PowerPoint</vt:lpstr>
      <vt:lpstr>Презентация PowerPoint</vt:lpstr>
      <vt:lpstr>      Дүйнө жүзүндө бардык кесиптерге окуса болот. Болгону, ата жана эне болуу  кесибине окутушпайт. Биздин балдарыбыз турмуш курууга даяр, ал эми ата-эне болууга такыр даяр эмес.        Ошол себептен, учурда жаш жубайларга алдын ала  үй-бүлө куруу боюнча кеңири маалымат беришибиз керек.  Ал үчүн ар бир мектепте «Ата-энелер мектеби» жакшы иштеши керек.  </vt:lpstr>
      <vt:lpstr>Презентация PowerPoint</vt:lpstr>
      <vt:lpstr> - ата-энелер балдарына жакшы сөз айтпай калгандыктан; -ата-энелер тарбиянын баалуулугун билбегендиктен; - ата-энелер балдарга мээрим төкпөй калгандыктан; - Ата-энелер балдарга убакыт таппай, материалдык байлыкка умтулуп кетишкендиктен; - Ата-энелер китеп окубай калышкандыктан; - Ата-энелер мектеп менен байланышты үзгөндүктөн; - ата-энелер өздөрүн биринчи тарбиялабагандыктан.</vt:lpstr>
      <vt:lpstr>Г.Мадаминовдун уникалдуу эрежелери:</vt:lpstr>
      <vt:lpstr>Үйгө тапшырма:  1. Канча балаңыз болсо, ошончо балаңызга жолугушуу уюштуруңуз, 1-2 минута катуу кучактап бооруңузга кысыңыз! 2. Эң сонун мактоо сөздөрдү балдарыңызга айтыңыз, сүйүүңүздү  билдириңиз! 3. эгер буга чейин балаңызды таарынткан, урушкан болсоңуз, кечиришүүгө барыңыз,!</vt:lpstr>
      <vt:lpstr>Күнүгө балаңызга төмөнкү сөздөрдү айтыңыз:  МЕН СЕНИ ЖАКШЫ КӨРӨМ! МЕН СЕН МЕНЕН СЫЙМЫКТАНАМ! КЕЛЧИ БООРУМА КУЧАКТАЙЫН! КЕЧИРЧИ МЕНИ! МЕН СЕНИ УГУП ЖАТАМ! СЕНИН КОЛУҢАН БААРЫ КЕЛЕТ! МЕН АР ДАЙЫМ СЕН МЕНЕН! ЭЧ КАЧАН АРТКА ЧЕГИНБЕ!</vt:lpstr>
      <vt:lpstr>Сабакты даярдаган:   Суранова Сара Имадыловна</vt:lpstr>
      <vt:lpstr>Көңүл бурганыңызга чоң ыракмат!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«Агрессивный ребёнок»</dc:title>
  <dc:creator>Адиль Бекташев</dc:creator>
  <cp:lastModifiedBy>996778821080</cp:lastModifiedBy>
  <cp:revision>177</cp:revision>
  <dcterms:created xsi:type="dcterms:W3CDTF">2022-08-05T16:20:32Z</dcterms:created>
  <dcterms:modified xsi:type="dcterms:W3CDTF">2023-01-06T16:23:40Z</dcterms:modified>
</cp:coreProperties>
</file>