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2" r:id="rId3"/>
    <p:sldId id="263" r:id="rId4"/>
    <p:sldId id="261" r:id="rId5"/>
    <p:sldId id="265" r:id="rId6"/>
    <p:sldId id="259" r:id="rId7"/>
    <p:sldId id="272" r:id="rId8"/>
    <p:sldId id="267" r:id="rId9"/>
    <p:sldId id="268" r:id="rId10"/>
    <p:sldId id="270" r:id="rId11"/>
    <p:sldId id="271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6" d="100"/>
          <a:sy n="46" d="100"/>
        </p:scale>
        <p:origin x="-2664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.png"/><Relationship Id="rId3" Type="http://schemas.openxmlformats.org/officeDocument/2006/relationships/image" Target="../media/image3.png"/><Relationship Id="rId12" Type="http://schemas.microsoft.com/office/2007/relationships/hdphoto" Target="../media/hdphoto3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microsoft.com/office/2007/relationships/hdphoto" Target="../media/hdphoto4.wdp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1643050"/>
            <a:ext cx="92947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Использование музыкально-ритмических игр по схемам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коррекционной работе с детьми с ТНР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" y="214290"/>
            <a:ext cx="91440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структурное подразделение  государственного бюджетного образовательного учреждения Самарской области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начальной школы с. Красноармейское муниципального района Красноармейский Самарской области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детский сад «Огонек»</a:t>
            </a: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286248" y="3714752"/>
            <a:ext cx="4994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Подготовил: Татаринцева Л.Н.,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музыкальный руководитель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43174" y="5643578"/>
            <a:ext cx="43207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с.Красноармейское, 2023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5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ocuments\Desktop\treble_clef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7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3957"/>
            <a:ext cx="9144000" cy="479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0034" y="342900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1643042" y="3739953"/>
            <a:ext cx="3071834" cy="3118047"/>
            <a:chOff x="-2571800" y="5786454"/>
            <a:chExt cx="3071834" cy="3118047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-2571800" y="5929330"/>
              <a:ext cx="2286016" cy="2975171"/>
              <a:chOff x="-2000296" y="5572140"/>
              <a:chExt cx="2286016" cy="2975171"/>
            </a:xfrm>
          </p:grpSpPr>
          <p:pic>
            <p:nvPicPr>
              <p:cNvPr id="19" name="Picture 3" descr="D:\Documents\Desktop\1636041288_18-papik-pro-p-noti-vektornii-risunok-18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7223" r="56371"/>
              <a:stretch/>
            </p:blipFill>
            <p:spPr bwMode="auto">
              <a:xfrm>
                <a:off x="-2000296" y="5715016"/>
                <a:ext cx="1500198" cy="28322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3" descr="D:\Documents\Desktop\1636041288_18-papik-pro-p-noti-vektornii-risunok-18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7223" r="56371"/>
              <a:stretch/>
            </p:blipFill>
            <p:spPr bwMode="auto">
              <a:xfrm>
                <a:off x="-1214478" y="5572140"/>
                <a:ext cx="1500198" cy="28322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Picture 3" descr="D:\Documents\Desktop\1636041288_18-papik-pro-p-noti-vektornii-risunok-18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223" r="56371"/>
            <a:stretch/>
          </p:blipFill>
          <p:spPr bwMode="auto">
            <a:xfrm>
              <a:off x="-1000164" y="5786454"/>
              <a:ext cx="1500198" cy="2832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/>
          <p:cNvSpPr txBox="1"/>
          <p:nvPr/>
        </p:nvSpPr>
        <p:spPr>
          <a:xfrm>
            <a:off x="-214346" y="357166"/>
            <a:ext cx="9715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Игра «Музыкальные инструменты»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72198" y="3786191"/>
            <a:ext cx="10715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0" b="1" dirty="0" smtClean="0"/>
          </a:p>
          <a:p>
            <a:endParaRPr lang="ru-RU" sz="8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072198" y="4143380"/>
            <a:ext cx="1071570" cy="2625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0" b="1" dirty="0" smtClean="0"/>
          </a:p>
          <a:p>
            <a:endParaRPr lang="ru-RU" sz="8000" b="1" dirty="0"/>
          </a:p>
        </p:txBody>
      </p:sp>
      <p:pic>
        <p:nvPicPr>
          <p:cNvPr id="21" name="Picture 15" descr="D:\Documents\Desktop\maxresdefault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100000" l="281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000108"/>
            <a:ext cx="5572164" cy="3134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23" r="56371"/>
          <a:stretch/>
        </p:blipFill>
        <p:spPr bwMode="auto">
          <a:xfrm>
            <a:off x="5000628" y="3500438"/>
            <a:ext cx="1500198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3" descr="D:\Documents\Desktop\png-transparent-red-and-white-tamborine-tambourine-pandeiro-musical-instrument-illustration-hit-drums-child-photography-happy-birthday-vector-image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1413" b="96957" l="0" r="971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71612"/>
            <a:ext cx="2214578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23" r="56371"/>
          <a:stretch/>
        </p:blipFill>
        <p:spPr bwMode="auto">
          <a:xfrm>
            <a:off x="7143768" y="3429000"/>
            <a:ext cx="1500198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3" descr="D:\Documents\Desktop\png-transparent-red-and-white-tamborine-tambourine-pandeiro-musical-instrument-illustration-hit-drums-child-photography-happy-birthday-vector-images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1413" b="96957" l="0" r="971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22" y="1643050"/>
            <a:ext cx="2214578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50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ocuments\Desktop\treble_clef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7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3957"/>
            <a:ext cx="9144000" cy="479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0034" y="342900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22"/>
          <p:cNvGrpSpPr/>
          <p:nvPr/>
        </p:nvGrpSpPr>
        <p:grpSpPr>
          <a:xfrm>
            <a:off x="1428728" y="3739953"/>
            <a:ext cx="3071834" cy="3118047"/>
            <a:chOff x="-2571800" y="5786454"/>
            <a:chExt cx="3071834" cy="3118047"/>
          </a:xfrm>
        </p:grpSpPr>
        <p:grpSp>
          <p:nvGrpSpPr>
            <p:cNvPr id="3" name="Группа 20"/>
            <p:cNvGrpSpPr/>
            <p:nvPr/>
          </p:nvGrpSpPr>
          <p:grpSpPr>
            <a:xfrm>
              <a:off x="-2571800" y="5929330"/>
              <a:ext cx="2286016" cy="2975171"/>
              <a:chOff x="-2000296" y="5572140"/>
              <a:chExt cx="2286016" cy="2975171"/>
            </a:xfrm>
          </p:grpSpPr>
          <p:pic>
            <p:nvPicPr>
              <p:cNvPr id="19" name="Picture 3" descr="D:\Documents\Desktop\1636041288_18-papik-pro-p-noti-vektornii-risunok-18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7223" r="56371"/>
              <a:stretch/>
            </p:blipFill>
            <p:spPr bwMode="auto">
              <a:xfrm>
                <a:off x="-2000296" y="5715016"/>
                <a:ext cx="1500198" cy="28322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3" descr="D:\Documents\Desktop\1636041288_18-papik-pro-p-noti-vektornii-risunok-18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7223" r="56371"/>
              <a:stretch/>
            </p:blipFill>
            <p:spPr bwMode="auto">
              <a:xfrm>
                <a:off x="-1214478" y="5572140"/>
                <a:ext cx="1500198" cy="28322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2" name="Picture 3" descr="D:\Documents\Desktop\1636041288_18-papik-pro-p-noti-vektornii-risunok-18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223" r="56371"/>
            <a:stretch/>
          </p:blipFill>
          <p:spPr bwMode="auto">
            <a:xfrm>
              <a:off x="-1000164" y="5786454"/>
              <a:ext cx="1500198" cy="2832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" name="TextBox 23"/>
          <p:cNvSpPr txBox="1"/>
          <p:nvPr/>
        </p:nvSpPr>
        <p:spPr>
          <a:xfrm>
            <a:off x="-214346" y="357166"/>
            <a:ext cx="9715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Игра «Музыкальные инструменты»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72198" y="3786191"/>
            <a:ext cx="10715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0" b="1" dirty="0" smtClean="0"/>
          </a:p>
          <a:p>
            <a:endParaRPr lang="ru-RU" sz="8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072198" y="4143380"/>
            <a:ext cx="1071570" cy="2625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0" b="1" dirty="0" smtClean="0"/>
          </a:p>
          <a:p>
            <a:endParaRPr lang="ru-RU" sz="8000" b="1" dirty="0"/>
          </a:p>
        </p:txBody>
      </p:sp>
      <p:pic>
        <p:nvPicPr>
          <p:cNvPr id="27" name="Picture 10" descr="D:\Documents\Desktop\164-1646578_corn-2-icons-png-corn-drawi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99461" l="0" r="991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357298"/>
            <a:ext cx="1857388" cy="252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0" name="Группа 29"/>
          <p:cNvGrpSpPr/>
          <p:nvPr/>
        </p:nvGrpSpPr>
        <p:grpSpPr>
          <a:xfrm>
            <a:off x="6786546" y="3882829"/>
            <a:ext cx="2357454" cy="2975171"/>
            <a:chOff x="6357950" y="3214686"/>
            <a:chExt cx="2357454" cy="2975171"/>
          </a:xfrm>
        </p:grpSpPr>
        <p:pic>
          <p:nvPicPr>
            <p:cNvPr id="23" name="Picture 3" descr="D:\Documents\Desktop\1636041288_18-papik-pro-p-noti-vektornii-risunok-18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223" r="56371"/>
            <a:stretch/>
          </p:blipFill>
          <p:spPr bwMode="auto">
            <a:xfrm>
              <a:off x="6357950" y="3357562"/>
              <a:ext cx="1500198" cy="2832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D:\Documents\Desktop\1636041288_18-papik-pro-p-noti-vektornii-risunok-18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223" r="56371"/>
            <a:stretch/>
          </p:blipFill>
          <p:spPr bwMode="auto">
            <a:xfrm>
              <a:off x="7215206" y="3214686"/>
              <a:ext cx="1500198" cy="2832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Группа 22"/>
          <p:cNvGrpSpPr/>
          <p:nvPr/>
        </p:nvGrpSpPr>
        <p:grpSpPr>
          <a:xfrm>
            <a:off x="4143372" y="3739953"/>
            <a:ext cx="3071834" cy="3118047"/>
            <a:chOff x="-2571800" y="5786454"/>
            <a:chExt cx="3071834" cy="3118047"/>
          </a:xfrm>
        </p:grpSpPr>
        <p:grpSp>
          <p:nvGrpSpPr>
            <p:cNvPr id="32" name="Группа 20"/>
            <p:cNvGrpSpPr/>
            <p:nvPr/>
          </p:nvGrpSpPr>
          <p:grpSpPr>
            <a:xfrm>
              <a:off x="-2571800" y="5929330"/>
              <a:ext cx="2286016" cy="2975171"/>
              <a:chOff x="-2000296" y="5572140"/>
              <a:chExt cx="2286016" cy="2975171"/>
            </a:xfrm>
          </p:grpSpPr>
          <p:pic>
            <p:nvPicPr>
              <p:cNvPr id="34" name="Picture 3" descr="D:\Documents\Desktop\1636041288_18-papik-pro-p-noti-vektornii-risunok-18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7223" r="56371"/>
              <a:stretch/>
            </p:blipFill>
            <p:spPr bwMode="auto">
              <a:xfrm>
                <a:off x="-2000296" y="5715016"/>
                <a:ext cx="1500198" cy="28322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3" descr="D:\Documents\Desktop\1636041288_18-papik-pro-p-noti-vektornii-risunok-18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7223" r="56371"/>
              <a:stretch/>
            </p:blipFill>
            <p:spPr bwMode="auto">
              <a:xfrm>
                <a:off x="-1214478" y="5572140"/>
                <a:ext cx="1500198" cy="28322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3" name="Picture 3" descr="D:\Documents\Desktop\1636041288_18-papik-pro-p-noti-vektornii-risunok-18.pn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7223" r="56371"/>
            <a:stretch/>
          </p:blipFill>
          <p:spPr bwMode="auto">
            <a:xfrm>
              <a:off x="-1000164" y="5786454"/>
              <a:ext cx="1500198" cy="2832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6" name="Picture 10" descr="D:\Documents\Desktop\164-1646578_corn-2-icons-png-corn-drawin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99461" l="0" r="991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428736"/>
            <a:ext cx="1857388" cy="252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7" descr="D:\Documents\Desktop\png-transparent-plum-tomato-food-vegetable-bush-tomato-tomato-natural-foods-food-tomato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142984"/>
            <a:ext cx="4714876" cy="3049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50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0034" y="342900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00100" y="2071678"/>
            <a:ext cx="70723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 ВНИМАНИЕ</a:t>
            </a:r>
            <a:endParaRPr lang="ru-RU" sz="6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0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" y="21429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571480"/>
            <a:ext cx="735811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Ритм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речи представляет собой звуковую организацию речи при помощи чередования ударных и безударных слогов.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Нормальный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ритм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является следствием правильного соотношения основных процессов в коре головного мозга (возбуждения и торможения). 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Нарушения ритма затрудняет, искажает речь.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85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285728"/>
            <a:ext cx="929472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 коррекционной работы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ритмической организации у детей с ТНР: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" y="21429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00034" y="1643050"/>
            <a:ext cx="84232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совершенствование пространственно-временной организации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рече-двигательного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акта;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овладение элементарными ритмическими структурами и создание на их основе предпосылок для усвоения фонетической стороны речи (ритмической структуры слов, словесного и логического ударения, модуляций, пауз).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85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28596" y="2071678"/>
            <a:ext cx="88519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Учить совмещать пение и движение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Осваивать новые слова и тексты в рамках лексической темы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Закреплять разученные мелодии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Отрабатывать поставленные звуки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* Развивать внимание, память, мышление, моторику и координацию движений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00100" y="785794"/>
            <a:ext cx="700092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Задачи, решаемые в ходе музыкально-ритмических игр: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85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92076" y="2214554"/>
            <a:ext cx="88519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развитие способности восприятия ритмических структур</a:t>
            </a:r>
          </a:p>
          <a:p>
            <a:pPr lvl="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формирование умения воспроизводить различный ритм в речевом и неречевом плане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785794"/>
            <a:ext cx="850109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Этапы коррекционной работы по ритмической организации у детей с ТНР: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852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6" name="Picture 18" descr="D:\Documents\Desktop\1545827236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Овал 6"/>
            <p:cNvSpPr/>
            <p:nvPr/>
          </p:nvSpPr>
          <p:spPr>
            <a:xfrm>
              <a:off x="1928794" y="2143116"/>
              <a:ext cx="914400" cy="9144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3071802" y="2143116"/>
              <a:ext cx="914400" cy="9144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215074" y="2214554"/>
              <a:ext cx="914400" cy="9144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7358082" y="2214554"/>
              <a:ext cx="914400" cy="914400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357158" y="1785926"/>
              <a:ext cx="1285884" cy="134302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357686" y="1857364"/>
              <a:ext cx="1285884" cy="1343028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034" y="3429000"/>
              <a:ext cx="84296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 ТА       ТИ       ТИ           ТА       ТИ       ТИ                 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71538" y="714356"/>
            <a:ext cx="7228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«Музыкальные кружки»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0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6" name="Picture 18" descr="D:\Documents\Desktop\1545827236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500034" y="3429000"/>
              <a:ext cx="84296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 ТА       ТИ       ТИ           ТА       ТИ       ТИ                 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071538" y="714356"/>
            <a:ext cx="7228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Листоч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5" descr="C:\Users\LENOVO\Downloads\Картинки-осенний-листок-нарисованный-подборка-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12"/>
            <a:ext cx="2000232" cy="2000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5" descr="C:\Users\LENOVO\Downloads\Картинки-осенний-листок-нарисованный-подборка-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500174"/>
            <a:ext cx="2000232" cy="2000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5" descr="C:\Users\LENOVO\Downloads\Картинки-осенний-листок-нарисованный-подборка-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285992"/>
            <a:ext cx="1133484" cy="11334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5" descr="C:\Users\LENOVO\Downloads\Картинки-осенний-листок-нарисованный-подборка-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285992"/>
            <a:ext cx="1133484" cy="11334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5" descr="C:\Users\LENOVO\Downloads\Картинки-осенний-листок-нарисованный-подборка-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2357430"/>
            <a:ext cx="1133484" cy="11334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5" descr="C:\Users\LENOVO\Downloads\Картинки-осенний-листок-нарисованный-подборка-0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2357430"/>
            <a:ext cx="1133484" cy="11334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550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ocuments\Desktop\treble_clef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7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3957"/>
            <a:ext cx="9144000" cy="479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79" r="72777"/>
          <a:stretch/>
        </p:blipFill>
        <p:spPr bwMode="auto">
          <a:xfrm>
            <a:off x="4643438" y="3357562"/>
            <a:ext cx="1357322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0034" y="342900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848" r="44652"/>
          <a:stretch/>
        </p:blipFill>
        <p:spPr bwMode="auto">
          <a:xfrm>
            <a:off x="2357422" y="1928802"/>
            <a:ext cx="1143008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23" r="56371"/>
          <a:stretch/>
        </p:blipFill>
        <p:spPr bwMode="auto">
          <a:xfrm>
            <a:off x="7072330" y="3857628"/>
            <a:ext cx="1500198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857224" y="357166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Понятие «Длительность»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72198" y="3786191"/>
            <a:ext cx="10715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_</a:t>
            </a:r>
          </a:p>
          <a:p>
            <a:endParaRPr lang="ru-RU" sz="8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072198" y="4143380"/>
            <a:ext cx="1071570" cy="2625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/>
              <a:t>_</a:t>
            </a:r>
          </a:p>
          <a:p>
            <a:endParaRPr lang="ru-RU" sz="8000" b="1" dirty="0"/>
          </a:p>
        </p:txBody>
      </p:sp>
      <p:pic>
        <p:nvPicPr>
          <p:cNvPr id="27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79" r="72777"/>
          <a:stretch/>
        </p:blipFill>
        <p:spPr bwMode="auto">
          <a:xfrm>
            <a:off x="3643306" y="3357562"/>
            <a:ext cx="1357322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50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 descr="D:\Documents\Desktop\15458272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Documents\Desktop\treble_clef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97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33957"/>
            <a:ext cx="9144000" cy="479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0034" y="3429000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D:\Documents\Desktop\КУРЛОВА\png-clipart-hat-knit-cap-beanie-winter-beanie-hat-s-hat-fashi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125" b="100000" l="13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1500174"/>
            <a:ext cx="1643074" cy="146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D:\Documents\Desktop\png-clipart-club-penguin-scarf-wiki-christmas-scarf-animals-club-penguin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1578" b="99515" l="22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214422"/>
            <a:ext cx="2131360" cy="195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:\Documents\Desktop\png-clipart-club-penguin-scarf-wiki-christmas-scarf-animals-club-penguin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 xmlns="">
                  <a14:imgLayer r:embed="rId12">
                    <a14:imgEffect>
                      <a14:backgroundRemoval t="1578" b="99515" l="22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142984"/>
            <a:ext cx="2131360" cy="195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Documents\Desktop\КУРЛОВА\png-clipart-hat-knit-cap-beanie-winter-beanie-hat-s-hat-fashi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125" b="100000" l="133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68" y="1500174"/>
            <a:ext cx="1643074" cy="146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848" r="44652"/>
          <a:stretch/>
        </p:blipFill>
        <p:spPr bwMode="auto">
          <a:xfrm>
            <a:off x="2000232" y="3143248"/>
            <a:ext cx="1143008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23" r="56371"/>
          <a:stretch/>
        </p:blipFill>
        <p:spPr bwMode="auto">
          <a:xfrm>
            <a:off x="3643306" y="3286124"/>
            <a:ext cx="1500198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2848" r="44652"/>
          <a:stretch/>
        </p:blipFill>
        <p:spPr bwMode="auto">
          <a:xfrm>
            <a:off x="5786446" y="3071810"/>
            <a:ext cx="1143008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D:\Documents\Desktop\1636041288_18-papik-pro-p-noti-vektornii-risunok-18.png"/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223" r="56371"/>
          <a:stretch/>
        </p:blipFill>
        <p:spPr bwMode="auto">
          <a:xfrm>
            <a:off x="7286644" y="3357562"/>
            <a:ext cx="1500198" cy="2832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2214546" y="357166"/>
            <a:ext cx="49826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Игра «Одежда»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500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234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Vlad</cp:lastModifiedBy>
  <cp:revision>36</cp:revision>
  <dcterms:created xsi:type="dcterms:W3CDTF">2023-12-18T13:07:33Z</dcterms:created>
  <dcterms:modified xsi:type="dcterms:W3CDTF">2023-12-19T19:05:42Z</dcterms:modified>
</cp:coreProperties>
</file>