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8" r:id="rId3"/>
    <p:sldId id="264" r:id="rId4"/>
    <p:sldId id="265" r:id="rId5"/>
    <p:sldId id="266" r:id="rId6"/>
    <p:sldId id="267" r:id="rId7"/>
    <p:sldId id="268" r:id="rId8"/>
    <p:sldId id="269" r:id="rId9"/>
    <p:sldId id="271" r:id="rId10"/>
    <p:sldId id="272" r:id="rId11"/>
    <p:sldId id="270" r:id="rId12"/>
    <p:sldId id="274" r:id="rId13"/>
    <p:sldId id="279" r:id="rId14"/>
    <p:sldId id="280" r:id="rId15"/>
    <p:sldId id="285" r:id="rId16"/>
    <p:sldId id="281" r:id="rId17"/>
    <p:sldId id="282" r:id="rId18"/>
    <p:sldId id="283" r:id="rId19"/>
    <p:sldId id="284" r:id="rId20"/>
    <p:sldId id="28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EF857-1BCD-476A-90BB-863A5B62D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7D1DC0-D3B5-4BEA-AFA9-D55AAEA59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7F1C80-E787-412E-98A8-8781D1FDB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70046F-0495-4532-9A95-3C5F2678A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120C24-2DB9-491E-BBAC-D984B3693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27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24E5C-41C2-4144-A1EC-5F73613F6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F541C9-B107-4137-80BC-AC14DFB325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0090D4-C0A8-4468-B199-00E2958D7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F91ADC-60B6-4467-B3D5-46F3E3D37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FF2085-54D1-4795-921B-98C26669C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3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C2E4398-A60D-4C36-866F-8A15361E01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030751-CA86-41BA-8F08-D562132494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B299B3-0340-4A34-8B2A-FF5C9439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11C06B-A39A-4B74-A3CB-C0BFE36BE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187C4E-6F71-4F71-ABE8-19C7A5508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76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7CDC03-6B5B-4855-8AF4-7A6D6B7F1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84C698-6FE8-4D4F-8F42-8E96E0AC2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92B08E-A5B9-4DD3-9D24-9145A7F9C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2BD831-A717-4DB9-A266-ABCA37A65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DE77B3-2E07-43E7-83A6-F765E8FEF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27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B65ED-AF94-4239-B766-DE894C2B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53531D-F87A-43C5-8FE5-2812F4C18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0B4D26-D4CD-4862-B3EB-1BD7CE487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695E05-FD2B-434E-B820-D197695BF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EAC791-75BC-40C4-91B9-4B8C979FD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06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2AA15-EC66-43C3-A9D6-18D780F14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4AC33A-97B1-4E04-AA89-75B1D61FF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8E71A9-052F-417D-A786-769EC84BEB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D7EDC5-95BF-4F66-99D7-F530693A6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8F37D3-57D8-4023-9FB9-C8C13897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ADE08C-FEDA-4AFD-9411-9DBF6B2D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00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33A364-FC76-4B04-9EA5-9005F8302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439385-3509-409A-A574-EC6785A05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AF868E-83FE-4BA9-A25E-44584D9F1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478032-D697-4C4E-A5F6-7E75CC5F1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D9EB5A-37CB-4997-B00D-33C3E477A1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3B5997D-7DF3-4407-84E6-4A12DD23D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DDE525A-6757-4518-98A1-7267FB87A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BAF592-462A-4BFF-930D-1120AD2D9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01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E5D7-825E-485E-A06D-14B764ABA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B318F7-8C11-4BC8-9ACC-7F9DA6349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B84E9CD-7C33-4737-843D-6555F3B0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BBA45F0-27A8-4C6D-B2F4-3D809A67A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33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B9542C7-BBB5-4572-B37E-3D69FEBF8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EC414E-8132-4F0A-A54D-E11D57B53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D784E2-F4BE-43BC-BF0D-E3075F421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32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0D323-CC22-4BDE-8AF1-4C8F3D243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1B2B41-A066-46AF-9F51-6F514F53E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48F0E0-4C56-4A8C-90F0-FD4FFD5A96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D5DA47-6D95-42D8-B1C6-E22F9CA66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143089-020B-4912-AD95-1102386A2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74E1E7-A7DC-4DFA-9FE4-C351BE85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19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4A22D1-25EF-4C38-B9F2-88F141B33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01D66D5-1AAD-428D-9922-41A0030F18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D0C59F-462A-4B60-8F1F-5CF885A66F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DDC385-F5F0-4FAA-9E36-750C02387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D29491-1A4F-4DE7-B1A5-3AE1E60A1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D0BDBE-ED52-494A-ABE6-BC99DECC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32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E5253-CC8B-430D-8A99-951C3B18A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297CC6-B6E2-415E-AB69-B9A0887F5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47E2F2-5F45-40A6-9CEC-237D580E8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E8931-DDD6-47DE-8C9F-871655C35DC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2D7173-EAEC-4409-9A2B-BC317881C5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736DF1-0A24-4447-96C5-0C7BB06BE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55451-5799-4F95-AEDB-279B4CECE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93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AutoShape 6" descr="https://fhd.multiurok.ru/0/d/b/0dbe4e9971d2f3669768e5a0a8b458bdef821338/img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fhd.multiurok.ru/0/d/b/0dbe4e9971d2f3669768e5a0a8b458bdef821338/img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C:\Users\мама\Downloads\1536297439_winter-frame-for-photo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1036" y="-27384"/>
            <a:ext cx="9181020" cy="685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441229" y="2001035"/>
            <a:ext cx="40366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Здравствуй,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Зимушка - зима!</a:t>
            </a:r>
          </a:p>
        </p:txBody>
      </p:sp>
      <p:pic>
        <p:nvPicPr>
          <p:cNvPr id="9" name="Picture 14" descr="C:\Users\мама\Downloads\1536297439_winter-frame-for-photo_.jpg">
            <a:extLst>
              <a:ext uri="{FF2B5EF4-FFF2-40B4-BE49-F238E27FC236}">
                <a16:creationId xmlns:a16="http://schemas.microsoft.com/office/drawing/2014/main" id="{B251BF23-5262-4426-ADF4-C11890439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12192000" cy="685800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F317E5-E696-4A9C-9B40-E85309ACB4DE}"/>
              </a:ext>
            </a:extLst>
          </p:cNvPr>
          <p:cNvSpPr txBox="1"/>
          <p:nvPr/>
        </p:nvSpPr>
        <p:spPr>
          <a:xfrm>
            <a:off x="5537200" y="2662754"/>
            <a:ext cx="500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Волшебница Зима</a:t>
            </a:r>
          </a:p>
        </p:txBody>
      </p:sp>
    </p:spTree>
  </p:cSld>
  <p:clrMapOvr>
    <a:masterClrMapping/>
  </p:clrMapOvr>
  <p:transition spd="med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666110-64EE-430D-B4F3-B9E59AE11016}"/>
              </a:ext>
            </a:extLst>
          </p:cNvPr>
          <p:cNvSpPr txBox="1"/>
          <p:nvPr/>
        </p:nvSpPr>
        <p:spPr>
          <a:xfrm>
            <a:off x="2794000" y="495300"/>
            <a:ext cx="6394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зимуют птицы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s://avatars.mds.yandex.net/get-zen_doc/168279/pub_5c80b69b6b58ce00b279bd4e_5c80b6f12705fa00b4dc3223/scale_1200">
            <a:extLst>
              <a:ext uri="{FF2B5EF4-FFF2-40B4-BE49-F238E27FC236}">
                <a16:creationId xmlns:a16="http://schemas.microsoft.com/office/drawing/2014/main" id="{7A991815-83F6-44D0-AB8F-C3FB40983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7"/>
            <a:ext cx="2376264" cy="178219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6" name="Picture 4" descr="https://cs6.livemaster.ru/storage/1e/b4/c847f0ee3609b9cbd288a48194nb.jpg">
            <a:extLst>
              <a:ext uri="{FF2B5EF4-FFF2-40B4-BE49-F238E27FC236}">
                <a16:creationId xmlns:a16="http://schemas.microsoft.com/office/drawing/2014/main" id="{BF11ADB6-B0BF-4FE6-B9E9-B7B529E21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2924944"/>
            <a:ext cx="2376264" cy="158417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7" name="Picture 5" descr="C:\Users\мама\Downloads\cac10addb3dc6262978fe346fc010f04.jpg">
            <a:extLst>
              <a:ext uri="{FF2B5EF4-FFF2-40B4-BE49-F238E27FC236}">
                <a16:creationId xmlns:a16="http://schemas.microsoft.com/office/drawing/2014/main" id="{73ED88BF-1C2B-4348-9660-96AF2C9D2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91490"/>
            <a:ext cx="2407816" cy="180586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0AFD874-346E-4533-A875-8B011EC3A99F}"/>
              </a:ext>
            </a:extLst>
          </p:cNvPr>
          <p:cNvSpPr txBox="1"/>
          <p:nvPr/>
        </p:nvSpPr>
        <p:spPr>
          <a:xfrm>
            <a:off x="3746500" y="1203186"/>
            <a:ext cx="76454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Многие птицы с наступлением холодов улетают на юг. Это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перелётные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ласточка, соловей, скворец, грач, кукушка, чайка, аист, журавль.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AE5B1-19E1-4319-9E6C-6C4E28E44517}"/>
              </a:ext>
            </a:extLst>
          </p:cNvPr>
          <p:cNvSpPr txBox="1"/>
          <p:nvPr/>
        </p:nvSpPr>
        <p:spPr>
          <a:xfrm>
            <a:off x="3746500" y="2924944"/>
            <a:ext cx="79779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есть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зимующие птицы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которые никуда не улетают. Это воробей, голубь, ворона, синица, сорока, дятел, сова. Они питаются семенами растений и насекомыми, которые спрятались под корой деревьев.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7B201-3F59-444C-BD73-131AC56615A2}"/>
              </a:ext>
            </a:extLst>
          </p:cNvPr>
          <p:cNvSpPr txBox="1"/>
          <p:nvPr/>
        </p:nvSpPr>
        <p:spPr>
          <a:xfrm rot="10800000" flipV="1">
            <a:off x="3746500" y="4926166"/>
            <a:ext cx="7886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 есть птицы, которые прилетают к нам зимой.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кочующие птицы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снегирь, свиристель, клёст.</a:t>
            </a:r>
          </a:p>
        </p:txBody>
      </p:sp>
    </p:spTree>
    <p:extLst>
      <p:ext uri="{BB962C8B-B14F-4D97-AF65-F5344CB8AC3E}">
        <p14:creationId xmlns:p14="http://schemas.microsoft.com/office/powerpoint/2010/main" val="1718715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465DE0-93A7-42CE-91A2-B6A814C47F57}"/>
              </a:ext>
            </a:extLst>
          </p:cNvPr>
          <p:cNvSpPr txBox="1"/>
          <p:nvPr/>
        </p:nvSpPr>
        <p:spPr>
          <a:xfrm>
            <a:off x="2832100" y="342900"/>
            <a:ext cx="6311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Покормите птиц зимой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s://avatars.mds.yandex.net/get-districts/1540813/2a0000016dd0be57234aca68bbf5284982de/optimize">
            <a:extLst>
              <a:ext uri="{FF2B5EF4-FFF2-40B4-BE49-F238E27FC236}">
                <a16:creationId xmlns:a16="http://schemas.microsoft.com/office/drawing/2014/main" id="{5E7CC78B-CD5B-4A66-843F-D5457C756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1060024"/>
            <a:ext cx="3348372" cy="223224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48680-A2FA-4868-9CD3-EA910EF19E11}"/>
              </a:ext>
            </a:extLst>
          </p:cNvPr>
          <p:cNvSpPr txBox="1"/>
          <p:nvPr/>
        </p:nvSpPr>
        <p:spPr>
          <a:xfrm>
            <a:off x="4495800" y="1282700"/>
            <a:ext cx="7086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Тяжело птицам зимой, особенно трудно им находить корм во время снегопадов, в метели и сильные морозы. В такую погоду птицы часто голодают и даже могут погибнуть. </a:t>
            </a:r>
          </a:p>
        </p:txBody>
      </p:sp>
      <p:pic>
        <p:nvPicPr>
          <p:cNvPr id="8" name="Picture 8" descr="https://mdv63.ru/wp-content/uploads/kormushka-iz-butylki-5-litrov-krasivaya_2.jpg">
            <a:extLst>
              <a:ext uri="{FF2B5EF4-FFF2-40B4-BE49-F238E27FC236}">
                <a16:creationId xmlns:a16="http://schemas.microsoft.com/office/drawing/2014/main" id="{7A9F784B-F529-4F5A-94B3-4E6509A97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20833" r="26299"/>
          <a:stretch>
            <a:fillRect/>
          </a:stretch>
        </p:blipFill>
        <p:spPr bwMode="auto">
          <a:xfrm>
            <a:off x="7204093" y="2637635"/>
            <a:ext cx="1440160" cy="181150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9" name="Picture 14" descr="https://drova-darom.ru/wp-content/uploads/kormushka-iz-kartonnoj-korobki-iz-pod-soka.jpg">
            <a:extLst>
              <a:ext uri="{FF2B5EF4-FFF2-40B4-BE49-F238E27FC236}">
                <a16:creationId xmlns:a16="http://schemas.microsoft.com/office/drawing/2014/main" id="{46BF8B9F-92C7-424F-B4AE-7BE592867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r="11522"/>
          <a:stretch>
            <a:fillRect/>
          </a:stretch>
        </p:blipFill>
        <p:spPr bwMode="auto">
          <a:xfrm>
            <a:off x="9513162" y="2609176"/>
            <a:ext cx="1393354" cy="178020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54F659-9D33-471A-88DC-47AF1015E2E2}"/>
              </a:ext>
            </a:extLst>
          </p:cNvPr>
          <p:cNvSpPr txBox="1"/>
          <p:nvPr/>
        </p:nvSpPr>
        <p:spPr>
          <a:xfrm rot="10800000" flipV="1">
            <a:off x="1982161" y="3382876"/>
            <a:ext cx="72961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должны помочь птицам пережить зиму.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Можно сделать такие простые кормушки.</a:t>
            </a:r>
          </a:p>
        </p:txBody>
      </p:sp>
      <p:pic>
        <p:nvPicPr>
          <p:cNvPr id="16" name="Picture 16" descr="https://cdn2.img.sputnik.az/images/41526/22/415262261.jpg">
            <a:extLst>
              <a:ext uri="{FF2B5EF4-FFF2-40B4-BE49-F238E27FC236}">
                <a16:creationId xmlns:a16="http://schemas.microsoft.com/office/drawing/2014/main" id="{9039603C-11F1-455C-B31B-AA65A1744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l="34779" r="7673"/>
          <a:stretch>
            <a:fillRect/>
          </a:stretch>
        </p:blipFill>
        <p:spPr bwMode="auto">
          <a:xfrm>
            <a:off x="467544" y="4307295"/>
            <a:ext cx="1152128" cy="10830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8" name="Picture 29" descr="C:\Users\мама\Downloads\3-6.jpg">
            <a:extLst>
              <a:ext uri="{FF2B5EF4-FFF2-40B4-BE49-F238E27FC236}">
                <a16:creationId xmlns:a16="http://schemas.microsoft.com/office/drawing/2014/main" id="{FD0EFB95-17BC-4202-A172-02AAD027A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9423" t="10491" r="16245" b="19568"/>
          <a:stretch>
            <a:fillRect/>
          </a:stretch>
        </p:blipFill>
        <p:spPr bwMode="auto">
          <a:xfrm>
            <a:off x="2300975" y="4273089"/>
            <a:ext cx="1152128" cy="103853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9" name="Picture 23" descr="C:\Users\мама\Downloads\352.750.jpg">
            <a:extLst>
              <a:ext uri="{FF2B5EF4-FFF2-40B4-BE49-F238E27FC236}">
                <a16:creationId xmlns:a16="http://schemas.microsoft.com/office/drawing/2014/main" id="{1D232B7E-13A7-4315-A317-066860D1F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14182" t="5598" r="14908" b="14908"/>
          <a:stretch>
            <a:fillRect/>
          </a:stretch>
        </p:blipFill>
        <p:spPr bwMode="auto">
          <a:xfrm>
            <a:off x="575820" y="5541030"/>
            <a:ext cx="1152128" cy="10801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0" name="Picture 31" descr="https://fs00.infourok.ru/images/doc/178/204031/hello_html_m7224b890.jpg">
            <a:extLst>
              <a:ext uri="{FF2B5EF4-FFF2-40B4-BE49-F238E27FC236}">
                <a16:creationId xmlns:a16="http://schemas.microsoft.com/office/drawing/2014/main" id="{B4B1F72B-DA71-4B80-BDF3-CE213985C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 l="7748" t="11165" r="15375"/>
          <a:stretch>
            <a:fillRect/>
          </a:stretch>
        </p:blipFill>
        <p:spPr bwMode="auto">
          <a:xfrm>
            <a:off x="2267744" y="5474028"/>
            <a:ext cx="1296144" cy="112332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E65EB9A-C8D3-4201-BDAD-06D58B1EB5A4}"/>
              </a:ext>
            </a:extLst>
          </p:cNvPr>
          <p:cNvSpPr txBox="1"/>
          <p:nvPr/>
        </p:nvSpPr>
        <p:spPr>
          <a:xfrm>
            <a:off x="4699000" y="4880744"/>
            <a:ext cx="6172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подкормки птиц пригодны семена различных растений: подсолнуха, дыни, тыквы, арбуза. А вот овёс и пшено клюют только воробьи и овсянки. Синицы очень любят кусочки несолёного сала.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72582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90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3B2232C-230B-4C35-A061-F178A3FA4205}"/>
              </a:ext>
            </a:extLst>
          </p:cNvPr>
          <p:cNvSpPr txBox="1"/>
          <p:nvPr/>
        </p:nvSpPr>
        <p:spPr>
          <a:xfrm>
            <a:off x="2540000" y="330200"/>
            <a:ext cx="6648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Зимние забавы детей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10" descr="https://pokrov-streshnevo.mos.ru/upload/medialibrary/88a/ps-mos-ru-_53_.jpg">
            <a:extLst>
              <a:ext uri="{FF2B5EF4-FFF2-40B4-BE49-F238E27FC236}">
                <a16:creationId xmlns:a16="http://schemas.microsoft.com/office/drawing/2014/main" id="{9CEDAB05-1548-4D1F-989A-1D041F080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2772308" cy="184820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05489F9-0BC8-4F71-9EAB-10027A26D6B6}"/>
              </a:ext>
            </a:extLst>
          </p:cNvPr>
          <p:cNvSpPr txBox="1"/>
          <p:nvPr/>
        </p:nvSpPr>
        <p:spPr>
          <a:xfrm>
            <a:off x="3784600" y="1368286"/>
            <a:ext cx="7658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Детям зимой очень весело. Можно играть в снежки, бегая с друзьями. Можно кататься с ледяной горки, строить снежные замки, лепить снежную бабу. Ещё можно кататься  на лыжах, коньках и санках.</a:t>
            </a:r>
          </a:p>
        </p:txBody>
      </p:sp>
      <p:pic>
        <p:nvPicPr>
          <p:cNvPr id="21" name="Picture 21" descr="http://s3.fotokto.ru/photo/full/270/2704874.jpg">
            <a:extLst>
              <a:ext uri="{FF2B5EF4-FFF2-40B4-BE49-F238E27FC236}">
                <a16:creationId xmlns:a16="http://schemas.microsoft.com/office/drawing/2014/main" id="{54F77184-3AD7-4D36-B9E4-C4BADD0E9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15026"/>
          <a:stretch>
            <a:fillRect/>
          </a:stretch>
        </p:blipFill>
        <p:spPr bwMode="auto">
          <a:xfrm>
            <a:off x="395536" y="3140968"/>
            <a:ext cx="1944216" cy="152533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2" name="Picture 14" descr="https://1.bp.blogspot.com/-w7U4JMltdZI/WlxLwJiayZI/AAAAAAAAC7U/12jvdfSJgGgwqy7tWaFirr8mrxeGr7gWwCPcBGAYYCw/s1600/binardik__20170220-170210_1.jpg">
            <a:extLst>
              <a:ext uri="{FF2B5EF4-FFF2-40B4-BE49-F238E27FC236}">
                <a16:creationId xmlns:a16="http://schemas.microsoft.com/office/drawing/2014/main" id="{9C90AD7F-8A92-472C-B670-D9FF32999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3638" y="3071210"/>
            <a:ext cx="1923266" cy="151216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3" name="Picture 26" descr="C:\Users\мама\Downloads\VDNH3742.jpg">
            <a:extLst>
              <a:ext uri="{FF2B5EF4-FFF2-40B4-BE49-F238E27FC236}">
                <a16:creationId xmlns:a16="http://schemas.microsoft.com/office/drawing/2014/main" id="{B15B274A-31BB-433B-B907-91C984D48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l="10530" r="5234"/>
          <a:stretch>
            <a:fillRect/>
          </a:stretch>
        </p:blipFill>
        <p:spPr bwMode="auto">
          <a:xfrm>
            <a:off x="6658597" y="3062640"/>
            <a:ext cx="1910106" cy="151216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4" name="Picture 15" descr="C:\Users\мама\Downloads\4718620.jpg">
            <a:extLst>
              <a:ext uri="{FF2B5EF4-FFF2-40B4-BE49-F238E27FC236}">
                <a16:creationId xmlns:a16="http://schemas.microsoft.com/office/drawing/2014/main" id="{7B8A6C42-A45D-49EF-9CDA-AEDEE6B8D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22438" t="17516" r="10626"/>
          <a:stretch>
            <a:fillRect/>
          </a:stretch>
        </p:blipFill>
        <p:spPr bwMode="auto">
          <a:xfrm>
            <a:off x="9570699" y="3036934"/>
            <a:ext cx="1872001" cy="153787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B1AB4D0-506D-4214-80BC-8A2C5B352633}"/>
              </a:ext>
            </a:extLst>
          </p:cNvPr>
          <p:cNvSpPr txBox="1"/>
          <p:nvPr/>
        </p:nvSpPr>
        <p:spPr>
          <a:xfrm>
            <a:off x="698500" y="5219700"/>
            <a:ext cx="5054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Зима хороша своим волшебством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огромным количеством весёлых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 на свежем воздухе.</a:t>
            </a:r>
          </a:p>
        </p:txBody>
      </p:sp>
      <p:pic>
        <p:nvPicPr>
          <p:cNvPr id="29" name="Picture 12" descr="https://photonomy.ru/uploads/images/photos/8xLHFv4U2fgFVmhQUrbBg8ec0ve6rZK4.jpg">
            <a:extLst>
              <a:ext uri="{FF2B5EF4-FFF2-40B4-BE49-F238E27FC236}">
                <a16:creationId xmlns:a16="http://schemas.microsoft.com/office/drawing/2014/main" id="{6812C0EC-8121-4E95-9112-222145F5B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2834" y="4950974"/>
            <a:ext cx="2191172" cy="146078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30" name="Picture 17" descr="http://i.mycdn.me/i?r=AzEPZsRbOZEKgBhR0XGMT1RkxVzw6fK1zRBIjj6r2AL-_KaKTM5SRkZCeTgDn6uOyic">
            <a:extLst>
              <a:ext uri="{FF2B5EF4-FFF2-40B4-BE49-F238E27FC236}">
                <a16:creationId xmlns:a16="http://schemas.microsoft.com/office/drawing/2014/main" id="{4452BB90-1EBC-4A0B-9B0A-E7DA39E15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86884" y="4885843"/>
            <a:ext cx="2003132" cy="144016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628855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810FF41-FAB5-4BD9-A38A-31D0A20BF6D3}"/>
              </a:ext>
            </a:extLst>
          </p:cNvPr>
          <p:cNvSpPr txBox="1"/>
          <p:nvPr/>
        </p:nvSpPr>
        <p:spPr>
          <a:xfrm>
            <a:off x="736600" y="1812152"/>
            <a:ext cx="8407400" cy="4305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Наступило лето, и речка покрылась льдом. 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Закончилась осень, и наступила весна.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3. На всё лето медведь крепко уснул в своей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     берлоге.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4. Наступила зима, и прилетели грачи.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5.   Весной выпало  много снега.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   Зимой  проснулись все насекомые. 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58DF4B-04E4-4873-BC91-C387519D4B0D}"/>
              </a:ext>
            </a:extLst>
          </p:cNvPr>
          <p:cNvSpPr txBox="1"/>
          <p:nvPr/>
        </p:nvSpPr>
        <p:spPr>
          <a:xfrm>
            <a:off x="2413000" y="546100"/>
            <a:ext cx="6775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Исправь ошибки!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C99F3907-FAD9-4CE9-B17B-93439C364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52892" y="2846685"/>
            <a:ext cx="2088232" cy="298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D09B4AA-B917-48BF-96DC-5EEE75642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302897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64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67F54D-419C-4647-8B95-489BF4A45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62392" y="2859385"/>
            <a:ext cx="2088232" cy="298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C868F6-44CF-4534-A852-2A08866AC4D3}"/>
              </a:ext>
            </a:extLst>
          </p:cNvPr>
          <p:cNvSpPr txBox="1"/>
          <p:nvPr/>
        </p:nvSpPr>
        <p:spPr>
          <a:xfrm>
            <a:off x="2159000" y="558800"/>
            <a:ext cx="7029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«Скажи наоборот»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3F74D9-94BC-4F6A-84AB-2AA028FDF73D}"/>
              </a:ext>
            </a:extLst>
          </p:cNvPr>
          <p:cNvSpPr txBox="1"/>
          <p:nvPr/>
        </p:nvSpPr>
        <p:spPr>
          <a:xfrm>
            <a:off x="698500" y="2235200"/>
            <a:ext cx="68072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Летом дни жаркие, а зимой — холодные.                                                                           Летом небо светлое, а зимой — ….                                                                     Летом день длинный, а зимой — ….                                                                   Летом солнце светит ярко, а зимой — ….                                                      Весной лед на реке тонкий, а зимой — ….                                                          Снег мягкий, а лед — ….                                                                                    Одни сосульки длинные, а другие — ….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2113C3-BA5F-4EC3-9B41-22866F04F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638" y="314183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35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19123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78492" y="30171"/>
            <a:ext cx="60853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Игра «Четвёртый лишний»</a:t>
            </a:r>
          </a:p>
        </p:txBody>
      </p:sp>
      <p:pic>
        <p:nvPicPr>
          <p:cNvPr id="2050" name="Picture 2" descr="C:\Users\лена\Desktop\animal_isolated_Corvus_cornix2010_1024_13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3" y="1196752"/>
            <a:ext cx="2928579" cy="2550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лена\Desktop\19423191-tree-sparrow-wild-european-bird-side-view-illustration-isolated-on-white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613" y="4367243"/>
            <a:ext cx="3048810" cy="2131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лена\Desktop\pige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1192148"/>
            <a:ext cx="2664296" cy="2555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C:\Users\лена\Desktop\depositphotos_137183186-stock-photo-bird-flying-swallo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572" y="3933056"/>
            <a:ext cx="2633317" cy="2730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935B79-0F7A-4C4D-8E2E-A7B54C7947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1763" y="247968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35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072213-7FB1-4F70-9327-602A3B865CD1}"/>
              </a:ext>
            </a:extLst>
          </p:cNvPr>
          <p:cNvSpPr txBox="1"/>
          <p:nvPr/>
        </p:nvSpPr>
        <p:spPr>
          <a:xfrm>
            <a:off x="2286000" y="660400"/>
            <a:ext cx="75819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Подбери признак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indent="228600" algn="ctr"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CE94D5-ED7E-4819-8398-92F0AA00A0DF}"/>
              </a:ext>
            </a:extLst>
          </p:cNvPr>
          <p:cNvSpPr txBox="1"/>
          <p:nvPr/>
        </p:nvSpPr>
        <p:spPr>
          <a:xfrm>
            <a:off x="1384300" y="2006601"/>
            <a:ext cx="78041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Зима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(какая)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- холодная, морозная, снежная, долгая, затяжная.                 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(какой)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белый, мягкий, чистый, легкий, пушистый, холодный.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Снежинки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(какие)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белые, легкие, узорные, красивые, холодные, хрупкие.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Сосулька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(какая)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твердая, гладкая, холодная, острая, блестящая.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Лед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(какой)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гладкий, блестящий, холодный, твердый.                              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Погода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(какая)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BD745CF-4136-455D-BFAB-A71E360FB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109" y="3541133"/>
            <a:ext cx="2088232" cy="298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4DFD1D6-2AB1-46F3-B5C8-CB51AD4C0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8112" y="606712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21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6D866D-6121-4A48-9FDE-8EF54F0D30A8}"/>
              </a:ext>
            </a:extLst>
          </p:cNvPr>
          <p:cNvSpPr txBox="1"/>
          <p:nvPr/>
        </p:nvSpPr>
        <p:spPr>
          <a:xfrm>
            <a:off x="2540000" y="520700"/>
            <a:ext cx="6648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Подбери действие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26BDDC-8343-4A2B-9B63-3E20106E7413}"/>
              </a:ext>
            </a:extLst>
          </p:cNvPr>
          <p:cNvSpPr txBox="1"/>
          <p:nvPr/>
        </p:nvSpPr>
        <p:spPr>
          <a:xfrm>
            <a:off x="952500" y="1587501"/>
            <a:ext cx="82359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Снежинки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зимой … 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(что делают?)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Лед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солнце … 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(что делает?)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228600"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… 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(что делает?)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… 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(что делает?)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B81B5D-4342-4E1F-BBF0-67DF2A514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206" y="456595"/>
            <a:ext cx="2261812" cy="2261812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4EF69EB-6C2A-43D5-A80D-37A40CC0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07670" y="3065359"/>
            <a:ext cx="2088232" cy="298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918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28A1EB-26C6-4DA1-A274-8346E5F88717}"/>
              </a:ext>
            </a:extLst>
          </p:cNvPr>
          <p:cNvSpPr txBox="1"/>
          <p:nvPr/>
        </p:nvSpPr>
        <p:spPr>
          <a:xfrm>
            <a:off x="3060700" y="787400"/>
            <a:ext cx="61277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«Назови ласково» 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CA7BDC-BF7C-4F18-98DF-505BE003D319}"/>
              </a:ext>
            </a:extLst>
          </p:cNvPr>
          <p:cNvSpPr txBox="1"/>
          <p:nvPr/>
        </p:nvSpPr>
        <p:spPr>
          <a:xfrm>
            <a:off x="863600" y="2335937"/>
            <a:ext cx="83248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снежок.     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Лед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….               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Зима — …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….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….                                 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Солнце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….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03C1FA-7853-4C6D-9639-2441DFFD43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968" y="474700"/>
            <a:ext cx="2261812" cy="22618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E786537-8C38-42E3-8130-4DB5783F4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3968" y="3611240"/>
            <a:ext cx="1749704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96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EA737A-D8A0-49CE-86AA-4C308E03C876}"/>
              </a:ext>
            </a:extLst>
          </p:cNvPr>
          <p:cNvSpPr txBox="1"/>
          <p:nvPr/>
        </p:nvSpPr>
        <p:spPr>
          <a:xfrm>
            <a:off x="2400300" y="596901"/>
            <a:ext cx="67437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«А что вчера?»</a:t>
            </a:r>
          </a:p>
          <a:p>
            <a:pPr indent="228600" algn="ctr">
              <a:spcAft>
                <a:spcPts val="0"/>
              </a:spcAft>
            </a:pPr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употребление глаголов в прошедшем времени</a:t>
            </a:r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62CB99-E939-439D-B9D8-682161DAFCE9}"/>
              </a:ext>
            </a:extLst>
          </p:cNvPr>
          <p:cNvSpPr txBox="1"/>
          <p:nvPr/>
        </p:nvSpPr>
        <p:spPr>
          <a:xfrm>
            <a:off x="1574800" y="3102002"/>
            <a:ext cx="76136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снег блестит, а вчера </a:t>
            </a:r>
            <a: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блестел.                                                                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снег падает, а вчера ….                                                                            Сегодня лед сверкает, а вчера ….                                                                        Сегодня снег хрустит, а вчера ….                                                                     Сегодня снег ложится, а вчера ….                                                                  Сегодня снег кружится, а вчера ….</a:t>
            </a:r>
            <a:endParaRPr lang="ru-RU" sz="2400" b="1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7C329B-8311-4E02-9219-9C0FC5C82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968" y="3611240"/>
            <a:ext cx="1749704" cy="24934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7622CE-2BB7-46BB-9829-594124645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2488" y="435491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56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32C1D0-BCDB-46DE-A896-5467B3AA1E53}"/>
              </a:ext>
            </a:extLst>
          </p:cNvPr>
          <p:cNvSpPr txBox="1"/>
          <p:nvPr/>
        </p:nvSpPr>
        <p:spPr>
          <a:xfrm>
            <a:off x="7189742" y="1485900"/>
            <a:ext cx="42402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Наступила зимушка-зима.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Земля, деревья, кусты покрылись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белым пушистым снегом.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Вода в реках и озёрах замёрзла,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превратилась в лёд. Солнце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поднимается невысоко и греет мало. </a:t>
            </a:r>
          </a:p>
        </p:txBody>
      </p:sp>
      <p:pic>
        <p:nvPicPr>
          <p:cNvPr id="10" name="Picture 5" descr="F:\13 Зима\1 природа зимой.jpg">
            <a:extLst>
              <a:ext uri="{FF2B5EF4-FFF2-40B4-BE49-F238E27FC236}">
                <a16:creationId xmlns:a16="http://schemas.microsoft.com/office/drawing/2014/main" id="{ABCAF825-98E9-438E-B257-D88A5B5EE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1840" y="1661374"/>
            <a:ext cx="3997419" cy="266429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1" name="Picture 2" descr="https://www.ejin.ru/wp-content/uploads/2017/09/6-816.jpg">
            <a:extLst>
              <a:ext uri="{FF2B5EF4-FFF2-40B4-BE49-F238E27FC236}">
                <a16:creationId xmlns:a16="http://schemas.microsoft.com/office/drawing/2014/main" id="{8685CED4-08A9-4CA9-9EBF-5E98B9EAB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9743" y="3517145"/>
            <a:ext cx="4057385" cy="288032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E254C2-740E-4810-AE87-B3186F553C31}"/>
              </a:ext>
            </a:extLst>
          </p:cNvPr>
          <p:cNvSpPr txBox="1"/>
          <p:nvPr/>
        </p:nvSpPr>
        <p:spPr>
          <a:xfrm rot="10800000" flipV="1">
            <a:off x="1485900" y="4653826"/>
            <a:ext cx="50292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Небо часто серое и пасмурное,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нём облака, тучи, из которых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идёт снег. Часто дует холодный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ветер, метёт метель. Зимой бывают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короткие дни и длинные ночи.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08A9C2-F820-4A36-801F-3419488B5B78}"/>
              </a:ext>
            </a:extLst>
          </p:cNvPr>
          <p:cNvSpPr txBox="1"/>
          <p:nvPr/>
        </p:nvSpPr>
        <p:spPr>
          <a:xfrm>
            <a:off x="2298700" y="354298"/>
            <a:ext cx="68897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Приметы зимы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9396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2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501B1C-3E8F-4F59-8B01-0ABBAB01957D}"/>
              </a:ext>
            </a:extLst>
          </p:cNvPr>
          <p:cNvSpPr txBox="1"/>
          <p:nvPr/>
        </p:nvSpPr>
        <p:spPr>
          <a:xfrm rot="19510051">
            <a:off x="2208603" y="1909283"/>
            <a:ext cx="6390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1572A9-0517-4FB5-9D8F-894281A78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968" y="3611240"/>
            <a:ext cx="1749704" cy="24934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E24007-BEAD-4E03-9822-AD5D5A9B0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2488" y="435491"/>
            <a:ext cx="226181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57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B61ED2-37E6-4BA6-BC35-C50AACCC3BDA}"/>
              </a:ext>
            </a:extLst>
          </p:cNvPr>
          <p:cNvSpPr txBox="1"/>
          <p:nvPr/>
        </p:nvSpPr>
        <p:spPr>
          <a:xfrm>
            <a:off x="2171700" y="444500"/>
            <a:ext cx="70167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Зимние месяцы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E2FB-C9B0-4173-BE94-42C027694C6E}"/>
              </a:ext>
            </a:extLst>
          </p:cNvPr>
          <p:cNvSpPr txBox="1"/>
          <p:nvPr/>
        </p:nvSpPr>
        <p:spPr>
          <a:xfrm>
            <a:off x="4521200" y="1358901"/>
            <a:ext cx="689610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Декабрь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первый месяц зимы и последний месяц года.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22 декабря – самый короткий день в году, день зимнего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солнцестояния. Небо покрыто тучами, часто идёт снег.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Дни его всех дней короче, всех ночей длиннее ночи.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поля и на луга до весны легли снега.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A507EE-789E-4012-995C-E2068D7AE529}"/>
              </a:ext>
            </a:extLst>
          </p:cNvPr>
          <p:cNvSpPr txBox="1"/>
          <p:nvPr/>
        </p:nvSpPr>
        <p:spPr>
          <a:xfrm>
            <a:off x="4521200" y="2933700"/>
            <a:ext cx="72517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середина зимы. Трещат крещенские морозы. Небо ясное, чистое. Солнце светит ярко. Дни становятся длиннее, сугробы выше, снег глубже.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2EC2FE-A802-40C2-9611-293071360DA7}"/>
              </a:ext>
            </a:extLst>
          </p:cNvPr>
          <p:cNvSpPr txBox="1"/>
          <p:nvPr/>
        </p:nvSpPr>
        <p:spPr>
          <a:xfrm rot="10800000" flipV="1">
            <a:off x="4521200" y="3937505"/>
            <a:ext cx="6388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Щиплет уши, щиплет нос, лезет в варежки мороз.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Брызнешь воду – упадёт, не вода уже, а лёд.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E691B9-D55F-4F01-95D4-064EA797CDE8}"/>
              </a:ext>
            </a:extLst>
          </p:cNvPr>
          <p:cNvSpPr txBox="1"/>
          <p:nvPr/>
        </p:nvSpPr>
        <p:spPr>
          <a:xfrm>
            <a:off x="4560652" y="4716311"/>
            <a:ext cx="7251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Февраль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последний месяц зимы. Месяц снегопадов, вьюг и первого тёплого солнца.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8A75E-F5DB-4DDF-A778-8C093D3D4883}"/>
              </a:ext>
            </a:extLst>
          </p:cNvPr>
          <p:cNvSpPr txBox="1"/>
          <p:nvPr/>
        </p:nvSpPr>
        <p:spPr>
          <a:xfrm>
            <a:off x="4521200" y="5291722"/>
            <a:ext cx="72517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Снег мешками валит с неба.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дом стоят сугробы снега.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 бураны и метели на деревню налетели.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ночам мороз силён, днём капели слышен звон.</a:t>
            </a:r>
          </a:p>
        </p:txBody>
      </p:sp>
      <p:pic>
        <p:nvPicPr>
          <p:cNvPr id="15" name="Picture 2" descr="C:\Users\мама\Downloads\634479_main.jpg">
            <a:extLst>
              <a:ext uri="{FF2B5EF4-FFF2-40B4-BE49-F238E27FC236}">
                <a16:creationId xmlns:a16="http://schemas.microsoft.com/office/drawing/2014/main" id="{31EFF2E2-9ED2-414B-A5F5-1DB8DF2AA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0520" y="1275712"/>
            <a:ext cx="2664296" cy="178510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6" name="Picture 5" descr="C:\Users\мама\Downloads\maxresdefault.jpg">
            <a:extLst>
              <a:ext uri="{FF2B5EF4-FFF2-40B4-BE49-F238E27FC236}">
                <a16:creationId xmlns:a16="http://schemas.microsoft.com/office/drawing/2014/main" id="{B6F859A6-210C-4CDF-A372-4538EC5B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176630"/>
            <a:ext cx="2661816" cy="17281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7" name="Picture 5" descr="C:\Users\мама\Downloads\maxresdefault.jpg">
            <a:extLst>
              <a:ext uri="{FF2B5EF4-FFF2-40B4-BE49-F238E27FC236}">
                <a16:creationId xmlns:a16="http://schemas.microsoft.com/office/drawing/2014/main" id="{C1432017-EE61-4A21-B503-CAF04E9D2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0520" y="5020636"/>
            <a:ext cx="2664296" cy="17281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79413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951467-5E87-493A-97F1-88938C5FEF38}"/>
              </a:ext>
            </a:extLst>
          </p:cNvPr>
          <p:cNvSpPr txBox="1"/>
          <p:nvPr/>
        </p:nvSpPr>
        <p:spPr>
          <a:xfrm>
            <a:off x="2311400" y="444500"/>
            <a:ext cx="6877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Снегопад, метель, вьюга…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304184-B329-4593-8118-0150A7E8BA0F}"/>
              </a:ext>
            </a:extLst>
          </p:cNvPr>
          <p:cNvSpPr txBox="1"/>
          <p:nvPr/>
        </p:nvSpPr>
        <p:spPr>
          <a:xfrm>
            <a:off x="3822700" y="1295401"/>
            <a:ext cx="62484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безветренный день снег падает медленно,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спокойно, покрывая землю ровным слоем.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снегопад.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B0FC5-DFCD-472C-8975-576FB1E5ACB6}"/>
              </a:ext>
            </a:extLst>
          </p:cNvPr>
          <p:cNvSpPr txBox="1"/>
          <p:nvPr/>
        </p:nvSpPr>
        <p:spPr>
          <a:xfrm>
            <a:off x="4468912" y="2704297"/>
            <a:ext cx="39257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ветреную погоду снег с силой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летит большими хлопьями.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явление называют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метель.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646B7F-82C3-4743-9EFE-B013C88548F8}"/>
              </a:ext>
            </a:extLst>
          </p:cNvPr>
          <p:cNvSpPr txBox="1"/>
          <p:nvPr/>
        </p:nvSpPr>
        <p:spPr>
          <a:xfrm rot="10800000" flipV="1">
            <a:off x="3098799" y="3807049"/>
            <a:ext cx="60690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Вьюга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это снежная буря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очень сильным ветром.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DFFB3-E506-43EC-862A-FF7A1F43DB32}"/>
              </a:ext>
            </a:extLst>
          </p:cNvPr>
          <p:cNvSpPr txBox="1"/>
          <p:nvPr/>
        </p:nvSpPr>
        <p:spPr>
          <a:xfrm>
            <a:off x="3098800" y="5551225"/>
            <a:ext cx="4229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Позёмка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бывает, когда ветер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переносит снег над землёй.</a:t>
            </a:r>
          </a:p>
        </p:txBody>
      </p:sp>
      <p:pic>
        <p:nvPicPr>
          <p:cNvPr id="14" name="Picture 2" descr="C:\Users\мама\Downloads\10560.jpg">
            <a:extLst>
              <a:ext uri="{FF2B5EF4-FFF2-40B4-BE49-F238E27FC236}">
                <a16:creationId xmlns:a16="http://schemas.microsoft.com/office/drawing/2014/main" id="{7D09FE4C-D375-4D3F-B6B0-6C4E4F961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762" y="1219805"/>
            <a:ext cx="2484276" cy="165618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5" name="Picture 4" descr="C:\Users\мама\Downloads\cfa25cf1b0c12645e4d756ce2c8747f9.jpg">
            <a:extLst>
              <a:ext uri="{FF2B5EF4-FFF2-40B4-BE49-F238E27FC236}">
                <a16:creationId xmlns:a16="http://schemas.microsoft.com/office/drawing/2014/main" id="{8038DBBD-1D4B-4C30-B4A9-07B9B897F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438" y="2208972"/>
            <a:ext cx="2592288" cy="17281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6" name="Picture 5" descr="C:\Users\мама\Downloads\sunlight-landscape-sky-snow-winter-blue-frost-atmosphere-Freezing-cloud-mountain-weather-season-wave-piste-2560x1600-px-atmospheric-phenomenon-computer-wallpaper-atmosphere-of-earth-geological-phenomenon-wind-wave-m.jpg">
            <a:extLst>
              <a:ext uri="{FF2B5EF4-FFF2-40B4-BE49-F238E27FC236}">
                <a16:creationId xmlns:a16="http://schemas.microsoft.com/office/drawing/2014/main" id="{09BD7674-EC66-4A00-8CEF-CB6E9145F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063" y="3662453"/>
            <a:ext cx="2462674" cy="167418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8" name="Picture 6" descr="C:\Users\мама\Downloads\4983659_xlarge.jpg">
            <a:extLst>
              <a:ext uri="{FF2B5EF4-FFF2-40B4-BE49-F238E27FC236}">
                <a16:creationId xmlns:a16="http://schemas.microsoft.com/office/drawing/2014/main" id="{EE836F34-6E3C-4DC7-9CBC-346C699D6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6829" y="4663579"/>
            <a:ext cx="2524271" cy="168155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87600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047E62-1A1C-46E8-8AC7-E2BB12EDE1C6}"/>
              </a:ext>
            </a:extLst>
          </p:cNvPr>
          <p:cNvSpPr txBox="1"/>
          <p:nvPr/>
        </p:nvSpPr>
        <p:spPr>
          <a:xfrm>
            <a:off x="2273300" y="482600"/>
            <a:ext cx="69151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Снежинки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00B0FD-9F68-479F-B460-453A1AE3AB44}"/>
              </a:ext>
            </a:extLst>
          </p:cNvPr>
          <p:cNvSpPr txBox="1"/>
          <p:nvPr/>
        </p:nvSpPr>
        <p:spPr>
          <a:xfrm>
            <a:off x="5676900" y="1435100"/>
            <a:ext cx="59055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сильные морозы снег падает крупинками, иголочками, хрустит под ногами. Снег состоит из снежинок. Это маленькие кристаллики льда. Они очень красивые, лёгкие, кружатся, падают на землю. У каждой снежинки шесть лучиков. Нет двух одинаковых снежинок. </a:t>
            </a:r>
          </a:p>
        </p:txBody>
      </p:sp>
      <p:pic>
        <p:nvPicPr>
          <p:cNvPr id="7" name="Picture 9" descr="C:\Users\мама\Downloads\4072190_large.jpg">
            <a:extLst>
              <a:ext uri="{FF2B5EF4-FFF2-40B4-BE49-F238E27FC236}">
                <a16:creationId xmlns:a16="http://schemas.microsoft.com/office/drawing/2014/main" id="{946BA34F-5F73-4B57-AC1F-BC8DF0E4F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931" y="1234306"/>
            <a:ext cx="3360373" cy="252028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8" name="Picture 3" descr="C:\Users\мама\Downloads\i.jpg">
            <a:extLst>
              <a:ext uri="{FF2B5EF4-FFF2-40B4-BE49-F238E27FC236}">
                <a16:creationId xmlns:a16="http://schemas.microsoft.com/office/drawing/2014/main" id="{D1261518-A175-4246-84DA-DE0251CE2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2540" y="3900125"/>
            <a:ext cx="3960440" cy="247527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92E6E6F-3DAF-49E5-94BF-5E27B49C8893}"/>
              </a:ext>
            </a:extLst>
          </p:cNvPr>
          <p:cNvSpPr txBox="1"/>
          <p:nvPr/>
        </p:nvSpPr>
        <p:spPr>
          <a:xfrm rot="10800000" flipV="1">
            <a:off x="469900" y="4441712"/>
            <a:ext cx="5626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Когда теплеет, снежинки слипаются в хлопья. На деревьях и проводах выступает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иней.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Иней – это тоже кристаллы льда, которые попадают на холодные предметы.</a:t>
            </a:r>
          </a:p>
        </p:txBody>
      </p:sp>
    </p:spTree>
    <p:extLst>
      <p:ext uri="{BB962C8B-B14F-4D97-AF65-F5344CB8AC3E}">
        <p14:creationId xmlns:p14="http://schemas.microsoft.com/office/powerpoint/2010/main" val="367028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353AF7-B04E-4014-96AE-6B1AEDEBA231}"/>
              </a:ext>
            </a:extLst>
          </p:cNvPr>
          <p:cNvSpPr txBox="1"/>
          <p:nvPr/>
        </p:nvSpPr>
        <p:spPr>
          <a:xfrm>
            <a:off x="2501900" y="368300"/>
            <a:ext cx="6686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Оттепель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508539-127B-4C2E-B5C6-462CE08CC11D}"/>
              </a:ext>
            </a:extLst>
          </p:cNvPr>
          <p:cNvSpPr txBox="1"/>
          <p:nvPr/>
        </p:nvSpPr>
        <p:spPr>
          <a:xfrm>
            <a:off x="4521200" y="1452722"/>
            <a:ext cx="685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Снегопады и морозы чередуются с оттепелями. Во время оттепели снег становится влажным. Из сырого снега можно слепить снеговика, сделать горку или крепость, играть в снежки.</a:t>
            </a:r>
          </a:p>
        </p:txBody>
      </p:sp>
      <p:pic>
        <p:nvPicPr>
          <p:cNvPr id="13" name="Picture 5" descr="https://s1.1zoom.ru/big0/253/Winter_Boys_Two_Snow_460283.jpg">
            <a:extLst>
              <a:ext uri="{FF2B5EF4-FFF2-40B4-BE49-F238E27FC236}">
                <a16:creationId xmlns:a16="http://schemas.microsoft.com/office/drawing/2014/main" id="{8F349F12-8DDC-4158-A4C0-7B0776E3F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3170" y="1152495"/>
            <a:ext cx="3237830" cy="216024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D94EA6-739C-4DE2-9373-E28E6B7B88D6}"/>
              </a:ext>
            </a:extLst>
          </p:cNvPr>
          <p:cNvSpPr txBox="1"/>
          <p:nvPr/>
        </p:nvSpPr>
        <p:spPr>
          <a:xfrm>
            <a:off x="3289300" y="3491261"/>
            <a:ext cx="50927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Подтаявший на солнце снег становится тусклым и рыхлым. За ночь он смерзается, образуя ледяную корку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наст.</a:t>
            </a:r>
          </a:p>
        </p:txBody>
      </p:sp>
      <p:pic>
        <p:nvPicPr>
          <p:cNvPr id="16" name="Picture 11" descr="https://static8.depositphotos.com/1324256/970/i/950/depositphotos_9702589-stock-photo-white-snow-texture.jpg">
            <a:extLst>
              <a:ext uri="{FF2B5EF4-FFF2-40B4-BE49-F238E27FC236}">
                <a16:creationId xmlns:a16="http://schemas.microsoft.com/office/drawing/2014/main" id="{08B6C74C-4943-4ACA-81F1-B58FE81BD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2911690"/>
            <a:ext cx="2378639" cy="235609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C11E00-DBFD-470F-9CC4-2F8FB4579F46}"/>
              </a:ext>
            </a:extLst>
          </p:cNvPr>
          <p:cNvSpPr txBox="1"/>
          <p:nvPr/>
        </p:nvSpPr>
        <p:spPr>
          <a:xfrm>
            <a:off x="5245100" y="5513730"/>
            <a:ext cx="6248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оттепели часто бывает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гололедица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это слой льда, который возникает на поверхности земли.</a:t>
            </a:r>
          </a:p>
        </p:txBody>
      </p:sp>
      <p:pic>
        <p:nvPicPr>
          <p:cNvPr id="19" name="Picture 3" descr="C:\Users\мама\Downloads\image (1).jpg">
            <a:extLst>
              <a:ext uri="{FF2B5EF4-FFF2-40B4-BE49-F238E27FC236}">
                <a16:creationId xmlns:a16="http://schemas.microsoft.com/office/drawing/2014/main" id="{A0D0A2EA-8085-4ED2-BDED-E4A35D7A4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7743" y="4573240"/>
            <a:ext cx="3023071" cy="210623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992616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B7F6BE-9037-494D-9A24-2579B61FCF4D}"/>
              </a:ext>
            </a:extLst>
          </p:cNvPr>
          <p:cNvSpPr txBox="1"/>
          <p:nvPr/>
        </p:nvSpPr>
        <p:spPr>
          <a:xfrm>
            <a:off x="2616200" y="558800"/>
            <a:ext cx="65722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Капель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62C047-4C22-49BD-934A-0006A8B30000}"/>
              </a:ext>
            </a:extLst>
          </p:cNvPr>
          <p:cNvSpPr txBox="1"/>
          <p:nvPr/>
        </p:nvSpPr>
        <p:spPr>
          <a:xfrm>
            <a:off x="3644900" y="1549401"/>
            <a:ext cx="7924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концу зимы солнце поднимается выше и греет сильнее. День становится длиннее. В солнечный день снег на крышах тает, начинается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капель.</a:t>
            </a:r>
          </a:p>
        </p:txBody>
      </p:sp>
      <p:pic>
        <p:nvPicPr>
          <p:cNvPr id="7" name="Picture 6" descr="C:\Users\мама\Downloads\i (1).jpg">
            <a:extLst>
              <a:ext uri="{FF2B5EF4-FFF2-40B4-BE49-F238E27FC236}">
                <a16:creationId xmlns:a16="http://schemas.microsoft.com/office/drawing/2014/main" id="{B45768C9-FE7A-4812-B2EE-85036232F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14408"/>
            <a:ext cx="2592288" cy="280831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8" name="Picture 2" descr="https://chatovka.net/photo/265514.jpg">
            <a:extLst>
              <a:ext uri="{FF2B5EF4-FFF2-40B4-BE49-F238E27FC236}">
                <a16:creationId xmlns:a16="http://schemas.microsoft.com/office/drawing/2014/main" id="{4E0FB5A3-0B6A-45D2-9949-2A1F9E521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0864" y="2771279"/>
            <a:ext cx="2640294" cy="158417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C4A068-E231-40AA-8CC9-5457713C8E3D}"/>
              </a:ext>
            </a:extLst>
          </p:cNvPr>
          <p:cNvSpPr txBox="1"/>
          <p:nvPr/>
        </p:nvSpPr>
        <p:spPr>
          <a:xfrm>
            <a:off x="323528" y="4612510"/>
            <a:ext cx="68076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Натекая друг на друга и замерзая в холодном воздухе, капли растаявшего снега образуют красивые ледяные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сосульки.</a:t>
            </a:r>
          </a:p>
        </p:txBody>
      </p:sp>
      <p:pic>
        <p:nvPicPr>
          <p:cNvPr id="13" name="Picture 8" descr="http://s4.fotokto.ru/photo/full/466/4662868.jpg">
            <a:extLst>
              <a:ext uri="{FF2B5EF4-FFF2-40B4-BE49-F238E27FC236}">
                <a16:creationId xmlns:a16="http://schemas.microsoft.com/office/drawing/2014/main" id="{9BF33487-5E3A-4E10-84FD-B26D2C84D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002" y="3822720"/>
            <a:ext cx="3240360" cy="244827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634365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 descr="C:\Users\мама\Downloads\Snow-winter-trees-branches_1920x1440.jpg">
            <a:extLst>
              <a:ext uri="{FF2B5EF4-FFF2-40B4-BE49-F238E27FC236}">
                <a16:creationId xmlns:a16="http://schemas.microsoft.com/office/drawing/2014/main" id="{05807228-4C31-4AEA-AAEA-B1AE0FDD1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2448271" cy="252028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E33F66-E5C9-4E96-82AD-313AD95B0F24}"/>
              </a:ext>
            </a:extLst>
          </p:cNvPr>
          <p:cNvSpPr txBox="1"/>
          <p:nvPr/>
        </p:nvSpPr>
        <p:spPr>
          <a:xfrm>
            <a:off x="3340100" y="355600"/>
            <a:ext cx="5848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Растения зимой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E270E6-3DCE-4F29-9971-F4F229CD00CE}"/>
              </a:ext>
            </a:extLst>
          </p:cNvPr>
          <p:cNvSpPr txBox="1"/>
          <p:nvPr/>
        </p:nvSpPr>
        <p:spPr>
          <a:xfrm>
            <a:off x="3095326" y="1124744"/>
            <a:ext cx="60931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Деревья сбросили листья и стоят голые, только  у ели и сосны остаются зелёные иголки. Стволы и ветви деревьев не боятся зимнего холода. От мороза их защищают кора и снег.</a:t>
            </a:r>
          </a:p>
        </p:txBody>
      </p:sp>
      <p:pic>
        <p:nvPicPr>
          <p:cNvPr id="13" name="Picture 8" descr="https://i.mycdn.me/i?r=AyH4iRPQ2q0otWIFepML2LxRcYR-BL5NOe0S0HZ6G6Nlag">
            <a:extLst>
              <a:ext uri="{FF2B5EF4-FFF2-40B4-BE49-F238E27FC236}">
                <a16:creationId xmlns:a16="http://schemas.microsoft.com/office/drawing/2014/main" id="{4E13DFB1-8F59-4E7C-9A0E-679A3882E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6076" y="884913"/>
            <a:ext cx="1920213" cy="288032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AC316E-0FAE-4EFD-88F6-02EA89523E25}"/>
              </a:ext>
            </a:extLst>
          </p:cNvPr>
          <p:cNvSpPr txBox="1"/>
          <p:nvPr/>
        </p:nvSpPr>
        <p:spPr>
          <a:xfrm>
            <a:off x="736600" y="4566344"/>
            <a:ext cx="3505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Снег покрыл всю землю, все растения укрыты снегом. Снег спасает растения, корни деревьев от мороза.</a:t>
            </a:r>
          </a:p>
        </p:txBody>
      </p:sp>
      <p:pic>
        <p:nvPicPr>
          <p:cNvPr id="16" name="Picture 12" descr="https://thumbs.dreamstime.com/b/%D0%BB%D0%B0%D0%BD%D0%B4%D1%88%D0%B0%D1%84%D1%82-%D0%BF%D1%80%D0%B8%D1%80%D0%BE%D0%B4%D1%8B-%D0%B7%D0%B8%D0%BC%D1%8B-%D0%B2-%D1%81%D0%BD%D0%B5%D0%B6%D0%BD%D0%BE%D1%81%D1%82%D1%8F%D1%85-snowy-%D0%B8-%D0%BC%D0%BE%D1%80%D0%BE%D0%B7%D0%BD%D1%8B%D0%B5-%D0%B4%D0%B5%D1%80%D0%B5%D0%B2%D1%8C%D1%8F-%D1%81%D0%BE%D0%BB%D0%BD%D0%B5%D1%87%D0%BD%D0%BE%D0%BC-133118115.jpg">
            <a:extLst>
              <a:ext uri="{FF2B5EF4-FFF2-40B4-BE49-F238E27FC236}">
                <a16:creationId xmlns:a16="http://schemas.microsoft.com/office/drawing/2014/main" id="{4CA0F8D5-0A5C-436F-8C89-2F51C6FBC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3428" y="2465853"/>
            <a:ext cx="2593909" cy="17281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7" name="Picture 10" descr="https://proslang.ru/wp-content/uploads/2020/01/3-2.jpg">
            <a:extLst>
              <a:ext uri="{FF2B5EF4-FFF2-40B4-BE49-F238E27FC236}">
                <a16:creationId xmlns:a16="http://schemas.microsoft.com/office/drawing/2014/main" id="{A8BDE9BB-BE92-4955-BCBC-3351988F6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6128" y="4532928"/>
            <a:ext cx="2613642" cy="17281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C4FA398-5491-42C0-B43D-2ECDA37546D2}"/>
              </a:ext>
            </a:extLst>
          </p:cNvPr>
          <p:cNvSpPr txBox="1"/>
          <p:nvPr/>
        </p:nvSpPr>
        <p:spPr>
          <a:xfrm>
            <a:off x="7632700" y="4781788"/>
            <a:ext cx="38227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Деревьям зимой не хватает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света и тепла, но они не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погибли, они спят до весны.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7798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84"/>
            <a:ext cx="12369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2EF7B0-B7B7-45D7-8EE0-DA97ABC4F4A7}"/>
              </a:ext>
            </a:extLst>
          </p:cNvPr>
          <p:cNvSpPr txBox="1"/>
          <p:nvPr/>
        </p:nvSpPr>
        <p:spPr>
          <a:xfrm>
            <a:off x="2324100" y="241300"/>
            <a:ext cx="6864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зимуют звери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F:\13 Зима\11 заяц грызёт ветки.jpg">
            <a:extLst>
              <a:ext uri="{FF2B5EF4-FFF2-40B4-BE49-F238E27FC236}">
                <a16:creationId xmlns:a16="http://schemas.microsoft.com/office/drawing/2014/main" id="{DF56C4E1-F746-4B84-9F93-216C44ACC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80120"/>
            <a:ext cx="2382218" cy="158417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D7E89C-5969-470F-83FC-64AD8AF95448}"/>
              </a:ext>
            </a:extLst>
          </p:cNvPr>
          <p:cNvSpPr txBox="1"/>
          <p:nvPr/>
        </p:nvSpPr>
        <p:spPr>
          <a:xfrm>
            <a:off x="3416300" y="1282700"/>
            <a:ext cx="81026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 лютой зимней стужи зверей спасает пушистая тёплая шерсть. Не страшен им и голод. Заяц гложет ветки у деревьев и кустарников. Белка ещё осенью сделала себе запасы. Лиса ловит мышей, бегающих под снегом. Волк охотится на зайцев, мелких грызунов и домашних животных.</a:t>
            </a:r>
          </a:p>
        </p:txBody>
      </p:sp>
      <p:pic>
        <p:nvPicPr>
          <p:cNvPr id="11" name="Picture 4" descr="F:\13 Зима\12 белка.jpg">
            <a:extLst>
              <a:ext uri="{FF2B5EF4-FFF2-40B4-BE49-F238E27FC236}">
                <a16:creationId xmlns:a16="http://schemas.microsoft.com/office/drawing/2014/main" id="{9FA71493-45FB-4F48-B68A-18647B8D4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014331"/>
            <a:ext cx="2361862" cy="18270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2" name="Picture 9" descr="http://i.mycdn.me/i?r=AzEPZsRbOZEKgBhR0XGMT1Rkyyyd9j-Got7CmSHu8l4Zs6aKTM5SRkZCeTgDn6uOyic">
            <a:extLst>
              <a:ext uri="{FF2B5EF4-FFF2-40B4-BE49-F238E27FC236}">
                <a16:creationId xmlns:a16="http://schemas.microsoft.com/office/drawing/2014/main" id="{F2D0759B-1B18-4AD5-871A-DDB85B6E6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8806" y="2943207"/>
            <a:ext cx="3146908" cy="18270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3" name="Picture 12" descr="C:\Users\мама\Downloads\2461824 (1).jpg">
            <a:extLst>
              <a:ext uri="{FF2B5EF4-FFF2-40B4-BE49-F238E27FC236}">
                <a16:creationId xmlns:a16="http://schemas.microsoft.com/office/drawing/2014/main" id="{742AED4A-ACE0-436F-A27E-02A73CEB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7122" y="2897085"/>
            <a:ext cx="3670300" cy="178282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0F8AE5D-D896-4084-A34E-AC205A6501EF}"/>
              </a:ext>
            </a:extLst>
          </p:cNvPr>
          <p:cNvSpPr txBox="1"/>
          <p:nvPr/>
        </p:nvSpPr>
        <p:spPr>
          <a:xfrm rot="10800000" flipV="1">
            <a:off x="558799" y="5344431"/>
            <a:ext cx="58546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Медведь, ёж, барсук впадают в спячку, нет для них корма зимой. Живут они за счёт жира, накопленного летом и осенью.</a:t>
            </a:r>
          </a:p>
        </p:txBody>
      </p:sp>
      <p:pic>
        <p:nvPicPr>
          <p:cNvPr id="16" name="Picture 14" descr="C:\Users\мама\Downloads\ohota_na_medvedya_41-1024x579.jpg">
            <a:extLst>
              <a:ext uri="{FF2B5EF4-FFF2-40B4-BE49-F238E27FC236}">
                <a16:creationId xmlns:a16="http://schemas.microsoft.com/office/drawing/2014/main" id="{81EDFFCE-1681-4FC0-8D17-4787464C4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8950" y="4895172"/>
            <a:ext cx="3096344" cy="175076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168016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1171</Words>
  <Application>Microsoft Office PowerPoint</Application>
  <PresentationFormat>Широкоэкранный</PresentationFormat>
  <Paragraphs>104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2023-12-23T17:54:31Z</dcterms:created>
  <dcterms:modified xsi:type="dcterms:W3CDTF">2024-01-08T10:06:28Z</dcterms:modified>
</cp:coreProperties>
</file>