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69" r:id="rId3"/>
    <p:sldId id="257" r:id="rId4"/>
    <p:sldId id="258" r:id="rId5"/>
    <p:sldId id="260" r:id="rId6"/>
    <p:sldId id="259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87DCBEE-0E5E-432A-A81C-407A09AA241B}" type="datetimeFigureOut">
              <a:rPr lang="ru-RU" smtClean="0"/>
              <a:pPr/>
              <a:t>07.06.2023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383EE-F574-4688-BB1E-D468D82521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20688"/>
            <a:ext cx="8229600" cy="28803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980728"/>
            <a:ext cx="8098096" cy="3546696"/>
          </a:xfrm>
          <a:ln>
            <a:solidFill>
              <a:schemeClr val="accent4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i="1" spc="-1" dirty="0">
                <a:solidFill>
                  <a:srgbClr val="000000"/>
                </a:solidFill>
                <a:latin typeface="Times New Roman"/>
              </a:rPr>
              <a:t>МКОУ УЧ-БАЛТИНСКАЯЯ ООШ</a:t>
            </a:r>
            <a:endParaRPr lang="ru-RU" sz="4000" spc="-1" dirty="0">
              <a:latin typeface="XO Oriel"/>
            </a:endParaRPr>
          </a:p>
          <a:p>
            <a:pPr algn="ctr"/>
            <a:r>
              <a:rPr lang="ru-RU" sz="4000" b="1" i="1" spc="-1" dirty="0">
                <a:solidFill>
                  <a:srgbClr val="000000"/>
                </a:solidFill>
                <a:latin typeface="Times New Roman"/>
              </a:rPr>
              <a:t>БИЗНЕС- </a:t>
            </a:r>
            <a:r>
              <a:rPr lang="ru-RU" sz="4000" b="1" i="1" spc="-1" dirty="0" smtClean="0">
                <a:solidFill>
                  <a:srgbClr val="000000"/>
                </a:solidFill>
                <a:latin typeface="Times New Roman"/>
              </a:rPr>
              <a:t>ПРОЕКТ</a:t>
            </a:r>
          </a:p>
          <a:p>
            <a:pPr algn="ctr"/>
            <a:r>
              <a:rPr lang="ru-RU" sz="4000" b="1" i="1" spc="-1" dirty="0" smtClean="0">
                <a:solidFill>
                  <a:srgbClr val="000000"/>
                </a:solidFill>
                <a:latin typeface="Times New Roman"/>
              </a:rPr>
              <a:t>Куриная ферма.</a:t>
            </a:r>
            <a:endParaRPr lang="ru-RU" sz="4000" dirty="0" smtClean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2800" b="1" i="1" spc="-1" dirty="0">
                <a:solidFill>
                  <a:srgbClr val="000000"/>
                </a:solidFill>
                <a:latin typeface="Times New Roman"/>
              </a:rPr>
              <a:t>Работу </a:t>
            </a:r>
            <a:r>
              <a:rPr lang="ru-RU" sz="2800" b="1" i="1" spc="-1" dirty="0" smtClean="0">
                <a:solidFill>
                  <a:srgbClr val="000000"/>
                </a:solidFill>
                <a:latin typeface="Times New Roman"/>
              </a:rPr>
              <a:t>выполнил: Вихров Тимофей</a:t>
            </a:r>
          </a:p>
          <a:p>
            <a:pPr algn="ctr"/>
            <a:r>
              <a:rPr lang="ru-RU" sz="2800" b="1" i="1" spc="-1" dirty="0" smtClean="0">
                <a:solidFill>
                  <a:srgbClr val="000000"/>
                </a:solidFill>
                <a:latin typeface="Times New Roman"/>
              </a:rPr>
              <a:t>Руководитель: </a:t>
            </a:r>
            <a:r>
              <a:rPr lang="ru-RU" sz="2800" b="1" i="1" spc="-1" dirty="0" err="1" smtClean="0">
                <a:solidFill>
                  <a:srgbClr val="000000"/>
                </a:solidFill>
                <a:latin typeface="Times New Roman"/>
              </a:rPr>
              <a:t>Сакова</a:t>
            </a:r>
            <a:r>
              <a:rPr lang="ru-RU" sz="2800" b="1" i="1" spc="-1" dirty="0" smtClean="0">
                <a:solidFill>
                  <a:srgbClr val="000000"/>
                </a:solidFill>
                <a:latin typeface="Times New Roman"/>
              </a:rPr>
              <a:t> Л.Н.</a:t>
            </a:r>
            <a:endParaRPr lang="ru-RU" sz="2800" spc="-1" dirty="0">
              <a:latin typeface="XO Oriel"/>
            </a:endParaRPr>
          </a:p>
          <a:p>
            <a:pPr algn="ctr"/>
            <a:endParaRPr lang="ru-RU" sz="72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56792"/>
            <a:ext cx="8219256" cy="47525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sz="2200" dirty="0" smtClean="0"/>
              <a:t>На 2-й год мы можем получить доход от 200 кур. 200*250=50000яиц в год, из них оставляем на инкубацию 756 яиц,  в год мы получим 560цыплят.  Яйцо мы можем продать на 361952 рубля (50000-756-4000(на </a:t>
            </a:r>
            <a:r>
              <a:rPr lang="ru-RU" sz="2200" dirty="0" err="1" smtClean="0"/>
              <a:t>собствен</a:t>
            </a:r>
            <a:r>
              <a:rPr lang="ru-RU" sz="2200" dirty="0" smtClean="0"/>
              <a:t>. нужды)= 45244*8 руб=361952 руб.</a:t>
            </a:r>
          </a:p>
          <a:p>
            <a:r>
              <a:rPr lang="ru-RU" sz="2200" dirty="0" smtClean="0"/>
              <a:t>Также можно продать петушков на сумму 36000 </a:t>
            </a:r>
            <a:r>
              <a:rPr lang="ru-RU" sz="2200" dirty="0" err="1" smtClean="0"/>
              <a:t>руб</a:t>
            </a:r>
            <a:r>
              <a:rPr lang="ru-RU" sz="2200" dirty="0" smtClean="0"/>
              <a:t> (180 пет. *200 </a:t>
            </a:r>
            <a:r>
              <a:rPr lang="ru-RU" sz="2200" dirty="0" err="1" smtClean="0"/>
              <a:t>руб=</a:t>
            </a:r>
            <a:r>
              <a:rPr lang="ru-RU" sz="2200" dirty="0" smtClean="0"/>
              <a:t> 36000), а остальных оставляя себе.</a:t>
            </a:r>
          </a:p>
          <a:p>
            <a:r>
              <a:rPr lang="ru-RU" sz="2200" dirty="0" smtClean="0"/>
              <a:t>Подадим яйцо молодых курочек  25280 руб.(280 кур получаем 3160 яиц и продаем по 8 руб.)</a:t>
            </a:r>
          </a:p>
          <a:p>
            <a:r>
              <a:rPr lang="ru-RU" b="1" dirty="0" smtClean="0"/>
              <a:t>Получаем прибыль 423232-274980= 148 252 рублей</a:t>
            </a:r>
            <a:endParaRPr lang="ru-RU" dirty="0" smtClean="0"/>
          </a:p>
          <a:p>
            <a:r>
              <a:rPr lang="ru-RU" b="1" dirty="0" smtClean="0"/>
              <a:t>Выгодно ли создание мини птицефермы в домашних условиях?</a:t>
            </a:r>
          </a:p>
          <a:p>
            <a:pPr algn="ctr"/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Как видите, доход очевиден!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доход 423232 рубля</a:t>
            </a:r>
            <a:br>
              <a:rPr lang="ru-RU" dirty="0" smtClean="0"/>
            </a:br>
            <a:r>
              <a:rPr lang="ru-RU" dirty="0" smtClean="0"/>
              <a:t>расход:  274 980 рублей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2068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Проведенный в данном бизнес-плане анализ показал, что проект по разведению кур является в данный момент в нашем селе </a:t>
            </a:r>
            <a:r>
              <a:rPr lang="ru-RU" sz="1600" dirty="0" err="1" smtClean="0"/>
              <a:t>высокоприбыльным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 Продукция имеет устойчиво-высокий спрос.</a:t>
            </a:r>
          </a:p>
          <a:p>
            <a:r>
              <a:rPr lang="ru-RU" sz="1600" dirty="0" smtClean="0"/>
              <a:t>Основными рисками являются болезни птиц.</a:t>
            </a:r>
          </a:p>
          <a:p>
            <a:r>
              <a:rPr lang="ru-RU" sz="1600" dirty="0" smtClean="0"/>
              <a:t>При умелой организации птицефермы и грамотном руководстве проект вполне способен в заданные сроки реализовать намеченные цели. </a:t>
            </a:r>
          </a:p>
          <a:p>
            <a:r>
              <a:rPr lang="ru-RU" sz="1600" dirty="0" smtClean="0"/>
              <a:t>При составлении правильного бизнес-плана, можно начать свою деятельность с маленького курятника и через несколько лет дорасти до реализации яиц на промышленном уровне.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r>
              <a:rPr lang="ru-RU" sz="1600" dirty="0" smtClean="0"/>
              <a:t> </a:t>
            </a:r>
            <a:r>
              <a:rPr lang="ru-RU" sz="1800" b="1" dirty="0" smtClean="0">
                <a:solidFill>
                  <a:srgbClr val="C00000"/>
                </a:solidFill>
              </a:rPr>
              <a:t>Можно смело приниматься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                 за дело!</a:t>
            </a:r>
          </a:p>
          <a:p>
            <a:pPr>
              <a:buNone/>
            </a:pPr>
            <a:r>
              <a:rPr lang="ru-RU" sz="1400" dirty="0" smtClean="0"/>
              <a:t> 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</a:t>
            </a:r>
          </a:p>
          <a:p>
            <a:pPr>
              <a:buNone/>
            </a:pPr>
            <a:r>
              <a:rPr lang="ru-RU" sz="1400" dirty="0" smtClean="0"/>
              <a:t>                            На рис. первый опыт- </a:t>
            </a:r>
          </a:p>
          <a:p>
            <a:pPr>
              <a:buNone/>
            </a:pPr>
            <a:r>
              <a:rPr lang="ru-RU" sz="1400" dirty="0" smtClean="0"/>
              <a:t>                           курятник родителей. </a:t>
            </a:r>
          </a:p>
          <a:p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pic>
        <p:nvPicPr>
          <p:cNvPr id="4" name="Рисунок 3" descr="F:\ЮНый предприниматель-18\ocXcTB4E8h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2976"/>
            <a:ext cx="4464496" cy="3645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ru-RU" sz="1600" b="1" spc="-1" dirty="0" smtClean="0">
                <a:solidFill>
                  <a:srgbClr val="FF0000"/>
                </a:solidFill>
                <a:latin typeface="+mj-lt"/>
              </a:rPr>
              <a:t>Актуальность </a:t>
            </a:r>
          </a:p>
          <a:p>
            <a:pPr>
              <a:lnSpc>
                <a:spcPct val="100000"/>
              </a:lnSpc>
            </a:pPr>
            <a:r>
              <a:rPr lang="ru-RU" sz="1600" b="1" spc="-1" dirty="0" smtClean="0">
                <a:solidFill>
                  <a:srgbClr val="FF0000"/>
                </a:solidFill>
                <a:latin typeface="+mj-lt"/>
              </a:rPr>
              <a:t>Общее описание </a:t>
            </a:r>
          </a:p>
          <a:p>
            <a:pPr>
              <a:lnSpc>
                <a:spcPct val="100000"/>
              </a:lnSpc>
            </a:pPr>
            <a:r>
              <a:rPr lang="ru-RU" sz="1600" b="1" spc="-1" dirty="0" smtClean="0">
                <a:solidFill>
                  <a:srgbClr val="FF0000"/>
                </a:solidFill>
                <a:latin typeface="+mj-lt"/>
              </a:rPr>
              <a:t>ОПИСАНИЕ ПРОЕКТА.</a:t>
            </a:r>
            <a:endParaRPr lang="ru-RU" sz="1600" spc="-1" dirty="0" smtClean="0">
              <a:solidFill>
                <a:srgbClr val="FF0000"/>
              </a:solidFill>
              <a:latin typeface="+mj-lt"/>
            </a:endParaRPr>
          </a:p>
          <a:p>
            <a:pPr>
              <a:lnSpc>
                <a:spcPct val="100000"/>
              </a:lnSpc>
            </a:pPr>
            <a:r>
              <a:rPr lang="ru-RU" sz="1600" b="1" spc="-1" dirty="0" smtClean="0">
                <a:solidFill>
                  <a:srgbClr val="FF0000"/>
                </a:solidFill>
                <a:latin typeface="+mj-lt"/>
              </a:rPr>
              <a:t>ЦЕЛЬ ПРОЕКТА</a:t>
            </a:r>
            <a:r>
              <a:rPr lang="ru-RU" sz="1600" spc="-1" dirty="0" smtClean="0">
                <a:solidFill>
                  <a:srgbClr val="FF0000"/>
                </a:solidFill>
                <a:latin typeface="+mj-lt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ru-RU" sz="1600" b="1" spc="-1" dirty="0" smtClean="0">
                <a:solidFill>
                  <a:srgbClr val="FF0000"/>
                </a:solidFill>
                <a:latin typeface="+mj-lt"/>
              </a:rPr>
              <a:t>Основные задачи проекта:</a:t>
            </a:r>
            <a:endParaRPr lang="ru-RU" sz="1600" spc="-1" dirty="0" smtClean="0">
              <a:solidFill>
                <a:srgbClr val="FF0000"/>
              </a:solidFill>
              <a:latin typeface="+mj-lt"/>
            </a:endParaRPr>
          </a:p>
          <a:p>
            <a:r>
              <a:rPr lang="ru-RU" sz="1600" b="1" spc="-1" dirty="0">
                <a:solidFill>
                  <a:srgbClr val="FF0000"/>
                </a:solidFill>
                <a:latin typeface="+mj-lt"/>
              </a:rPr>
              <a:t>Место реализации проекта</a:t>
            </a:r>
            <a:endParaRPr lang="ru-RU" sz="1600" spc="-1" dirty="0">
              <a:solidFill>
                <a:srgbClr val="FF0000"/>
              </a:solidFill>
              <a:latin typeface="+mj-lt"/>
            </a:endParaRPr>
          </a:p>
          <a:p>
            <a:r>
              <a:rPr lang="ru-RU" sz="1600" b="1" spc="-1" dirty="0">
                <a:solidFill>
                  <a:srgbClr val="FF0000"/>
                </a:solidFill>
                <a:latin typeface="+mj-lt"/>
              </a:rPr>
              <a:t>Стоимость проекта, источники финансирования</a:t>
            </a:r>
            <a:endParaRPr lang="ru-RU" sz="1600" spc="-1" dirty="0">
              <a:solidFill>
                <a:srgbClr val="FF0000"/>
              </a:solidFill>
              <a:latin typeface="+mj-lt"/>
            </a:endParaRPr>
          </a:p>
          <a:p>
            <a:r>
              <a:rPr lang="ru-RU" sz="1600" dirty="0" smtClean="0">
                <a:solidFill>
                  <a:srgbClr val="FF0000"/>
                </a:solidFill>
                <a:latin typeface="+mj-lt"/>
              </a:rPr>
              <a:t>Инвестиционный план </a:t>
            </a:r>
          </a:p>
          <a:p>
            <a:r>
              <a:rPr lang="ru-RU" sz="1600" b="1" cap="all" spc="-1" dirty="0">
                <a:solidFill>
                  <a:srgbClr val="FF0000"/>
                </a:solidFill>
                <a:latin typeface="+mj-lt"/>
              </a:rPr>
              <a:t>Описание продукции и услуг.</a:t>
            </a:r>
            <a:endParaRPr lang="ru-RU" sz="1600" spc="-1" dirty="0">
              <a:solidFill>
                <a:srgbClr val="FF0000"/>
              </a:solidFill>
              <a:latin typeface="+mj-lt"/>
            </a:endParaRPr>
          </a:p>
          <a:p>
            <a:r>
              <a:rPr lang="ru-RU" sz="1600" cap="all" spc="-1" dirty="0" smtClean="0">
                <a:solidFill>
                  <a:srgbClr val="FF0000"/>
                </a:solidFill>
                <a:latin typeface="Century Gothic"/>
              </a:rPr>
              <a:t>первый </a:t>
            </a:r>
            <a:r>
              <a:rPr lang="ru-RU" sz="1600" cap="all" spc="-1" dirty="0">
                <a:solidFill>
                  <a:srgbClr val="FF0000"/>
                </a:solidFill>
                <a:latin typeface="Century Gothic"/>
              </a:rPr>
              <a:t>год осуществления </a:t>
            </a:r>
            <a:r>
              <a:rPr lang="ru-RU" sz="1600" cap="all" spc="-1" dirty="0" smtClean="0">
                <a:solidFill>
                  <a:srgbClr val="FF0000"/>
                </a:solidFill>
                <a:latin typeface="Century Gothic"/>
              </a:rPr>
              <a:t>деятельности</a:t>
            </a:r>
          </a:p>
          <a:p>
            <a:r>
              <a:rPr lang="ru-RU" sz="2000" b="1" cap="all" spc="-1" dirty="0">
                <a:solidFill>
                  <a:srgbClr val="FF0000"/>
                </a:solidFill>
                <a:latin typeface="Century Gothic"/>
              </a:rPr>
              <a:t>Финансовый план</a:t>
            </a:r>
            <a:r>
              <a:rPr lang="ru-RU" sz="1600" dirty="0">
                <a:solidFill>
                  <a:srgbClr val="FF0000"/>
                </a:solidFill>
              </a:rPr>
              <a:t/>
            </a:r>
            <a:br>
              <a:rPr lang="ru-RU" sz="1600" dirty="0">
                <a:solidFill>
                  <a:srgbClr val="FF0000"/>
                </a:solidFill>
              </a:rPr>
            </a:br>
            <a:r>
              <a:rPr lang="ru-RU" sz="2000" cap="all" spc="-1" dirty="0">
                <a:solidFill>
                  <a:srgbClr val="FF0000"/>
                </a:solidFill>
                <a:latin typeface="Century Gothic"/>
              </a:rPr>
              <a:t> </a:t>
            </a:r>
            <a:r>
              <a:rPr lang="ru-RU" sz="1600" cap="all" spc="-1" dirty="0" err="1">
                <a:solidFill>
                  <a:srgbClr val="FF0000"/>
                </a:solidFill>
                <a:latin typeface="Century Gothic"/>
              </a:rPr>
              <a:t>План</a:t>
            </a:r>
            <a:r>
              <a:rPr lang="ru-RU" sz="1600" cap="all" spc="-1" dirty="0">
                <a:solidFill>
                  <a:srgbClr val="FF0000"/>
                </a:solidFill>
                <a:latin typeface="Century Gothic"/>
              </a:rPr>
              <a:t> доходов и расходов (в рублях</a:t>
            </a:r>
            <a:r>
              <a:rPr lang="ru-RU" sz="1600" cap="all" spc="-1" dirty="0" smtClean="0">
                <a:solidFill>
                  <a:srgbClr val="FF0000"/>
                </a:solidFill>
                <a:latin typeface="Century Gothic"/>
              </a:rPr>
              <a:t>)</a:t>
            </a:r>
          </a:p>
          <a:p>
            <a:r>
              <a:rPr lang="ru-RU" sz="1600" b="1" cap="all" spc="-1" dirty="0" smtClean="0">
                <a:solidFill>
                  <a:srgbClr val="FF0000"/>
                </a:solidFill>
                <a:latin typeface="Century Gothic"/>
              </a:rPr>
              <a:t>Прогноз </a:t>
            </a:r>
            <a:r>
              <a:rPr lang="ru-RU" sz="1600" b="1" cap="all" spc="-1" dirty="0">
                <a:solidFill>
                  <a:srgbClr val="FF0000"/>
                </a:solidFill>
                <a:latin typeface="Century Gothic"/>
              </a:rPr>
              <a:t>(отчет) о движении денежных средств    (в рублях)</a:t>
            </a:r>
            <a:r>
              <a:rPr lang="ru-RU" sz="1600" dirty="0">
                <a:solidFill>
                  <a:srgbClr val="FF0000"/>
                </a:solidFill>
              </a:rPr>
              <a:t/>
            </a:r>
            <a:br>
              <a:rPr lang="ru-RU" sz="1600" dirty="0">
                <a:solidFill>
                  <a:srgbClr val="FF0000"/>
                </a:solidFill>
              </a:rPr>
            </a:br>
            <a:endParaRPr lang="ru-RU" sz="1600" dirty="0" smtClean="0">
              <a:solidFill>
                <a:srgbClr val="FF0000"/>
              </a:solidFill>
              <a:latin typeface="+mj-lt"/>
            </a:endParaRPr>
          </a:p>
          <a:p>
            <a:r>
              <a:rPr lang="ru-RU" sz="1600" spc="-1" dirty="0" smtClean="0">
                <a:solidFill>
                  <a:srgbClr val="FF0000"/>
                </a:solidFill>
                <a:latin typeface="+mj-lt"/>
              </a:rPr>
              <a:t>Направленность и эффективность </a:t>
            </a:r>
          </a:p>
          <a:p>
            <a:r>
              <a:rPr lang="ru-RU" sz="1600" spc="-1" dirty="0" smtClean="0">
                <a:solidFill>
                  <a:srgbClr val="FF0000"/>
                </a:solidFill>
                <a:latin typeface="+mj-lt"/>
              </a:rPr>
              <a:t>Заключение </a:t>
            </a:r>
            <a:endParaRPr lang="ru-RU" sz="1600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Содержание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1521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Цель </a:t>
            </a:r>
            <a:r>
              <a:rPr lang="ru-RU" b="1" dirty="0" err="1" smtClean="0"/>
              <a:t>проекта:</a:t>
            </a:r>
            <a:r>
              <a:rPr lang="ru-RU" dirty="0" err="1" smtClean="0"/>
              <a:t>создание</a:t>
            </a:r>
            <a:r>
              <a:rPr lang="ru-RU" dirty="0" smtClean="0"/>
              <a:t> мини-фермы по разведению кур </a:t>
            </a:r>
            <a:r>
              <a:rPr lang="ru-RU" b="1" dirty="0" smtClean="0"/>
              <a:t>«</a:t>
            </a:r>
            <a:r>
              <a:rPr lang="ru-RU" b="1" dirty="0" err="1" smtClean="0"/>
              <a:t>ПТИЦЕполис</a:t>
            </a:r>
            <a:r>
              <a:rPr lang="ru-RU" b="1" dirty="0" smtClean="0"/>
              <a:t>"</a:t>
            </a:r>
            <a:r>
              <a:rPr lang="ru-RU" dirty="0" smtClean="0"/>
              <a:t> и получение стабильной прибыли уже в первые 1,5-2 года..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 Задачи проекта:</a:t>
            </a:r>
            <a:endParaRPr lang="ru-RU" dirty="0" smtClean="0"/>
          </a:p>
          <a:p>
            <a:r>
              <a:rPr lang="ru-RU" dirty="0" smtClean="0"/>
              <a:t> изучить нормативно-правовую базу, возможности создания мини-фермы по разведению кур в домашних условиях, опыт создания мини-ферм;</a:t>
            </a:r>
          </a:p>
          <a:p>
            <a:r>
              <a:rPr lang="ru-RU" dirty="0" smtClean="0"/>
              <a:t>изучить особенности содержания  кур;</a:t>
            </a:r>
          </a:p>
          <a:p>
            <a:r>
              <a:rPr lang="ru-RU" dirty="0" smtClean="0"/>
              <a:t> выявить риски;</a:t>
            </a:r>
          </a:p>
          <a:p>
            <a:r>
              <a:rPr lang="ru-RU" dirty="0" smtClean="0"/>
              <a:t>составить программу действий по реализации проекта;</a:t>
            </a:r>
          </a:p>
          <a:p>
            <a:r>
              <a:rPr lang="ru-RU" dirty="0" smtClean="0"/>
              <a:t>рассчитать необходимые ресурсы и экономический эффект;</a:t>
            </a:r>
          </a:p>
          <a:p>
            <a:r>
              <a:rPr lang="ru-RU" dirty="0" smtClean="0"/>
              <a:t>выделить условия, необходимые для успешной реализации проекта;</a:t>
            </a:r>
          </a:p>
          <a:p>
            <a:r>
              <a:rPr lang="ru-RU" dirty="0" smtClean="0"/>
              <a:t>определить перспективы развития;</a:t>
            </a:r>
          </a:p>
          <a:p>
            <a:r>
              <a:rPr lang="ru-RU" dirty="0" smtClean="0"/>
              <a:t> начать реализацию проекта.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Источник финансирования проекта: собственные средства, либо банковский кредит.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Настоящий проект представляет собой описание организации разведения кур-несушек, создание собственной птицефермы со сроком окупаемости проекта 1,5- 2 года.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160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b="0" dirty="0" smtClean="0">
                <a:solidFill>
                  <a:schemeClr val="tx1"/>
                </a:solidFill>
              </a:rPr>
              <a:t>Обобщенные результаты оценки сферы </a:t>
            </a:r>
            <a:r>
              <a:rPr lang="ru-RU" sz="1300" b="0" dirty="0" err="1" smtClean="0">
                <a:solidFill>
                  <a:schemeClr val="tx1"/>
                </a:solidFill>
              </a:rPr>
              <a:t>птецеводства</a:t>
            </a:r>
            <a:r>
              <a:rPr lang="ru-RU" sz="1300" b="0" dirty="0" smtClean="0">
                <a:solidFill>
                  <a:schemeClr val="tx1"/>
                </a:solidFill>
              </a:rPr>
              <a:t> в Сямже представлены в виде матрицы SWOT– анализа (табл.1). </a:t>
            </a:r>
            <a:br>
              <a:rPr lang="ru-RU" sz="1300" b="0" dirty="0" smtClean="0">
                <a:solidFill>
                  <a:schemeClr val="tx1"/>
                </a:solidFill>
              </a:rPr>
            </a:br>
            <a:r>
              <a:rPr lang="ru-RU" sz="1300" b="0" dirty="0" smtClean="0">
                <a:solidFill>
                  <a:schemeClr val="tx1"/>
                </a:solidFill>
              </a:rPr>
              <a:t>Таблица 1 – SWOT-анализ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505" y="618625"/>
          <a:ext cx="9036495" cy="6115746"/>
        </p:xfrm>
        <a:graphic>
          <a:graphicData uri="http://schemas.openxmlformats.org/drawingml/2006/table">
            <a:tbl>
              <a:tblPr/>
              <a:tblGrid>
                <a:gridCol w="3096342"/>
                <a:gridCol w="5940153"/>
              </a:tblGrid>
              <a:tr h="2670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Слабые стороны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62" marR="21862" marT="21862" marB="218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b="1" dirty="0">
                          <a:solidFill>
                            <a:srgbClr val="B82236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Сильные стороны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62" marR="21862" marT="21862" marB="218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118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Заболевания кур являются основным риском в этом бизнесе. Наиболее опасными заболеваниями кур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считаются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болезнь Ньюкасла (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псевдочума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), птичий грипп, инфекционная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бурсальная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болезнь, инфекционный бронхит, болезнь Марека, оспа, сальмонеллез,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колибактериоз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и другие.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вспышке на не вакцинированном поголовье через 2-3 дня птица погибает, в таких случаях смертность достигает 70-100%..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62" marR="21862" marT="21862" marB="218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-куриные яйца  очень популярный продукт: в год один среднестатистический взрослый человек потребляет до 292 яиц;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 на взрослую часть населения нашей страны приходится примерно 100 млн. человек. </a:t>
                      </a:r>
                      <a:endParaRPr lang="ru-RU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спрос на экологическую продукцию, полученную естественным способом, постоянный.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-постоянный спрос, отсутствие сезонности на продукцию;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возможность выбрать направление (выращивание кур для реализации яиц, мяса или молодняка), совмещать их;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возможность начать дело с небольших масштабов (на приусадебном участке) без регистрации бизнеса и постепенно расширяться;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-невысокий уровень стартовых вложений;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 кроме основной продукции можно продавать пух, субпродукты, помет для удобрения.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62" marR="21862" marT="21862" marB="218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167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Угрозы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62" marR="21862" marT="21862" marB="218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b="1" dirty="0">
                          <a:solidFill>
                            <a:srgbClr val="C5000B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Возможности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62" marR="21862" marT="21862" marB="218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13919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конкуренция;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–недостаток собственных финансовых средств и инвестиционных ресурсов;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низкое качество и однообразие продукта.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62" marR="21862" marT="21862" marB="218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создание новых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бизнес-проектов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реклама ВК и др.;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увеличение объемов продаж;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– расширение спектра предлагаемых услуг,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-улучшение качества и безопасности.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62" marR="21862" marT="21862" marB="2186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916832"/>
          <a:ext cx="8229600" cy="4199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6528"/>
                <a:gridCol w="3819872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Этапы реализации проекта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сроки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Постройка</a:t>
                      </a: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обустройство курятника.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Сентябрь -октябрь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Выбор  содержания несушек /напольное/.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октябрь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Выбор породы кур</a:t>
                      </a: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Октябрь-ноябрь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Покупка молодняка.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весна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Уход и содержание.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Ежедневно.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Кормление.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Ежедневно.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Разведение несушек.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Весна/осень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Вывод молодняка и инкубация.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Весна/осень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Поддержание светового  и температурного режима.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Постоянно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Проведение профилактических работ.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Ежедневно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Основные этапы реализации проекта.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1196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Основные затраты включают:</a:t>
            </a:r>
            <a:endParaRPr lang="ru-RU" dirty="0" smtClean="0"/>
          </a:p>
          <a:p>
            <a:r>
              <a:rPr lang="ru-RU" dirty="0" smtClean="0"/>
              <a:t>обеспечение </a:t>
            </a:r>
            <a:r>
              <a:rPr lang="ru-RU" dirty="0" smtClean="0"/>
              <a:t>кормом, витаминами</a:t>
            </a:r>
            <a:r>
              <a:rPr lang="ru-RU" dirty="0" smtClean="0"/>
              <a:t>;</a:t>
            </a:r>
          </a:p>
          <a:p>
            <a:endParaRPr lang="ru-RU" dirty="0" smtClean="0"/>
          </a:p>
          <a:p>
            <a:r>
              <a:rPr lang="ru-RU" b="1" dirty="0" smtClean="0"/>
              <a:t>Сэкономить </a:t>
            </a:r>
            <a:r>
              <a:rPr lang="ru-RU" dirty="0" smtClean="0"/>
              <a:t>можно на закупке комбикорма, заготавливая корма самостоятельно. Чтобы не тратить деньги на покупку молодняка, можно оборудовать курятник инкубатор.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Доход поступает</a:t>
            </a:r>
            <a:r>
              <a:rPr lang="ru-RU" dirty="0" smtClean="0"/>
              <a:t> от яиц (а позже от продажи мяса, молодняка, взрослых кур, навоза, удобрения, пера…) Его размер зависит от таких параметров:</a:t>
            </a:r>
          </a:p>
          <a:p>
            <a:r>
              <a:rPr lang="ru-RU" dirty="0" smtClean="0"/>
              <a:t>рынки сбыта;</a:t>
            </a:r>
          </a:p>
          <a:p>
            <a:r>
              <a:rPr lang="ru-RU" dirty="0" smtClean="0"/>
              <a:t>объема реализованной продукции;</a:t>
            </a:r>
          </a:p>
          <a:p>
            <a:r>
              <a:rPr lang="ru-RU" dirty="0" smtClean="0"/>
              <a:t>стратегия ведения бизнеса.</a:t>
            </a:r>
          </a:p>
          <a:p>
            <a:r>
              <a:rPr lang="ru-RU" dirty="0" smtClean="0"/>
              <a:t>Рентабельность бизнеса по разведению кур сегодня оценивается в 90-95%. 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Окупаемость проекта составляет 1,5-2 года.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Описание результатов реализации проекта.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8229600" cy="469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расходы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Цена за ед.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Стоимость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Покупка куриц -30 штук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350руб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10500 рублей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естественная убыл не оплодотворенные яйца, 140 штук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 руб.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1120 руб.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Постройка птичника.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40 000 руб.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Покупка инкубатора.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5000 руб.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Электроэнергия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800 руб.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корм для цыплят, 280 шт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50000 рублей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7.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витамины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500 рублей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корм для молодых петушков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1380 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рублей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400" b="1" kern="1200" dirty="0" smtClean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kumimoji="0" lang="ru-RU" sz="1400" b="1" kern="1200" dirty="0" smtClean="0">
                        <a:solidFill>
                          <a:schemeClr val="dk1"/>
                        </a:solidFill>
                        <a:latin typeface="Times New Roman"/>
                        <a:ea typeface="+mn-ea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Всего  затратим: 109300 рублей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Расходы за первый год.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Итак, в хозяйстве 30 кур. В год каждая курица несет примерно 250 яиц. Цена яйца высока из-за вкусовых и питательных веществ ,поэтому яйцо стоит 8 рублей. </a:t>
            </a:r>
          </a:p>
          <a:p>
            <a:r>
              <a:rPr lang="ru-RU" dirty="0" smtClean="0"/>
              <a:t>Подведем расчёты сколько  яиц будет от всего хозяйства : 30*250=7500 штук. Из этого количества мы оставляем 700 штук на инкубацию  (выводок молодняка). Покупаем инкубатор за 5000 рублей на количество 63 яиц.</a:t>
            </a:r>
          </a:p>
          <a:p>
            <a:r>
              <a:rPr lang="ru-RU" dirty="0" smtClean="0"/>
              <a:t>Стоимость одного цыпленка выращенного в домашних  условиях  составляет 178 рублей .  Если мы покупаем у фермера такого же возраста куриц  ,то стоимость составляет 350 рублей . прибыл от продажи одной курицы   равна 172 рубля .Так же мы продаем молодых петушков в количестве 280 штук по цене 200 рублей за одного и получаем 56 000 рублей . </a:t>
            </a:r>
          </a:p>
          <a:p>
            <a:r>
              <a:rPr lang="ru-RU" dirty="0" smtClean="0"/>
              <a:t>Продажа </a:t>
            </a:r>
            <a:r>
              <a:rPr lang="ru-RU" dirty="0" err="1" smtClean="0"/>
              <a:t>яйц</a:t>
            </a:r>
            <a:r>
              <a:rPr lang="ru-RU" dirty="0" smtClean="0"/>
              <a:t>  Семья в среднем за год потребляет 2000 штук яиц .У нас остается 4800 штук яиц .продаем из по 8 рублей за штуку и получаем  38 400 рублей  .Затраты на электроэнергию составили 800 рублей ,так как с апреля по сентябрь куры живут в загонах на улице 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Яйцо от 30 кур *250=7500 штук .</a:t>
            </a:r>
          </a:p>
          <a:p>
            <a:r>
              <a:rPr lang="ru-RU" dirty="0" smtClean="0"/>
              <a:t>700 яиц на инкубацию </a:t>
            </a:r>
          </a:p>
          <a:p>
            <a:r>
              <a:rPr lang="ru-RU" dirty="0" smtClean="0"/>
              <a:t>560 цыплят вылупилось в год </a:t>
            </a:r>
          </a:p>
          <a:p>
            <a:r>
              <a:rPr lang="ru-RU" dirty="0" smtClean="0"/>
              <a:t>продажа яйца 7500-700-2000=4800 яиц * 8 рублей за штуку =38 400 рублей. </a:t>
            </a:r>
          </a:p>
          <a:p>
            <a:r>
              <a:rPr lang="ru-RU" dirty="0" smtClean="0"/>
              <a:t>Доход от продажи петушков 280*200=56000 рублей </a:t>
            </a:r>
          </a:p>
          <a:p>
            <a:r>
              <a:rPr lang="ru-RU" dirty="0" smtClean="0"/>
              <a:t> продажа яиц от молодых куриц 3160 яиц в год *8 рублей за штуку =25 280 рублей.</a:t>
            </a:r>
          </a:p>
          <a:p>
            <a:r>
              <a:rPr lang="ru-RU" b="1" dirty="0" smtClean="0"/>
              <a:t>Итого: мы получаем  доход  - 119 232 рублей 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Теперь подсчитаем доход за 1 год.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877</TotalTime>
  <Words>1104</Words>
  <Application>Microsoft Office PowerPoint</Application>
  <PresentationFormat>Экран (4:3)</PresentationFormat>
  <Paragraphs>184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2" baseType="lpstr">
      <vt:lpstr>Arial</vt:lpstr>
      <vt:lpstr>Bookman Old Style</vt:lpstr>
      <vt:lpstr>Calibri</vt:lpstr>
      <vt:lpstr>Century Gothic</vt:lpstr>
      <vt:lpstr>Lucida Sans Unicode</vt:lpstr>
      <vt:lpstr>Times New Roman</vt:lpstr>
      <vt:lpstr>Verdana</vt:lpstr>
      <vt:lpstr>Wingdings 2</vt:lpstr>
      <vt:lpstr>Wingdings 3</vt:lpstr>
      <vt:lpstr>XO Oriel</vt:lpstr>
      <vt:lpstr>Открытая</vt:lpstr>
      <vt:lpstr>      </vt:lpstr>
      <vt:lpstr>Содержание проекта</vt:lpstr>
      <vt:lpstr>Настоящий проект представляет собой описание организации разведения кур-несушек, создание собственной птицефермы со сроком окупаемости проекта 1,5- 2 года. </vt:lpstr>
      <vt:lpstr>  Обобщенные результаты оценки сферы птецеводства в Сямже представлены в виде матрицы SWOT– анализа (табл.1).  Таблица 1 – SWOT-анализ  </vt:lpstr>
      <vt:lpstr> Основные этапы реализации проекта. </vt:lpstr>
      <vt:lpstr> Описание результатов реализации проекта. </vt:lpstr>
      <vt:lpstr>Расходы за первый год. </vt:lpstr>
      <vt:lpstr>Презентация PowerPoint</vt:lpstr>
      <vt:lpstr>Теперь подсчитаем доход за 1 год. </vt:lpstr>
      <vt:lpstr> доход 423232 рубля расход:  274 980 рублей </vt:lpstr>
      <vt:lpstr>заключение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Областной конкурс «Юный предприниматель Вологодской области»</dc:title>
  <dc:creator>Pioner</dc:creator>
  <cp:lastModifiedBy>User</cp:lastModifiedBy>
  <cp:revision>14</cp:revision>
  <dcterms:created xsi:type="dcterms:W3CDTF">2018-11-12T08:07:15Z</dcterms:created>
  <dcterms:modified xsi:type="dcterms:W3CDTF">2023-06-07T19:42:26Z</dcterms:modified>
</cp:coreProperties>
</file>