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theme" Target="theme/theme1.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viewProps" Target="viewProp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presProps" Target="presProps.xml" /><Relationship Id="rId5" Type="http://schemas.openxmlformats.org/officeDocument/2006/relationships/slide" Target="slides/slide4.xml" /><Relationship Id="rId10" Type="http://schemas.openxmlformats.org/officeDocument/2006/relationships/notesMaster" Target="notesMasters/notesMaster1.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tableStyles" Target="tableStyle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E592DD-784A-6E43-AEC9-4C69524C09B4}" type="datetimeFigureOut">
              <a:rPr lang="ru-RU" smtClean="0"/>
              <a:t>05.10.2023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65A225-B9B5-0044-A03E-D5F172E54C32}" type="slidenum">
              <a:rPr lang="ru-RU" smtClean="0"/>
              <a:t>‹#›</a:t>
            </a:fld>
            <a:endParaRPr lang="ru-RU"/>
          </a:p>
        </p:txBody>
      </p:sp>
    </p:spTree>
    <p:extLst>
      <p:ext uri="{BB962C8B-B14F-4D97-AF65-F5344CB8AC3E}">
        <p14:creationId xmlns:p14="http://schemas.microsoft.com/office/powerpoint/2010/main" val="1876180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i="0" dirty="0">
                <a:solidFill>
                  <a:srgbClr val="444444"/>
                </a:solidFill>
                <a:effectLst/>
                <a:latin typeface="Open Sans" panose="020B0606030504020204" pitchFamily="34" charset="0"/>
              </a:rPr>
              <a:t>Во-вторых</a:t>
            </a:r>
            <a:r>
              <a:rPr lang="ru-RU" b="0" i="0" dirty="0">
                <a:solidFill>
                  <a:srgbClr val="444444"/>
                </a:solidFill>
                <a:effectLst/>
                <a:latin typeface="Open Sans" panose="020B0606030504020204" pitchFamily="34" charset="0"/>
              </a:rPr>
              <a:t>, во время грозы избегайте воды, так как природная вода – хороший проводник тока. Удар молнии распространяется вокруг водоема в радиусе около 100 метров. Нередко она бьет в берега. Поэтому во время грозы необходимо подальше отойти от берега, при этом нельзя купаться и ловить рыбу. Кроме того, при грозе желательно избавиться от металлических предметов. Часы, цепочки и даже раскрытый над головой зонтик – потенциальные цели удара. Известны случаи удара молнии по находящейся в кармане связке ключей.</a:t>
            </a:r>
            <a:endParaRPr lang="ru-RU" dirty="0"/>
          </a:p>
        </p:txBody>
      </p:sp>
      <p:sp>
        <p:nvSpPr>
          <p:cNvPr id="4" name="Номер слайда 3"/>
          <p:cNvSpPr>
            <a:spLocks noGrp="1"/>
          </p:cNvSpPr>
          <p:nvPr>
            <p:ph type="sldNum" sz="quarter" idx="5"/>
          </p:nvPr>
        </p:nvSpPr>
        <p:spPr/>
        <p:txBody>
          <a:bodyPr/>
          <a:lstStyle/>
          <a:p>
            <a:fld id="{2965A225-B9B5-0044-A03E-D5F172E54C32}" type="slidenum">
              <a:rPr lang="ru-RU" smtClean="0"/>
              <a:t>4</a:t>
            </a:fld>
            <a:endParaRPr lang="ru-RU"/>
          </a:p>
        </p:txBody>
      </p:sp>
    </p:spTree>
    <p:extLst>
      <p:ext uri="{BB962C8B-B14F-4D97-AF65-F5344CB8AC3E}">
        <p14:creationId xmlns:p14="http://schemas.microsoft.com/office/powerpoint/2010/main" val="3334568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10/5/2023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10/5/2023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10/5/2023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10/5/2023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Date Placeholder 6"/>
          <p:cNvSpPr>
            <a:spLocks noGrp="1"/>
          </p:cNvSpPr>
          <p:nvPr>
            <p:ph type="dt" sz="half" idx="10"/>
          </p:nvPr>
        </p:nvSpPr>
        <p:spPr/>
        <p:txBody>
          <a:bodyPr/>
          <a:lstStyle/>
          <a:p>
            <a:fld id="{1160EA64-D806-43AC-9DF2-F8C432F32B4C}" type="datetimeFigureOut">
              <a:rPr lang="en-US" dirty="0"/>
              <a:t>10/5/2023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10/5/2023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7" name="Date Placeholder 6"/>
          <p:cNvSpPr>
            <a:spLocks noGrp="1"/>
          </p:cNvSpPr>
          <p:nvPr>
            <p:ph type="dt" sz="half" idx="10"/>
          </p:nvPr>
        </p:nvSpPr>
        <p:spPr/>
        <p:txBody>
          <a:bodyPr/>
          <a:lstStyle/>
          <a:p>
            <a:fld id="{4F7D4976-E339-4826-83B7-FBD03F55ECF8}" type="datetimeFigureOut">
              <a:rPr lang="en-US" dirty="0"/>
              <a:t>10/5/2023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10/5/2023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10/5/2023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9" name="Date Placeholder 8"/>
          <p:cNvSpPr>
            <a:spLocks noGrp="1"/>
          </p:cNvSpPr>
          <p:nvPr>
            <p:ph type="dt" sz="half" idx="10"/>
          </p:nvPr>
        </p:nvSpPr>
        <p:spPr/>
        <p:txBody>
          <a:bodyPr/>
          <a:lstStyle/>
          <a:p>
            <a:fld id="{D1BE4249-C0D0-4B06-8692-E8BB871AF643}" type="datetimeFigureOut">
              <a:rPr lang="en-US" dirty="0"/>
              <a:t>10/5/2023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10/5/2023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10/5/2023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standalone="yes"?>
<Relationships xmlns="http://schemas.openxmlformats.org/package/2006/relationships"><Relationship Id="rId3" Type="http://schemas.openxmlformats.org/officeDocument/2006/relationships/image" Target="../media/image2.jpeg" /><Relationship Id="rId2" Type="http://schemas.openxmlformats.org/officeDocument/2006/relationships/image" Target="../media/image1.jpeg" /><Relationship Id="rId1" Type="http://schemas.openxmlformats.org/officeDocument/2006/relationships/slideLayout" Target="../slideLayouts/slideLayout2.xml" /><Relationship Id="rId5" Type="http://schemas.openxmlformats.org/officeDocument/2006/relationships/image" Target="../media/image4.jpeg" /><Relationship Id="rId4" Type="http://schemas.openxmlformats.org/officeDocument/2006/relationships/image" Target="../media/image3.jpeg" /></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7.xml.rels><?xml version="1.0" encoding="UTF-8" standalone="yes"?>
<Relationships xmlns="http://schemas.openxmlformats.org/package/2006/relationships"><Relationship Id="rId3" Type="http://schemas.openxmlformats.org/officeDocument/2006/relationships/image" Target="../media/image8.jpeg" /><Relationship Id="rId2" Type="http://schemas.openxmlformats.org/officeDocument/2006/relationships/image" Target="../media/image7.jpeg" /><Relationship Id="rId1" Type="http://schemas.openxmlformats.org/officeDocument/2006/relationships/slideLayout" Target="../slideLayouts/slideLayout2.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6259A1C-34FB-A849-A5CE-85BD8536A3E6}"/>
              </a:ext>
            </a:extLst>
          </p:cNvPr>
          <p:cNvSpPr>
            <a:spLocks noGrp="1"/>
          </p:cNvSpPr>
          <p:nvPr>
            <p:ph type="ctrTitle"/>
          </p:nvPr>
        </p:nvSpPr>
        <p:spPr>
          <a:xfrm>
            <a:off x="1600200" y="2606040"/>
            <a:ext cx="8991600" cy="1645920"/>
          </a:xfrm>
        </p:spPr>
        <p:txBody>
          <a:bodyPr/>
          <a:lstStyle/>
          <a:p>
            <a:r>
              <a:rPr lang="ru-RU" dirty="0" err="1"/>
              <a:t>ГроМ</a:t>
            </a:r>
            <a:r>
              <a:rPr lang="ru-RU" dirty="0"/>
              <a:t> и молния</a:t>
            </a:r>
          </a:p>
        </p:txBody>
      </p:sp>
      <p:sp>
        <p:nvSpPr>
          <p:cNvPr id="3" name="Подзаголовок 2">
            <a:extLst>
              <a:ext uri="{FF2B5EF4-FFF2-40B4-BE49-F238E27FC236}">
                <a16:creationId xmlns:a16="http://schemas.microsoft.com/office/drawing/2014/main" id="{C3B60655-77E8-F82D-69BF-F9D2BDF638DA}"/>
              </a:ext>
            </a:extLst>
          </p:cNvPr>
          <p:cNvSpPr>
            <a:spLocks noGrp="1"/>
          </p:cNvSpPr>
          <p:nvPr>
            <p:ph type="subTitle" idx="1"/>
          </p:nvPr>
        </p:nvSpPr>
        <p:spPr/>
        <p:txBody>
          <a:bodyPr/>
          <a:lstStyle/>
          <a:p>
            <a:endParaRPr lang="ru-RU"/>
          </a:p>
        </p:txBody>
      </p:sp>
    </p:spTree>
    <p:extLst>
      <p:ext uri="{BB962C8B-B14F-4D97-AF65-F5344CB8AC3E}">
        <p14:creationId xmlns:p14="http://schemas.microsoft.com/office/powerpoint/2010/main" val="3161270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717018-D66B-791C-DFA3-46D16A3BECD5}"/>
              </a:ext>
            </a:extLst>
          </p:cNvPr>
          <p:cNvSpPr>
            <a:spLocks noGrp="1"/>
          </p:cNvSpPr>
          <p:nvPr>
            <p:ph type="title"/>
          </p:nvPr>
        </p:nvSpPr>
        <p:spPr/>
        <p:txBody>
          <a:bodyPr/>
          <a:lstStyle/>
          <a:p>
            <a:r>
              <a:rPr lang="ru-RU" dirty="0"/>
              <a:t>Формирование молний</a:t>
            </a:r>
          </a:p>
        </p:txBody>
      </p:sp>
      <p:sp>
        <p:nvSpPr>
          <p:cNvPr id="3" name="Объект 2">
            <a:extLst>
              <a:ext uri="{FF2B5EF4-FFF2-40B4-BE49-F238E27FC236}">
                <a16:creationId xmlns:a16="http://schemas.microsoft.com/office/drawing/2014/main" id="{80B861ED-51DA-6BFF-D63A-91003F7FA479}"/>
              </a:ext>
            </a:extLst>
          </p:cNvPr>
          <p:cNvSpPr>
            <a:spLocks noGrp="1"/>
          </p:cNvSpPr>
          <p:nvPr>
            <p:ph idx="1"/>
          </p:nvPr>
        </p:nvSpPr>
        <p:spPr>
          <a:xfrm>
            <a:off x="1212669" y="2401560"/>
            <a:ext cx="10260130" cy="3591573"/>
          </a:xfrm>
        </p:spPr>
        <p:txBody>
          <a:bodyPr anchor="t">
            <a:noAutofit/>
          </a:bodyPr>
          <a:lstStyle/>
          <a:p>
            <a:r>
              <a:rPr lang="ru-RU" sz="2000" strike="noStrike" dirty="0">
                <a:solidFill>
                  <a:schemeClr val="tx1"/>
                </a:solidFill>
                <a:effectLst/>
                <a:latin typeface="PT Serif" panose="02000000000000000000" pitchFamily="2" charset="0"/>
              </a:rPr>
              <a:t>Что такое молния? Это электрический разряд в атмосфере, сопровождаемый вспышкой света и последующим громом. Часто бывает виден сам светящийся канал разряда, напоминающий разветвляющуюся реку или дерево.</a:t>
            </a:r>
            <a:br>
              <a:rPr lang="ru-RU" sz="2000" strike="noStrike" dirty="0">
                <a:solidFill>
                  <a:schemeClr val="tx1"/>
                </a:solidFill>
                <a:effectLst/>
                <a:latin typeface="PT Serif" panose="02000000000000000000" pitchFamily="2" charset="0"/>
              </a:rPr>
            </a:br>
            <a:endParaRPr lang="ru-RU" sz="2000" strike="noStrike" dirty="0">
              <a:solidFill>
                <a:schemeClr val="tx1"/>
              </a:solidFill>
              <a:effectLst/>
              <a:latin typeface="PT Serif" panose="02000000000000000000" pitchFamily="2" charset="0"/>
            </a:endParaRPr>
          </a:p>
          <a:p>
            <a:r>
              <a:rPr lang="ru-RU" sz="2000" dirty="0">
                <a:solidFill>
                  <a:schemeClr val="tx1"/>
                </a:solidFill>
              </a:rPr>
              <a:t>Но не все так просто: для формирования молнии необходимо разделение положительных и отрицательных зарядов в облаке. Механизм возникновения зарядов полностью не изучен, но, однажды образовавшись, заряды разносятся электрическим полем Земли. Положительно заряженные капли и льдинки поднимаются вверх, заряжая верхнюю часть грозового облака, а отрицательно заряженные оказываются внизу. После накопления достаточно больших зарядов происходит искровой разряд. В большинстве случаев разряд проходит между облаками, но нередко происходит разряд между облаком и поверхностью Земли.</a:t>
            </a:r>
          </a:p>
        </p:txBody>
      </p:sp>
    </p:spTree>
    <p:extLst>
      <p:ext uri="{BB962C8B-B14F-4D97-AF65-F5344CB8AC3E}">
        <p14:creationId xmlns:p14="http://schemas.microsoft.com/office/powerpoint/2010/main" val="2079754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0A691B-0965-494A-FC3D-807CF7213018}"/>
              </a:ext>
            </a:extLst>
          </p:cNvPr>
          <p:cNvSpPr>
            <a:spLocks noGrp="1"/>
          </p:cNvSpPr>
          <p:nvPr>
            <p:ph type="title"/>
          </p:nvPr>
        </p:nvSpPr>
        <p:spPr/>
        <p:txBody>
          <a:bodyPr/>
          <a:lstStyle/>
          <a:p>
            <a:endParaRPr lang="ru-RU"/>
          </a:p>
        </p:txBody>
      </p:sp>
      <p:pic>
        <p:nvPicPr>
          <p:cNvPr id="8" name="Рисунок 8">
            <a:extLst>
              <a:ext uri="{FF2B5EF4-FFF2-40B4-BE49-F238E27FC236}">
                <a16:creationId xmlns:a16="http://schemas.microsoft.com/office/drawing/2014/main" id="{677AC354-AA77-4847-E057-B70BDEBA647B}"/>
              </a:ext>
            </a:extLst>
          </p:cNvPr>
          <p:cNvPicPr>
            <a:picLocks noGrp="1" noChangeAspect="1"/>
          </p:cNvPicPr>
          <p:nvPr>
            <p:ph idx="1"/>
          </p:nvPr>
        </p:nvPicPr>
        <p:blipFill>
          <a:blip r:embed="rId2"/>
          <a:stretch>
            <a:fillRect/>
          </a:stretch>
        </p:blipFill>
        <p:spPr>
          <a:xfrm>
            <a:off x="183586" y="148719"/>
            <a:ext cx="6317072" cy="3680537"/>
          </a:xfrm>
        </p:spPr>
      </p:pic>
      <p:pic>
        <p:nvPicPr>
          <p:cNvPr id="12" name="Рисунок 12">
            <a:extLst>
              <a:ext uri="{FF2B5EF4-FFF2-40B4-BE49-F238E27FC236}">
                <a16:creationId xmlns:a16="http://schemas.microsoft.com/office/drawing/2014/main" id="{91CA2D00-5427-6E0E-33D3-BABEF79C1C15}"/>
              </a:ext>
            </a:extLst>
          </p:cNvPr>
          <p:cNvPicPr>
            <a:picLocks noChangeAspect="1"/>
          </p:cNvPicPr>
          <p:nvPr/>
        </p:nvPicPr>
        <p:blipFill>
          <a:blip r:embed="rId3"/>
          <a:stretch>
            <a:fillRect/>
          </a:stretch>
        </p:blipFill>
        <p:spPr>
          <a:xfrm>
            <a:off x="6500659" y="150545"/>
            <a:ext cx="5520807" cy="3680538"/>
          </a:xfrm>
          <a:prstGeom prst="rect">
            <a:avLst/>
          </a:prstGeom>
        </p:spPr>
      </p:pic>
      <p:pic>
        <p:nvPicPr>
          <p:cNvPr id="13" name="Рисунок 13">
            <a:extLst>
              <a:ext uri="{FF2B5EF4-FFF2-40B4-BE49-F238E27FC236}">
                <a16:creationId xmlns:a16="http://schemas.microsoft.com/office/drawing/2014/main" id="{60E73313-1C81-6BFD-03FE-B560D16B2F2B}"/>
              </a:ext>
            </a:extLst>
          </p:cNvPr>
          <p:cNvPicPr>
            <a:picLocks noChangeAspect="1"/>
          </p:cNvPicPr>
          <p:nvPr/>
        </p:nvPicPr>
        <p:blipFill>
          <a:blip r:embed="rId4"/>
          <a:stretch>
            <a:fillRect/>
          </a:stretch>
        </p:blipFill>
        <p:spPr>
          <a:xfrm>
            <a:off x="6500658" y="3832908"/>
            <a:ext cx="5520807" cy="3025092"/>
          </a:xfrm>
          <a:prstGeom prst="rect">
            <a:avLst/>
          </a:prstGeom>
        </p:spPr>
      </p:pic>
      <p:pic>
        <p:nvPicPr>
          <p:cNvPr id="15" name="Рисунок 15">
            <a:extLst>
              <a:ext uri="{FF2B5EF4-FFF2-40B4-BE49-F238E27FC236}">
                <a16:creationId xmlns:a16="http://schemas.microsoft.com/office/drawing/2014/main" id="{42265D67-99DC-251B-21AE-AB5646490397}"/>
              </a:ext>
            </a:extLst>
          </p:cNvPr>
          <p:cNvPicPr>
            <a:picLocks noChangeAspect="1"/>
          </p:cNvPicPr>
          <p:nvPr/>
        </p:nvPicPr>
        <p:blipFill>
          <a:blip r:embed="rId5"/>
          <a:stretch>
            <a:fillRect/>
          </a:stretch>
        </p:blipFill>
        <p:spPr>
          <a:xfrm>
            <a:off x="183585" y="3829256"/>
            <a:ext cx="6317074" cy="3025092"/>
          </a:xfrm>
          <a:prstGeom prst="rect">
            <a:avLst/>
          </a:prstGeom>
        </p:spPr>
      </p:pic>
    </p:spTree>
    <p:extLst>
      <p:ext uri="{BB962C8B-B14F-4D97-AF65-F5344CB8AC3E}">
        <p14:creationId xmlns:p14="http://schemas.microsoft.com/office/powerpoint/2010/main" val="1557518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348C91-4E7A-F3D9-4579-3157290E6B4B}"/>
              </a:ext>
            </a:extLst>
          </p:cNvPr>
          <p:cNvSpPr>
            <a:spLocks noGrp="1"/>
          </p:cNvSpPr>
          <p:nvPr>
            <p:ph type="title"/>
          </p:nvPr>
        </p:nvSpPr>
        <p:spPr>
          <a:xfrm>
            <a:off x="2014283" y="530985"/>
            <a:ext cx="7729728" cy="885402"/>
          </a:xfrm>
        </p:spPr>
        <p:txBody>
          <a:bodyPr/>
          <a:lstStyle/>
          <a:p>
            <a:r>
              <a:rPr lang="ru-RU" dirty="0"/>
              <a:t>Меры безопасности про грозе</a:t>
            </a:r>
          </a:p>
        </p:txBody>
      </p:sp>
      <p:sp>
        <p:nvSpPr>
          <p:cNvPr id="3" name="Объект 2">
            <a:extLst>
              <a:ext uri="{FF2B5EF4-FFF2-40B4-BE49-F238E27FC236}">
                <a16:creationId xmlns:a16="http://schemas.microsoft.com/office/drawing/2014/main" id="{61E29E5D-86FC-B0C8-7EA0-EEDCAB7F810F}"/>
              </a:ext>
            </a:extLst>
          </p:cNvPr>
          <p:cNvSpPr>
            <a:spLocks noGrp="1"/>
          </p:cNvSpPr>
          <p:nvPr>
            <p:ph idx="1"/>
          </p:nvPr>
        </p:nvSpPr>
        <p:spPr>
          <a:xfrm>
            <a:off x="386408" y="1719705"/>
            <a:ext cx="5947915" cy="2486856"/>
          </a:xfrm>
        </p:spPr>
        <p:txBody>
          <a:bodyPr>
            <a:noAutofit/>
          </a:bodyPr>
          <a:lstStyle/>
          <a:p>
            <a:r>
              <a:rPr lang="ru-RU" b="1" i="0">
                <a:solidFill>
                  <a:srgbClr val="444444"/>
                </a:solidFill>
                <a:effectLst/>
                <a:latin typeface="Open Sans" panose="02000000000000000000" pitchFamily="2" charset="0"/>
              </a:rPr>
              <a:t>Во-первых</a:t>
            </a:r>
            <a:r>
              <a:rPr lang="ru-RU" b="0" i="0">
                <a:solidFill>
                  <a:srgbClr val="444444"/>
                </a:solidFill>
                <a:effectLst/>
                <a:latin typeface="Open Sans" panose="020B0606030504020204" pitchFamily="34" charset="0"/>
              </a:rPr>
              <a:t>, во время грозы желательно избегать открытой местности. Молния с большей вероятностью бьет в самую высокую точку, одинокий человек в поле – это и есть та самая точка. Если Вы по какой-то причине остались в поле один на один с грозой, спрячьтесь в любом возможном углублении: канавке, ложбинке или самом низком месте поля, сядьте на корточки и пригните голову. При этом следует помнить, что песчаная и каменная почвы имеют меньшую электропроводность, а значит, они безопаснее, чем глинистая. Не следует прятаться под отдельно стоящими деревьями, так как они в первую очередь подвержены ударам молнии. А если вы находитесь в лесу, то лучше всего прятаться под низкорослыми деревьями с густой кроной.</a:t>
            </a:r>
            <a:endParaRPr lang="ru-RU"/>
          </a:p>
        </p:txBody>
      </p:sp>
      <p:sp>
        <p:nvSpPr>
          <p:cNvPr id="4" name="TextBox 3">
            <a:extLst>
              <a:ext uri="{FF2B5EF4-FFF2-40B4-BE49-F238E27FC236}">
                <a16:creationId xmlns:a16="http://schemas.microsoft.com/office/drawing/2014/main" id="{72CFBF46-FE79-03D9-A4D1-3D2A36097D9A}"/>
              </a:ext>
            </a:extLst>
          </p:cNvPr>
          <p:cNvSpPr txBox="1"/>
          <p:nvPr/>
        </p:nvSpPr>
        <p:spPr>
          <a:xfrm>
            <a:off x="6576742" y="1719705"/>
            <a:ext cx="5010526" cy="3970318"/>
          </a:xfrm>
          <a:prstGeom prst="rect">
            <a:avLst/>
          </a:prstGeom>
          <a:noFill/>
        </p:spPr>
        <p:txBody>
          <a:bodyPr wrap="square" rtlCol="0">
            <a:spAutoFit/>
          </a:bodyPr>
          <a:lstStyle/>
          <a:p>
            <a:pPr algn="l"/>
            <a:r>
              <a:rPr lang="ru-RU" b="1" i="0" dirty="0">
                <a:solidFill>
                  <a:srgbClr val="444444"/>
                </a:solidFill>
                <a:effectLst/>
                <a:latin typeface="Open Sans" panose="020B0606030504020204" pitchFamily="34" charset="0"/>
              </a:rPr>
              <a:t>Во-вторых</a:t>
            </a:r>
            <a:r>
              <a:rPr lang="ru-RU" b="0" i="0" dirty="0">
                <a:solidFill>
                  <a:srgbClr val="444444"/>
                </a:solidFill>
                <a:effectLst/>
                <a:latin typeface="Open Sans" panose="020B0606030504020204" pitchFamily="34" charset="0"/>
              </a:rPr>
              <a:t>, во время грозы избегайте воды, так как природная вода – хороший проводник тока. Удар молнии распространяется вокруг водоема в радиусе около 100 метров. Нередко она бьет в берега. Поэтому во время грозы необходимо подальше отойти от берега, при этом нельзя купаться и ловить рыбу. Кроме того, при грозе желательно избавиться от металлических предметов. Часы, цепочки и даже раскрытый над головой зонтик – потенциальные цели удара. Известны случаи удара молнии по находящейся в кармане связке ключей.</a:t>
            </a:r>
            <a:endParaRPr lang="ru-RU" dirty="0"/>
          </a:p>
        </p:txBody>
      </p:sp>
    </p:spTree>
    <p:extLst>
      <p:ext uri="{BB962C8B-B14F-4D97-AF65-F5344CB8AC3E}">
        <p14:creationId xmlns:p14="http://schemas.microsoft.com/office/powerpoint/2010/main" val="4065959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717D15-DA48-101A-F8BC-E2751B3AF358}"/>
              </a:ext>
            </a:extLst>
          </p:cNvPr>
          <p:cNvSpPr>
            <a:spLocks noGrp="1"/>
          </p:cNvSpPr>
          <p:nvPr>
            <p:ph type="title"/>
          </p:nvPr>
        </p:nvSpPr>
        <p:spPr>
          <a:xfrm>
            <a:off x="3231073" y="-3167576"/>
            <a:ext cx="7729728" cy="1188720"/>
          </a:xfrm>
        </p:spPr>
        <p:txBody>
          <a:bodyPr/>
          <a:lstStyle/>
          <a:p>
            <a:endParaRPr lang="ru-RU"/>
          </a:p>
        </p:txBody>
      </p:sp>
      <p:sp>
        <p:nvSpPr>
          <p:cNvPr id="3" name="Объект 2">
            <a:extLst>
              <a:ext uri="{FF2B5EF4-FFF2-40B4-BE49-F238E27FC236}">
                <a16:creationId xmlns:a16="http://schemas.microsoft.com/office/drawing/2014/main" id="{CBB8AEC3-B59B-B832-137E-6CB0B9AC4D02}"/>
              </a:ext>
            </a:extLst>
          </p:cNvPr>
          <p:cNvSpPr>
            <a:spLocks noGrp="1"/>
          </p:cNvSpPr>
          <p:nvPr>
            <p:ph idx="1"/>
          </p:nvPr>
        </p:nvSpPr>
        <p:spPr>
          <a:xfrm>
            <a:off x="339688" y="1767960"/>
            <a:ext cx="4744327" cy="3456715"/>
          </a:xfrm>
        </p:spPr>
        <p:txBody>
          <a:bodyPr>
            <a:normAutofit fontScale="77500" lnSpcReduction="20000"/>
          </a:bodyPr>
          <a:lstStyle/>
          <a:p>
            <a:r>
              <a:rPr lang="ru-RU" b="1" i="0">
                <a:solidFill>
                  <a:srgbClr val="444444"/>
                </a:solidFill>
                <a:effectLst/>
                <a:latin typeface="Open Sans" panose="020B0606030504020204" pitchFamily="34" charset="0"/>
              </a:rPr>
              <a:t>В-третьих</a:t>
            </a:r>
            <a:r>
              <a:rPr lang="ru-RU" b="0" i="0">
                <a:solidFill>
                  <a:srgbClr val="444444"/>
                </a:solidFill>
                <a:effectLst/>
                <a:latin typeface="Open Sans" panose="020B0606030504020204" pitchFamily="34" charset="0"/>
              </a:rPr>
              <a:t>, если гроза застала Вас в машине, то она достаточно хорошо защищает от молнии, так как даже при ударе молнии разряд идет по поверхности металла. Поэтому закройте окна, отключите радиоприёмник и </a:t>
            </a:r>
            <a:r>
              <a:rPr lang="af-ZA" b="0" i="0">
                <a:solidFill>
                  <a:srgbClr val="444444"/>
                </a:solidFill>
                <a:effectLst/>
                <a:latin typeface="Open Sans" panose="020B0606030504020204" pitchFamily="34" charset="0"/>
              </a:rPr>
              <a:t>GPS-</a:t>
            </a:r>
            <a:r>
              <a:rPr lang="ru-RU" b="0" i="0">
                <a:solidFill>
                  <a:srgbClr val="444444"/>
                </a:solidFill>
                <a:effectLst/>
                <a:latin typeface="Open Sans" panose="020B0606030504020204" pitchFamily="34" charset="0"/>
              </a:rPr>
              <a:t>навигатор. Не следует дотрагиваться до любых металлических деталей автомобиля. Очень опасно во время грозы разговаривать по мобильному телефону. Лучше всего во время грозы его тоже выключить. Были случаи, когда входящий звонок становился причиной попадания молнии. Велосипед и мотоцикл в отличие от машины от грозы вас не спасут. Необходимо слезть, уложить транспорт на землю и отойти на расстояние примерно 30 м от него.</a:t>
            </a:r>
            <a:endParaRPr lang="ru-RU"/>
          </a:p>
        </p:txBody>
      </p:sp>
      <p:pic>
        <p:nvPicPr>
          <p:cNvPr id="4" name="Рисунок 4">
            <a:extLst>
              <a:ext uri="{FF2B5EF4-FFF2-40B4-BE49-F238E27FC236}">
                <a16:creationId xmlns:a16="http://schemas.microsoft.com/office/drawing/2014/main" id="{86890744-FA30-11AC-1891-A91D9455F196}"/>
              </a:ext>
            </a:extLst>
          </p:cNvPr>
          <p:cNvPicPr>
            <a:picLocks noChangeAspect="1"/>
          </p:cNvPicPr>
          <p:nvPr/>
        </p:nvPicPr>
        <p:blipFill>
          <a:blip r:embed="rId2"/>
          <a:stretch>
            <a:fillRect/>
          </a:stretch>
        </p:blipFill>
        <p:spPr>
          <a:xfrm>
            <a:off x="5331590" y="1099328"/>
            <a:ext cx="6520722" cy="4793980"/>
          </a:xfrm>
          <a:prstGeom prst="rect">
            <a:avLst/>
          </a:prstGeom>
        </p:spPr>
      </p:pic>
    </p:spTree>
    <p:extLst>
      <p:ext uri="{BB962C8B-B14F-4D97-AF65-F5344CB8AC3E}">
        <p14:creationId xmlns:p14="http://schemas.microsoft.com/office/powerpoint/2010/main" val="455207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B16B7DA-1E11-865B-855A-1FA439EBE621}"/>
              </a:ext>
            </a:extLst>
          </p:cNvPr>
          <p:cNvSpPr>
            <a:spLocks noGrp="1"/>
          </p:cNvSpPr>
          <p:nvPr>
            <p:ph type="title"/>
          </p:nvPr>
        </p:nvSpPr>
        <p:spPr/>
        <p:txBody>
          <a:bodyPr/>
          <a:lstStyle/>
          <a:p>
            <a:r>
              <a:rPr lang="ru-RU" dirty="0"/>
              <a:t>Виды молний</a:t>
            </a:r>
          </a:p>
        </p:txBody>
      </p:sp>
      <p:sp>
        <p:nvSpPr>
          <p:cNvPr id="3" name="Объект 2">
            <a:extLst>
              <a:ext uri="{FF2B5EF4-FFF2-40B4-BE49-F238E27FC236}">
                <a16:creationId xmlns:a16="http://schemas.microsoft.com/office/drawing/2014/main" id="{7C3E3180-2BAE-F05F-1F02-48B06285BA98}"/>
              </a:ext>
            </a:extLst>
          </p:cNvPr>
          <p:cNvSpPr>
            <a:spLocks noGrp="1"/>
          </p:cNvSpPr>
          <p:nvPr>
            <p:ph idx="1"/>
          </p:nvPr>
        </p:nvSpPr>
        <p:spPr>
          <a:xfrm>
            <a:off x="797492" y="2397095"/>
            <a:ext cx="5768358" cy="3101983"/>
          </a:xfrm>
        </p:spPr>
        <p:txBody>
          <a:bodyPr>
            <a:normAutofit fontScale="92500" lnSpcReduction="20000"/>
          </a:bodyPr>
          <a:lstStyle/>
          <a:p>
            <a:r>
              <a:rPr lang="ru-RU" b="0" i="0">
                <a:solidFill>
                  <a:srgbClr val="444444"/>
                </a:solidFill>
                <a:effectLst/>
                <a:latin typeface="Open Sans" panose="020B0606030504020204" pitchFamily="34" charset="0"/>
              </a:rPr>
              <a:t>В природе существуют разные виды молний: линейные (наземные, внутриоблачные, молнии в верхней атмосфере) и шаровые молнии – светящиеся плавающие в воздухе образования, уникально редкое природное явление. Если природа линейной молнии ясна и ее поведение более предсказуемо, то природа шаровой молнии до сих пор хранит в себе множество тайн. Несмотря на то, что вероятность поражения человека шаровой молнией мала, тем не менее, она представляет серьезную опасность, так как не существует надежных методов и правил защиты от нее.</a:t>
            </a:r>
            <a:endParaRPr lang="ru-RU"/>
          </a:p>
        </p:txBody>
      </p:sp>
      <p:pic>
        <p:nvPicPr>
          <p:cNvPr id="6" name="Рисунок 6">
            <a:extLst>
              <a:ext uri="{FF2B5EF4-FFF2-40B4-BE49-F238E27FC236}">
                <a16:creationId xmlns:a16="http://schemas.microsoft.com/office/drawing/2014/main" id="{29C0BB45-13E4-442A-2DEF-ED4DB673F7C6}"/>
              </a:ext>
            </a:extLst>
          </p:cNvPr>
          <p:cNvPicPr>
            <a:picLocks noChangeAspect="1"/>
          </p:cNvPicPr>
          <p:nvPr/>
        </p:nvPicPr>
        <p:blipFill>
          <a:blip r:embed="rId2"/>
          <a:stretch>
            <a:fillRect/>
          </a:stretch>
        </p:blipFill>
        <p:spPr>
          <a:xfrm>
            <a:off x="6565850" y="2397095"/>
            <a:ext cx="5495651" cy="3665599"/>
          </a:xfrm>
          <a:prstGeom prst="rect">
            <a:avLst/>
          </a:prstGeom>
        </p:spPr>
      </p:pic>
    </p:spTree>
    <p:extLst>
      <p:ext uri="{BB962C8B-B14F-4D97-AF65-F5344CB8AC3E}">
        <p14:creationId xmlns:p14="http://schemas.microsoft.com/office/powerpoint/2010/main" val="2214588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9E38E2C-A702-FF8D-ACF1-637E53A48E7A}"/>
              </a:ext>
            </a:extLst>
          </p:cNvPr>
          <p:cNvSpPr>
            <a:spLocks noGrp="1"/>
          </p:cNvSpPr>
          <p:nvPr>
            <p:ph type="title"/>
          </p:nvPr>
        </p:nvSpPr>
        <p:spPr/>
        <p:txBody>
          <a:bodyPr/>
          <a:lstStyle/>
          <a:p>
            <a:endParaRPr lang="ru-RU"/>
          </a:p>
        </p:txBody>
      </p:sp>
      <p:pic>
        <p:nvPicPr>
          <p:cNvPr id="4" name="Рисунок 4">
            <a:extLst>
              <a:ext uri="{FF2B5EF4-FFF2-40B4-BE49-F238E27FC236}">
                <a16:creationId xmlns:a16="http://schemas.microsoft.com/office/drawing/2014/main" id="{00623835-1AC3-31B8-2684-EE11B6DD6B8F}"/>
              </a:ext>
            </a:extLst>
          </p:cNvPr>
          <p:cNvPicPr>
            <a:picLocks noGrp="1" noChangeAspect="1"/>
          </p:cNvPicPr>
          <p:nvPr>
            <p:ph idx="1"/>
          </p:nvPr>
        </p:nvPicPr>
        <p:blipFill>
          <a:blip r:embed="rId2"/>
          <a:stretch>
            <a:fillRect/>
          </a:stretch>
        </p:blipFill>
        <p:spPr>
          <a:xfrm>
            <a:off x="6445375" y="964691"/>
            <a:ext cx="5578612" cy="3991525"/>
          </a:xfrm>
        </p:spPr>
      </p:pic>
      <p:pic>
        <p:nvPicPr>
          <p:cNvPr id="5" name="Рисунок 5">
            <a:extLst>
              <a:ext uri="{FF2B5EF4-FFF2-40B4-BE49-F238E27FC236}">
                <a16:creationId xmlns:a16="http://schemas.microsoft.com/office/drawing/2014/main" id="{E0D6C14E-C1E6-66C4-08FC-E849A13BA721}"/>
              </a:ext>
            </a:extLst>
          </p:cNvPr>
          <p:cNvPicPr>
            <a:picLocks noChangeAspect="1"/>
          </p:cNvPicPr>
          <p:nvPr/>
        </p:nvPicPr>
        <p:blipFill>
          <a:blip r:embed="rId3"/>
          <a:stretch>
            <a:fillRect/>
          </a:stretch>
        </p:blipFill>
        <p:spPr>
          <a:xfrm>
            <a:off x="289138" y="964691"/>
            <a:ext cx="6023716" cy="3991525"/>
          </a:xfrm>
          <a:prstGeom prst="rect">
            <a:avLst/>
          </a:prstGeom>
        </p:spPr>
      </p:pic>
      <p:sp>
        <p:nvSpPr>
          <p:cNvPr id="6" name="TextBox 5">
            <a:extLst>
              <a:ext uri="{FF2B5EF4-FFF2-40B4-BE49-F238E27FC236}">
                <a16:creationId xmlns:a16="http://schemas.microsoft.com/office/drawing/2014/main" id="{93716827-DAEB-E262-1C2A-ECC1933FBD3B}"/>
              </a:ext>
            </a:extLst>
          </p:cNvPr>
          <p:cNvSpPr txBox="1"/>
          <p:nvPr/>
        </p:nvSpPr>
        <p:spPr>
          <a:xfrm rot="10800000" flipH="1" flipV="1">
            <a:off x="289138" y="5528817"/>
            <a:ext cx="4602118" cy="523220"/>
          </a:xfrm>
          <a:prstGeom prst="rect">
            <a:avLst/>
          </a:prstGeom>
          <a:noFill/>
        </p:spPr>
        <p:txBody>
          <a:bodyPr wrap="square" rtlCol="0">
            <a:spAutoFit/>
          </a:bodyPr>
          <a:lstStyle/>
          <a:p>
            <a:pPr algn="l"/>
            <a:r>
              <a:rPr lang="ru-RU" sz="2800" b="1" dirty="0"/>
              <a:t>Линейная молния</a:t>
            </a:r>
          </a:p>
        </p:txBody>
      </p:sp>
      <p:sp>
        <p:nvSpPr>
          <p:cNvPr id="7" name="TextBox 6">
            <a:extLst>
              <a:ext uri="{FF2B5EF4-FFF2-40B4-BE49-F238E27FC236}">
                <a16:creationId xmlns:a16="http://schemas.microsoft.com/office/drawing/2014/main" id="{1A042483-2B22-34D1-42C0-95BB9B28FB0A}"/>
              </a:ext>
            </a:extLst>
          </p:cNvPr>
          <p:cNvSpPr txBox="1"/>
          <p:nvPr/>
        </p:nvSpPr>
        <p:spPr>
          <a:xfrm>
            <a:off x="6445375" y="5572788"/>
            <a:ext cx="3950353" cy="523220"/>
          </a:xfrm>
          <a:prstGeom prst="rect">
            <a:avLst/>
          </a:prstGeom>
          <a:noFill/>
        </p:spPr>
        <p:txBody>
          <a:bodyPr wrap="square" rtlCol="0">
            <a:spAutoFit/>
          </a:bodyPr>
          <a:lstStyle/>
          <a:p>
            <a:pPr algn="l"/>
            <a:r>
              <a:rPr lang="ru-RU" sz="2800" b="1" dirty="0"/>
              <a:t>Шаровая молния</a:t>
            </a:r>
          </a:p>
        </p:txBody>
      </p:sp>
    </p:spTree>
    <p:extLst>
      <p:ext uri="{BB962C8B-B14F-4D97-AF65-F5344CB8AC3E}">
        <p14:creationId xmlns:p14="http://schemas.microsoft.com/office/powerpoint/2010/main" val="1505171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F5233E-245E-8505-8D74-F2D878F0B1B6}"/>
              </a:ext>
            </a:extLst>
          </p:cNvPr>
          <p:cNvSpPr>
            <a:spLocks noGrp="1"/>
          </p:cNvSpPr>
          <p:nvPr>
            <p:ph type="title"/>
          </p:nvPr>
        </p:nvSpPr>
        <p:spPr>
          <a:xfrm>
            <a:off x="2231136" y="2834640"/>
            <a:ext cx="7729728" cy="1188720"/>
          </a:xfrm>
        </p:spPr>
        <p:txBody>
          <a:bodyPr/>
          <a:lstStyle/>
          <a:p>
            <a:r>
              <a:rPr lang="ru-RU" dirty="0"/>
              <a:t>Спасибо за внимание</a:t>
            </a:r>
          </a:p>
        </p:txBody>
      </p:sp>
      <p:sp>
        <p:nvSpPr>
          <p:cNvPr id="3" name="Объект 2">
            <a:extLst>
              <a:ext uri="{FF2B5EF4-FFF2-40B4-BE49-F238E27FC236}">
                <a16:creationId xmlns:a16="http://schemas.microsoft.com/office/drawing/2014/main" id="{E7C83ADE-92B3-C4F7-B492-8E0588CC1DE5}"/>
              </a:ext>
            </a:extLst>
          </p:cNvPr>
          <p:cNvSpPr>
            <a:spLocks noGrp="1"/>
          </p:cNvSpPr>
          <p:nvPr>
            <p:ph idx="1"/>
          </p:nvPr>
        </p:nvSpPr>
        <p:spPr/>
        <p:txBody>
          <a:bodyPr/>
          <a:lstStyle/>
          <a:p>
            <a:endParaRPr lang="ru-RU"/>
          </a:p>
        </p:txBody>
      </p:sp>
    </p:spTree>
    <p:extLst>
      <p:ext uri="{BB962C8B-B14F-4D97-AF65-F5344CB8AC3E}">
        <p14:creationId xmlns:p14="http://schemas.microsoft.com/office/powerpoint/2010/main" val="969752125"/>
      </p:ext>
    </p:extLst>
  </p:cSld>
  <p:clrMapOvr>
    <a:masterClrMapping/>
  </p:clrMapOvr>
</p:sld>
</file>

<file path=ppt/theme/theme1.xml><?xml version="1.0" encoding="utf-8"?>
<a:theme xmlns:a="http://schemas.openxmlformats.org/drawingml/2006/main" name="Посылка">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Широкоэкранный</PresentationFormat>
  <Slides>8</Slides>
  <Notes>1</Notes>
  <HiddenSlides>0</HiddenSlide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Посылка</vt:lpstr>
      <vt:lpstr>ГроМ и молния</vt:lpstr>
      <vt:lpstr>Формирование молний</vt:lpstr>
      <vt:lpstr>Презентация PowerPoint</vt:lpstr>
      <vt:lpstr>Меры безопасности про грозе</vt:lpstr>
      <vt:lpstr>Презентация PowerPoint</vt:lpstr>
      <vt:lpstr>Виды молний</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ГроМ и молния</dc:title>
  <dc:creator>Маша Кузнецова</dc:creator>
  <cp:lastModifiedBy>Маша Кузнецова</cp:lastModifiedBy>
  <cp:revision>1</cp:revision>
  <dcterms:created xsi:type="dcterms:W3CDTF">2023-10-05T17:02:58Z</dcterms:created>
  <dcterms:modified xsi:type="dcterms:W3CDTF">2023-10-05T17:34:19Z</dcterms:modified>
</cp:coreProperties>
</file>