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3950B-11A5-47D2-A7D1-1CCE24E827C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54FB-F844-433E-A3E9-55670AEED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45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3950B-11A5-47D2-A7D1-1CCE24E827C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54FB-F844-433E-A3E9-55670AEED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99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3950B-11A5-47D2-A7D1-1CCE24E827C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54FB-F844-433E-A3E9-55670AEED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86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3950B-11A5-47D2-A7D1-1CCE24E827C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54FB-F844-433E-A3E9-55670AEED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65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3950B-11A5-47D2-A7D1-1CCE24E827C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54FB-F844-433E-A3E9-55670AEED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72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3950B-11A5-47D2-A7D1-1CCE24E827C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54FB-F844-433E-A3E9-55670AEED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30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3950B-11A5-47D2-A7D1-1CCE24E827C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54FB-F844-433E-A3E9-55670AEED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65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3950B-11A5-47D2-A7D1-1CCE24E827C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54FB-F844-433E-A3E9-55670AEED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69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3950B-11A5-47D2-A7D1-1CCE24E827C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54FB-F844-433E-A3E9-55670AEED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2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3950B-11A5-47D2-A7D1-1CCE24E827C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54FB-F844-433E-A3E9-55670AEED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04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3950B-11A5-47D2-A7D1-1CCE24E827C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54FB-F844-433E-A3E9-55670AEED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80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0">
              <a:srgbClr val="FF0000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3950B-11A5-47D2-A7D1-1CCE24E827CE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854FB-F844-433E-A3E9-55670AEED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5031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8604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1386" y="2836562"/>
            <a:ext cx="115281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/>
              <a:t>ТЕРАКТЫ     </a:t>
            </a:r>
            <a:r>
              <a:rPr lang="ru-RU" sz="8000" b="1" dirty="0" smtClean="0">
                <a:solidFill>
                  <a:schemeClr val="bg1"/>
                </a:solidFill>
              </a:rPr>
              <a:t>В</a:t>
            </a:r>
            <a:r>
              <a:rPr lang="ru-RU" sz="8000" b="1" dirty="0" smtClean="0"/>
              <a:t>        РОССИИ</a:t>
            </a:r>
            <a:endParaRPr lang="ru-RU" sz="8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678827" y="5001397"/>
            <a:ext cx="512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Классный час</a:t>
            </a:r>
            <a:endParaRPr lang="ru-RU" sz="2400" dirty="0" smtClean="0"/>
          </a:p>
          <a:p>
            <a:pPr algn="ctr"/>
            <a:r>
              <a:rPr lang="ru-RU" sz="2400" dirty="0" smtClean="0"/>
              <a:t>Исп. Ангелова Кристина</a:t>
            </a:r>
          </a:p>
          <a:p>
            <a:pPr algn="ctr"/>
            <a:r>
              <a:rPr lang="ru-RU" sz="2400" dirty="0" smtClean="0"/>
              <a:t>Классный руководитель Ангелова Т.Н.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2430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40626" y="282825"/>
            <a:ext cx="57005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Сразу на двух станция «Лубянка» и «Парк культуры» произошли мощные взрывы, которые унесли жизни 41 человека. На всех станциях метро, где произошли террористические акты, установлены памятные таблички с именами жертв трагедий.</a:t>
            </a:r>
          </a:p>
          <a:p>
            <a:r>
              <a:rPr lang="ru-RU" sz="2000" dirty="0" smtClean="0"/>
              <a:t>Следующая трагедия произошла не в метро, а в подземном переходе к станциям «Пушкинская», «Тверская» и «Чеховская». 8 августа 2000-го из-за взрыва погибли 13 человек, ранено — 118.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33" y="1081753"/>
            <a:ext cx="4930465" cy="3687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10115" b="28789"/>
          <a:stretch/>
        </p:blipFill>
        <p:spPr>
          <a:xfrm>
            <a:off x="6302677" y="3701459"/>
            <a:ext cx="4830761" cy="2872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193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1487" y="142788"/>
            <a:ext cx="44193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Прерванный полёт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358" y="1211274"/>
            <a:ext cx="5938019" cy="4188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026874" y="1231720"/>
            <a:ext cx="463790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24 августа 2004 года практически одновременно разбились два пассажирских самолёта. </a:t>
            </a:r>
          </a:p>
          <a:p>
            <a:r>
              <a:rPr lang="ru-RU" sz="2000" dirty="0" smtClean="0"/>
              <a:t>Оба вылетели из Московского аэропорта Домодедово: Ту-154 авиакомпании «Сибирь» направлялся в Сочи, Ту-134 авиакомпании «Волга-Авиаэкспресс» — в Волгоград. </a:t>
            </a:r>
          </a:p>
          <a:p>
            <a:r>
              <a:rPr lang="ru-RU" sz="2000" dirty="0" smtClean="0"/>
              <a:t>Взрывы на бортах лайнеров произошли с разницей в минуту в 22:54 и 22:55. Взрывные устройства привели в действие террористки-смертницы.</a:t>
            </a:r>
          </a:p>
          <a:p>
            <a:r>
              <a:rPr lang="ru-RU" sz="2000" dirty="0" smtClean="0"/>
              <a:t> Все пассажиры и члены экипажа в обоих самолётах погибли. Число жертв — 89 человек.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491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062" y="193931"/>
            <a:ext cx="114639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Взрывы в поезде «Невский экспресс» в 2007-м и 2009-м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08789" y="1190020"/>
            <a:ext cx="410656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«Невский экспресс» подрывали несколько раз. </a:t>
            </a:r>
          </a:p>
          <a:p>
            <a:r>
              <a:rPr lang="ru-RU" sz="2000" dirty="0" smtClean="0"/>
              <a:t>Первый теракт произошел в 2007-м, в результате чего поезд сошел с рельсов. Было ранено 60 человек.</a:t>
            </a:r>
          </a:p>
          <a:p>
            <a:r>
              <a:rPr lang="ru-RU" sz="2000" dirty="0" smtClean="0"/>
              <a:t> Следующий теракт с «Невским экспрессом» произошел два года спустя 27 ноября 2009-го. </a:t>
            </a:r>
          </a:p>
          <a:p>
            <a:r>
              <a:rPr lang="ru-RU" sz="2000" dirty="0" smtClean="0"/>
              <a:t>Возле деревни Лыкошино в 21:30 по московскому времени раздался взрыв, из-за чего четыре последних вагона сошли с рельсов и перевернулись.</a:t>
            </a:r>
          </a:p>
          <a:p>
            <a:r>
              <a:rPr lang="ru-RU" sz="2000" dirty="0" smtClean="0"/>
              <a:t>В результате подрыва экспресса погибли 28 человек, а пострадали более 132.</a:t>
            </a:r>
          </a:p>
          <a:p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001" y="1459985"/>
            <a:ext cx="6385235" cy="4261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3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1812" y="183634"/>
            <a:ext cx="94691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Теракт в аэропорту Домодедово в 2011-м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094" y="1377544"/>
            <a:ext cx="5880805" cy="4517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518400" y="1676738"/>
            <a:ext cx="3962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Взрыв в зале ожидания столичного аэропорта произошел 24 января 2011-го. </a:t>
            </a:r>
          </a:p>
          <a:p>
            <a:r>
              <a:rPr lang="ru-RU" sz="2000" dirty="0" smtClean="0"/>
              <a:t>Зал моментально затянуло дымом, людей эвакуировали, а большую часть рейсов направили в аэропорт Шереметьево.</a:t>
            </a:r>
          </a:p>
          <a:p>
            <a:r>
              <a:rPr lang="ru-RU" sz="2000" dirty="0" smtClean="0"/>
              <a:t>На месте взрыва погибли 35 человек, трое скончались в больнице. Травмы различной степени тяжести получили 170 человек.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8555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250" y="132834"/>
            <a:ext cx="36643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Волгоград-2013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433" y="3868843"/>
            <a:ext cx="4016967" cy="2620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30200" y="859135"/>
            <a:ext cx="64135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29 декабря 2013 года в здание железнодорожного вокзала пытался пройти террорист-смертник, но был остановлен старшим сержантом полиции Дмитрием Маковкиным.</a:t>
            </a:r>
          </a:p>
          <a:p>
            <a:r>
              <a:rPr lang="ru-RU" sz="2000" dirty="0" smtClean="0"/>
              <a:t>Террорист привёл взрывное устройство в действие на входе у досмотровой зоны. Погибли 18 человек, 45 были ранено. Дмитрий Маковкин, предотвративший проникновение террориста в зал ожидания, был посмертно награждён орденом Мужества.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850" y="571888"/>
            <a:ext cx="5104818" cy="3403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210300" y="4695736"/>
            <a:ext cx="533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На следующий день, 30 декабря, произошёл ещё один теракт — в троллейбусе 15А в Дзержинском районе города взорвал бомбу другой смертник. </a:t>
            </a:r>
          </a:p>
          <a:p>
            <a:r>
              <a:rPr lang="ru-RU" sz="2000" dirty="0" smtClean="0"/>
              <a:t>Погибли 16 человек, пострадали 25.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7412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147" y="158578"/>
            <a:ext cx="541712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Авиакатастрофа </a:t>
            </a:r>
          </a:p>
          <a:p>
            <a:r>
              <a:rPr lang="ru-RU" sz="4000" b="1" dirty="0" smtClean="0"/>
              <a:t>над Синайским </a:t>
            </a:r>
          </a:p>
          <a:p>
            <a:r>
              <a:rPr lang="ru-RU" sz="4000" b="1" dirty="0" smtClean="0"/>
              <a:t>полуостровом в 2015-м</a:t>
            </a:r>
            <a:endParaRPr lang="ru-RU" sz="4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8917" y="2536906"/>
            <a:ext cx="61165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Самолет авиакомпании «Когалымавиа», выполнявший чартерный рейс из египетского Шарм-эш-Шейха в Санкт-Петербург, пропал с радаров спустя 23 минуты после вылета. Воздушное судно рухнуло недалеко от города Нахль. </a:t>
            </a:r>
          </a:p>
          <a:p>
            <a:r>
              <a:rPr lang="ru-RU" sz="2000" dirty="0" smtClean="0"/>
              <a:t>Позже выяснилось, что в хвостовой части самолета произошел взрыв самодельного устройства.</a:t>
            </a:r>
          </a:p>
          <a:p>
            <a:r>
              <a:rPr lang="ru-RU" sz="2000" dirty="0" smtClean="0"/>
              <a:t>Все 217 пассажиров и семь членов экипажа погибли. Символом трагедии стало фото «главного пассажира» — десятимесячной девочки, которая, прислонившись к панорамным окнам в Пулково, смотрела на роковой самолет. 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6591" y="367674"/>
            <a:ext cx="4758826" cy="5946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850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8123" y="0"/>
            <a:ext cx="103403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Теракт в санкт-петербургском метро в 2017-м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821" y="716693"/>
            <a:ext cx="3907239" cy="2670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6437869" y="1160674"/>
            <a:ext cx="479442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Взрыв прогремел в тоннеле между станциями «Сенная площадь» и «Технологический институт» 3 апреля в 14:33 по московскому времени. Террорист-смертник подорвал себя в одном из вагонов во время движения поезда.</a:t>
            </a:r>
          </a:p>
          <a:p>
            <a:r>
              <a:rPr lang="ru-RU" sz="2000" dirty="0" smtClean="0"/>
              <a:t>В результате теракта погибли 16 человек, ранения получили 103. </a:t>
            </a:r>
          </a:p>
          <a:p>
            <a:r>
              <a:rPr lang="ru-RU" sz="2000" dirty="0" smtClean="0"/>
              <a:t>Именно после этого теракта на всех станциях санкт-петербургского метрополитена установили досмотровые рамки, а сотрудники начали проверять пассажиров с большими сумками с помощью металлоискателей. 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971" y="3511575"/>
            <a:ext cx="3917236" cy="309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96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3648" t="25608" r="9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3568" y="1860377"/>
            <a:ext cx="7757638" cy="323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/>
              <a:t> </a:t>
            </a:r>
            <a:r>
              <a:rPr lang="ru-RU" sz="9600" b="1" dirty="0" smtClean="0"/>
              <a:t>3 сентября</a:t>
            </a:r>
          </a:p>
          <a:p>
            <a:pPr algn="ctr"/>
            <a:r>
              <a:rPr lang="ru-RU" sz="5400" b="1" dirty="0" smtClean="0"/>
              <a:t>  День солидарности </a:t>
            </a:r>
          </a:p>
          <a:p>
            <a:pPr algn="ctr"/>
            <a:r>
              <a:rPr lang="ru-RU" sz="5400" b="1" dirty="0" smtClean="0"/>
              <a:t> в борьбе с терроризмом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2545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6118" y="798717"/>
            <a:ext cx="109604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Террористический акт (теракт) </a:t>
            </a:r>
            <a:r>
              <a:rPr lang="ru-RU" sz="2400" dirty="0" smtClean="0"/>
              <a:t>– Совершение взрыва, поджога или иных действий, устрашающих население и создающих опасность гибели человека, причинения значительного имущественного ущерба либо наступления иных тяжких последствий, в целях дестабилизации деятельности органов власти или международных организаций либо воздействия на принятие ими решений, а также угроза совершения указанных действий в целях воздействия на принятие решений органами власти или международными организациями  (УК РФ Статья 205)</a:t>
            </a:r>
          </a:p>
          <a:p>
            <a:r>
              <a:rPr lang="ru-RU" sz="2400" dirty="0" smtClean="0"/>
              <a:t>Международное право квалифицирует террористический акт как непосредственное совершение преступления террористического характера в форме: причинения либо угрозы причинения смерти или тяжкого вреда здоровью любому лицу (человеку); захвата заложника (заложников)</a:t>
            </a:r>
          </a:p>
          <a:p>
            <a:r>
              <a:rPr lang="ru-RU" sz="2400" dirty="0" smtClean="0"/>
              <a:t>В 2006-м в России приняли закон «О противодействии терроризму». </a:t>
            </a:r>
          </a:p>
        </p:txBody>
      </p:sp>
    </p:spTree>
    <p:extLst>
      <p:ext uri="{BB962C8B-B14F-4D97-AF65-F5344CB8AC3E}">
        <p14:creationId xmlns:p14="http://schemas.microsoft.com/office/powerpoint/2010/main" val="391929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4465" y="1425316"/>
            <a:ext cx="101819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/>
              <a:t>3 сентября </a:t>
            </a:r>
          </a:p>
          <a:p>
            <a:pPr algn="ctr"/>
            <a:r>
              <a:rPr lang="ru-RU" sz="3600" b="1" dirty="0" smtClean="0"/>
              <a:t>в стране отмечают</a:t>
            </a:r>
          </a:p>
          <a:p>
            <a:pPr algn="ctr"/>
            <a:r>
              <a:rPr lang="ru-RU" sz="3600" b="1" dirty="0" smtClean="0"/>
              <a:t> День солидарности в борьбе с терроризмом.</a:t>
            </a:r>
            <a:endParaRPr lang="ru-RU" sz="36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12" y="111211"/>
            <a:ext cx="4128962" cy="2323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7243" y="111211"/>
            <a:ext cx="3863546" cy="2578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67266" y="3978015"/>
            <a:ext cx="1077509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Большая часть терактов в России пришлась на 90-е и первую половину 2000-х.</a:t>
            </a:r>
          </a:p>
          <a:p>
            <a:r>
              <a:rPr lang="ru-RU" sz="2400" dirty="0" smtClean="0"/>
              <a:t>Одна из самых страшных страниц — захват заложников 1 сентября 2004 года в школе города Беслана. </a:t>
            </a:r>
          </a:p>
          <a:p>
            <a:r>
              <a:rPr lang="ru-RU" sz="2400" dirty="0" smtClean="0"/>
              <a:t>В результате террористического акта погибли 333 человека, из них — 186 детей. </a:t>
            </a:r>
          </a:p>
          <a:p>
            <a:r>
              <a:rPr lang="ru-RU" sz="2400" dirty="0" smtClean="0"/>
              <a:t>Штурм школы произошел 3 сентября, именно эту дату выбрали для Дня солидарности в борьбе с терроризмом. </a:t>
            </a:r>
          </a:p>
        </p:txBody>
      </p:sp>
    </p:spTree>
    <p:extLst>
      <p:ext uri="{BB962C8B-B14F-4D97-AF65-F5344CB8AC3E}">
        <p14:creationId xmlns:p14="http://schemas.microsoft.com/office/powerpoint/2010/main" val="277653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1880" y="216928"/>
            <a:ext cx="87809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Самые страшные теракты в России</a:t>
            </a:r>
            <a:endParaRPr lang="ru-RU" sz="4400" b="1" dirty="0">
              <a:ln w="22225">
                <a:solidFill>
                  <a:schemeClr val="bg1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9097" y="921264"/>
            <a:ext cx="7581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Захват больницы в Буденновске в 1995-м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22" y="2021971"/>
            <a:ext cx="5856405" cy="3872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462585" y="1716210"/>
            <a:ext cx="53875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 1995-м группа террористов из 195 человек под командованием Шамиля Басаева захватила 1200 жителей города Буденновска, которых согнали в местную больницу. </a:t>
            </a:r>
          </a:p>
          <a:p>
            <a:r>
              <a:rPr lang="ru-RU" sz="2000" dirty="0" smtClean="0"/>
              <a:t>Тех жителей города, которые отказывались идти, расстреливали. </a:t>
            </a:r>
          </a:p>
          <a:p>
            <a:r>
              <a:rPr lang="ru-RU" sz="2000" dirty="0" smtClean="0"/>
              <a:t>Во время теракта в Буденновске погибли 129 человек.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6723" r="6861"/>
          <a:stretch/>
        </p:blipFill>
        <p:spPr>
          <a:xfrm>
            <a:off x="8560995" y="4329007"/>
            <a:ext cx="3165567" cy="2188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6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6225" y="661772"/>
            <a:ext cx="53429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Взрывы </a:t>
            </a:r>
          </a:p>
          <a:p>
            <a:r>
              <a:rPr lang="ru-RU" sz="4000" b="1" dirty="0" smtClean="0"/>
              <a:t>жилых домов в 1999-м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790" y="280099"/>
            <a:ext cx="4954137" cy="2945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07772" y="3291686"/>
            <a:ext cx="1157828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 сентябре 1999-го произошла серия взрывов жилых домов в Москве, Буйнакске и Волгодонске. </a:t>
            </a:r>
          </a:p>
          <a:p>
            <a:r>
              <a:rPr lang="ru-RU" sz="2000" dirty="0" smtClean="0"/>
              <a:t>С 4 по 16 сентября террористы подорвали четыре многоквартирных дома. </a:t>
            </a:r>
          </a:p>
          <a:p>
            <a:r>
              <a:rPr lang="ru-RU" sz="2000" b="1" dirty="0" smtClean="0"/>
              <a:t>Первый взрыв </a:t>
            </a:r>
            <a:r>
              <a:rPr lang="ru-RU" sz="2000" dirty="0" smtClean="0"/>
              <a:t>прогремел в дагестанском городе Буйнакск 4 сентября: жертвами стали 64 человека. </a:t>
            </a:r>
          </a:p>
          <a:p>
            <a:r>
              <a:rPr lang="ru-RU" sz="2000" b="1" dirty="0" smtClean="0"/>
              <a:t>Второй взрыв </a:t>
            </a:r>
            <a:r>
              <a:rPr lang="ru-RU" sz="2000" dirty="0" smtClean="0"/>
              <a:t>произошел 8 сентября в Москве на улице Гурьянова, в результате чего два подъезда дома были уничтожены, погибли 100 человек. </a:t>
            </a:r>
          </a:p>
          <a:p>
            <a:r>
              <a:rPr lang="ru-RU" sz="2000" dirty="0" smtClean="0"/>
              <a:t>На месте взрыва специалисты обнаружили следы гексогена. Изготовить его в домашних условиях невозможно. До сих пор нет ответа на вопрос, где террористы могли достать вещество.</a:t>
            </a:r>
          </a:p>
          <a:p>
            <a:r>
              <a:rPr lang="ru-RU" sz="2000" b="1" dirty="0" smtClean="0"/>
              <a:t>Третий террористический ак</a:t>
            </a:r>
            <a:r>
              <a:rPr lang="ru-RU" sz="2000" dirty="0" smtClean="0"/>
              <a:t>т снова произошел в столице 13 сентября в жилом доме на Каширском шоссе. Здание было полностью разрушено, погибли 124 человека. </a:t>
            </a:r>
          </a:p>
          <a:p>
            <a:r>
              <a:rPr lang="ru-RU" sz="2000" b="1" dirty="0" smtClean="0"/>
              <a:t>Четвертый взрыв </a:t>
            </a:r>
            <a:r>
              <a:rPr lang="ru-RU" sz="2000" dirty="0" smtClean="0"/>
              <a:t>прогремел в Волгодонске 16 сентября, погибли 18 человек. </a:t>
            </a:r>
          </a:p>
        </p:txBody>
      </p:sp>
    </p:spTree>
    <p:extLst>
      <p:ext uri="{BB962C8B-B14F-4D97-AF65-F5344CB8AC3E}">
        <p14:creationId xmlns:p14="http://schemas.microsoft.com/office/powerpoint/2010/main" val="127014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11484" y="93362"/>
            <a:ext cx="62118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Захват театра на Дубровке </a:t>
            </a:r>
          </a:p>
          <a:p>
            <a:r>
              <a:rPr lang="ru-RU" sz="4000" b="1" dirty="0" smtClean="0"/>
              <a:t>в 2002-м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" t="32495" r="21524" b="14438"/>
          <a:stretch/>
        </p:blipFill>
        <p:spPr>
          <a:xfrm>
            <a:off x="6419962" y="827901"/>
            <a:ext cx="4861757" cy="17793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063" y="203854"/>
            <a:ext cx="3677463" cy="2846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92443" y="3312806"/>
            <a:ext cx="550287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Захват заложников во время мюзикла «Норд-Ост» в московском театре на Дубровке произошел 23 октября 2002-го. </a:t>
            </a:r>
          </a:p>
          <a:p>
            <a:r>
              <a:rPr lang="ru-RU" sz="2000" dirty="0" smtClean="0"/>
              <a:t>40 террористов во главе с Мовсаром Бараевым в течение трех дней удерживали 916 человек.</a:t>
            </a:r>
          </a:p>
          <a:p>
            <a:r>
              <a:rPr lang="ru-RU" sz="2000" dirty="0" smtClean="0"/>
              <a:t> При штурме здания силовики использовали газ, он позволил уничтожить боевиков, однако из-за этого же газа погибла часть заложников. </a:t>
            </a:r>
          </a:p>
          <a:p>
            <a:r>
              <a:rPr lang="ru-RU" sz="2000" dirty="0" smtClean="0"/>
              <a:t>По официальным данным, жертвами теракта стали 130 человек.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r="2208" b="23520"/>
          <a:stretch/>
        </p:blipFill>
        <p:spPr>
          <a:xfrm>
            <a:off x="6092612" y="3004806"/>
            <a:ext cx="5806945" cy="3408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706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5655" y="130431"/>
            <a:ext cx="76253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Захват школы в Беслане в 2004-м</a:t>
            </a:r>
            <a:endParaRPr lang="ru-RU" sz="4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7731" y="888306"/>
            <a:ext cx="32539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Утром 1 сентября 2004-го во время линейки по случаю Дня знаний группа террористов под руководством Руслана Хучбарова захватила 1100 заложников. </a:t>
            </a:r>
          </a:p>
          <a:p>
            <a:r>
              <a:rPr lang="ru-RU" sz="2000" dirty="0" smtClean="0"/>
              <a:t>3 сентября в школе прогремело несколько взрывов, начался пожар. </a:t>
            </a:r>
          </a:p>
          <a:p>
            <a:r>
              <a:rPr lang="ru-RU" sz="2000" dirty="0" smtClean="0"/>
              <a:t>Во время штурма погибли 333 человека, большинство из них — дети. </a:t>
            </a:r>
          </a:p>
          <a:p>
            <a:r>
              <a:rPr lang="ru-RU" sz="2000" dirty="0" smtClean="0"/>
              <a:t>Также во время спецоперации погибли 10 сотрудников ФСБ. Они прикрывали собой детей, выводя из здания школы.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541" y="788032"/>
            <a:ext cx="4818405" cy="3210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055" y="3232053"/>
            <a:ext cx="5938019" cy="3334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073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378" y="481430"/>
            <a:ext cx="5907536" cy="5450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7360509" y="403817"/>
            <a:ext cx="437841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После трагедии было заложено кладбище </a:t>
            </a:r>
            <a:r>
              <a:rPr lang="ru-RU" sz="2400" b="1" dirty="0" smtClean="0"/>
              <a:t>«Город ангелов», </a:t>
            </a:r>
            <a:r>
              <a:rPr lang="ru-RU" sz="2400" dirty="0" smtClean="0"/>
              <a:t>где похоронено большинство жертв теракта. </a:t>
            </a:r>
          </a:p>
          <a:p>
            <a:r>
              <a:rPr lang="ru-RU" sz="2000" dirty="0" smtClean="0"/>
              <a:t>В 2005-м на территории мемориала открыли памятник «</a:t>
            </a:r>
            <a:r>
              <a:rPr lang="ru-RU" sz="2000" b="1" dirty="0" smtClean="0"/>
              <a:t>Древо скорби</a:t>
            </a:r>
            <a:r>
              <a:rPr lang="ru-RU" sz="2000" dirty="0" smtClean="0"/>
              <a:t>» в виде бронзовой статуи, состоящей из фигур женщин с поднятыми к небу руками, из которых разлетаются ангелы — погибшие дети Беслана. </a:t>
            </a:r>
          </a:p>
          <a:p>
            <a:r>
              <a:rPr lang="ru-RU" sz="2000" dirty="0" smtClean="0"/>
              <a:t>Здание школы решили не реставрировать, а над спортивным залом, где держали заложников, возвели купол, под которым расположился мемориал. </a:t>
            </a:r>
          </a:p>
          <a:p>
            <a:r>
              <a:rPr lang="ru-RU" sz="2000" dirty="0" smtClean="0"/>
              <a:t>Школа № 1 города Беслана существует до сих пор, но уже в новом здании.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0038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87391" y="142788"/>
            <a:ext cx="66547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Взрывы в московском метро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73" y="953358"/>
            <a:ext cx="5903815" cy="3939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6853880" y="1093221"/>
            <a:ext cx="493446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Первый раз в истории современной России поезда подземки взорвали в 1996-м. </a:t>
            </a:r>
          </a:p>
          <a:p>
            <a:r>
              <a:rPr lang="ru-RU" sz="2000" dirty="0" smtClean="0"/>
              <a:t>Самодельное взрывное устройство было спрятано в сиденье поезда московского метрополитена, двигавшегося с «Тульской» в сторону станции «Нагатинская». </a:t>
            </a:r>
          </a:p>
          <a:p>
            <a:r>
              <a:rPr lang="ru-RU" sz="2000" dirty="0" smtClean="0"/>
              <a:t>В результате теракта погибли четыре человека. Ответственность за теракт взяли на себя террористы из Чечни.</a:t>
            </a:r>
          </a:p>
          <a:p>
            <a:r>
              <a:rPr lang="ru-RU" sz="2000" dirty="0" smtClean="0"/>
              <a:t>6 февраля 2004-го в поезде, следовавшего от станции «Автозаводская» до «Павелецкой» произошел очередной взрыв. Теракт унес жизни 41 человека, а пострадавших было более 250. </a:t>
            </a:r>
          </a:p>
          <a:p>
            <a:r>
              <a:rPr lang="ru-RU" sz="2000" dirty="0" smtClean="0"/>
              <a:t>Серия взрывов в московском метрополитене произошла в 2010-м.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2042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</TotalTime>
  <Words>1263</Words>
  <Application>Microsoft Office PowerPoint</Application>
  <PresentationFormat>Широкоэкранный</PresentationFormat>
  <Paragraphs>85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21</cp:revision>
  <dcterms:created xsi:type="dcterms:W3CDTF">2022-02-11T07:47:00Z</dcterms:created>
  <dcterms:modified xsi:type="dcterms:W3CDTF">2024-01-08T10:31:13Z</dcterms:modified>
</cp:coreProperties>
</file>