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71" r:id="rId13"/>
    <p:sldId id="272" r:id="rId14"/>
    <p:sldId id="266" r:id="rId15"/>
    <p:sldId id="267" r:id="rId16"/>
    <p:sldId id="268" r:id="rId17"/>
    <p:sldId id="269" r:id="rId18"/>
    <p:sldId id="273" r:id="rId19"/>
  </p:sldIdLst>
  <p:sldSz cx="12192000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590"/>
  </p:normalViewPr>
  <p:slideViewPr>
    <p:cSldViewPr snapToGrid="0">
      <p:cViewPr varScale="1">
        <p:scale>
          <a:sx n="90" d="100"/>
          <a:sy n="90" d="100"/>
        </p:scale>
        <p:origin x="232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3600" y="1498603"/>
            <a:ext cx="7010400" cy="3298825"/>
          </a:xfrm>
        </p:spPr>
        <p:txBody>
          <a:bodyPr rtlCol="0">
            <a:normAutofit/>
          </a:bodyPr>
          <a:lstStyle>
            <a:lvl1pPr algn="l" rtl="0">
              <a:lnSpc>
                <a:spcPct val="90000"/>
              </a:lnSpc>
              <a:defRPr sz="540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3600" y="4927600"/>
            <a:ext cx="7010400" cy="1244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1791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01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5200" y="274640"/>
            <a:ext cx="1422400" cy="5897561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17600" y="274640"/>
            <a:ext cx="8534400" cy="5897561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67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 baseline="0"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32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4445000"/>
            <a:ext cx="7010400" cy="1930400"/>
          </a:xfrm>
        </p:spPr>
        <p:txBody>
          <a:bodyPr rtlCol="0" anchor="t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2800" y="3124201"/>
            <a:ext cx="7010400" cy="1296987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46421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17600" y="1701800"/>
            <a:ext cx="4978400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9200" y="1701800"/>
            <a:ext cx="4978400" cy="4470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09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21665" y="1608836"/>
            <a:ext cx="4974336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17600" y="2209800"/>
            <a:ext cx="4978400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03264" y="1608836"/>
            <a:ext cx="4974336" cy="512064"/>
          </a:xfrm>
        </p:spPr>
        <p:txBody>
          <a:bodyPr rtlCol="0" anchor="b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99200" y="2209800"/>
            <a:ext cx="4978400" cy="3962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800"/>
            </a:lvl3pPr>
            <a:lvl4pPr algn="l" rtl="0">
              <a:defRPr sz="1800"/>
            </a:lvl4pPr>
            <a:lvl5pPr marL="2011328" algn="l" rtl="0">
              <a:defRPr sz="1800"/>
            </a:lvl5pPr>
            <a:lvl6pPr marL="2011328" algn="l" rtl="0">
              <a:defRPr sz="1800"/>
            </a:lvl6pPr>
            <a:lvl7pPr marL="2011328" algn="l" rtl="0">
              <a:defRPr sz="1800"/>
            </a:lvl7pPr>
            <a:lvl8pPr marL="2011328" algn="l" rtl="0">
              <a:defRPr sz="1800"/>
            </a:lvl8pPr>
            <a:lvl9pPr marL="2011328"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98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2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75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2400" y="0"/>
            <a:ext cx="79248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1" y="1701800"/>
            <a:ext cx="3352800" cy="28448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0400" y="482600"/>
            <a:ext cx="6807200" cy="5892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800"/>
            </a:lvl4pPr>
            <a:lvl5pPr algn="l" rtl="0">
              <a:defRPr sz="18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801" y="4648200"/>
            <a:ext cx="3352800" cy="17272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29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800" y="0"/>
            <a:ext cx="80264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4800600"/>
            <a:ext cx="7315200" cy="762000"/>
          </a:xfrm>
        </p:spPr>
        <p:txBody>
          <a:bodyPr rtlCol="0" anchor="b">
            <a:normAutofit/>
          </a:bodyPr>
          <a:lstStyle>
            <a:lvl1pPr algn="l" rtl="0">
              <a:defRPr sz="2000" b="1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279403"/>
            <a:ext cx="7315200" cy="4448175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5562600"/>
            <a:ext cx="7315200" cy="8128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99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04800" y="0"/>
            <a:ext cx="115824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sz="2400" dirty="0"/>
          </a:p>
        </p:txBody>
      </p:sp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17600" y="76200"/>
            <a:ext cx="10160000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17600" y="1701800"/>
            <a:ext cx="10160000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dirty="0"/>
              <a:t>Образец текста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600" y="6400803"/>
            <a:ext cx="274320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C28A7417-7C98-5744-BCD8-41C8B42850E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8860" y="6400803"/>
            <a:ext cx="6217920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9795" y="6400803"/>
            <a:ext cx="1107807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 rtl="0">
              <a:defRPr sz="120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</a:lstStyle>
          <a:p>
            <a:fld id="{087B4EAE-AE8C-534E-A8DE-3945918CC4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81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7B1F56-99CC-D7DA-0FDA-A491914799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7024" y="1779587"/>
            <a:ext cx="7010400" cy="3298825"/>
          </a:xfrm>
        </p:spPr>
        <p:txBody>
          <a:bodyPr/>
          <a:lstStyle/>
          <a:p>
            <a:r>
              <a:rPr lang="ru-RU" dirty="0"/>
              <a:t>Итоговое собеседование – 2024 </a:t>
            </a:r>
          </a:p>
        </p:txBody>
      </p:sp>
    </p:spTree>
    <p:extLst>
      <p:ext uri="{BB962C8B-B14F-4D97-AF65-F5344CB8AC3E}">
        <p14:creationId xmlns:p14="http://schemas.microsoft.com/office/powerpoint/2010/main" val="1041574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8D8F53B-8F8C-3601-5D96-98EBC96F3F23}"/>
              </a:ext>
            </a:extLst>
          </p:cNvPr>
          <p:cNvSpPr txBox="1"/>
          <p:nvPr/>
        </p:nvSpPr>
        <p:spPr>
          <a:xfrm>
            <a:off x="332780" y="337096"/>
            <a:ext cx="1152644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	К каждой из тем выдается небольшой план (вроде рекомендаций); можно пользоваться этими записями как планом, но читать вслух при ответе </a:t>
            </a:r>
            <a:r>
              <a:rPr lang="ru-RU" sz="2800" b="1" i="0" u="none" strike="noStrike" dirty="0">
                <a:effectLst/>
                <a:latin typeface="Bookman Old Style" panose="02050604050505020204" pitchFamily="18" charset="0"/>
              </a:rPr>
              <a:t>НЕЛЬЗЯ!</a:t>
            </a:r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 Ответ должен выглядеть как цельный, последовательный текст.</a:t>
            </a:r>
          </a:p>
          <a:p>
            <a:pPr algn="l"/>
            <a:endParaRPr lang="ru-RU" sz="2800" b="0" i="0" u="none" strike="noStrike" dirty="0">
              <a:effectLst/>
              <a:latin typeface="Bookman Old Style" panose="02050604050505020204" pitchFamily="18" charset="0"/>
            </a:endParaRPr>
          </a:p>
          <a:p>
            <a:pPr algn="l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	В монологе должно быть </a:t>
            </a:r>
            <a:r>
              <a:rPr lang="ru-RU" sz="2800" b="1" i="0" u="none" strike="noStrike" dirty="0">
                <a:effectLst/>
                <a:latin typeface="Bookman Old Style" panose="02050604050505020204" pitchFamily="18" charset="0"/>
              </a:rPr>
              <a:t>НЕ МЕНЕЕ ДЕСЯТИ</a:t>
            </a:r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 фраз, иначе он не будет засчитан. Причем нельзя надолго «зависать», придумывая, что же сказать еще. Речь должна течь плавно.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D8FB90-75D4-DBB6-09FA-6548753E4DE7}"/>
              </a:ext>
            </a:extLst>
          </p:cNvPr>
          <p:cNvSpPr txBox="1"/>
          <p:nvPr/>
        </p:nvSpPr>
        <p:spPr>
          <a:xfrm>
            <a:off x="332779" y="4586288"/>
            <a:ext cx="115264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Фразой считается простое предложение. То есть, сложное предложение, состоящее из двух простых, -- это уже две фразы. Во время рассказа обязательно считать количество сказанных фраз. Проще всего загибать пальцы.</a:t>
            </a:r>
          </a:p>
        </p:txBody>
      </p:sp>
    </p:spTree>
    <p:extLst>
      <p:ext uri="{BB962C8B-B14F-4D97-AF65-F5344CB8AC3E}">
        <p14:creationId xmlns:p14="http://schemas.microsoft.com/office/powerpoint/2010/main" val="2122607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FF5F22-28C9-52A0-CCDC-E54358655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833" y="0"/>
            <a:ext cx="77543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91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D631FA-7B3E-0B74-13C7-ACAB44DF99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306" y="308074"/>
            <a:ext cx="10593388" cy="6241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80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4ED359-2750-6BAA-4B80-18CF596DC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087" y="152028"/>
            <a:ext cx="11045825" cy="655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747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47074A-5067-01DF-F764-2170FE97BFC2}"/>
              </a:ext>
            </a:extLst>
          </p:cNvPr>
          <p:cNvSpPr txBox="1"/>
          <p:nvPr/>
        </p:nvSpPr>
        <p:spPr>
          <a:xfrm>
            <a:off x="316706" y="112707"/>
            <a:ext cx="11272837" cy="6632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500" b="1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Описание фотографии</a:t>
            </a:r>
            <a:endParaRPr lang="ru-RU" sz="2500" b="0" i="0" u="none" strike="noStrike" dirty="0">
              <a:solidFill>
                <a:schemeClr val="accent4">
                  <a:lumMod val="50000"/>
                </a:schemeClr>
              </a:solidFill>
              <a:effectLst/>
              <a:latin typeface="Bookman Old Style" panose="02050604050505020204" pitchFamily="18" charset="0"/>
            </a:endParaRP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1. Передо мной интересная фотография. </a:t>
            </a: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2. Я думаю, что на ней изображен(а)………….. </a:t>
            </a: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3. Давайте рассмотрим изображение внимательнее.</a:t>
            </a: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4. Перед нами (школьный двор, зал музея, комната и т.д.). Если это улица, описать погоду – На снимке запечатлен (какой, какое) день, утро….+ подробности (светит яркое солнце, на небе облака и т.д.)</a:t>
            </a: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5. На переднем плане мы видим…. </a:t>
            </a: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6. Они (описать внешний вид, одежду, чем заняты). </a:t>
            </a: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7. Их лица (его лицо, ее лицо) … (радостны, печальны, сосредоточенны), потому что … </a:t>
            </a: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8. На заднем плане мы видим (назвать, кто, что на дальнем плане) </a:t>
            </a: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9. Я думаю (мне кажется), что…. (сделать вывод о том, что на заднем плане или о снимке в целом).</a:t>
            </a:r>
          </a:p>
          <a:p>
            <a:pPr algn="just"/>
            <a:r>
              <a:rPr lang="ru-RU" sz="2500" b="0" i="0" u="none" strike="noStrike" dirty="0">
                <a:effectLst/>
                <a:latin typeface="Bookman Old Style" panose="02050604050505020204" pitchFamily="18" charset="0"/>
              </a:rPr>
              <a:t>10. Мне понравилась эта фотография, потому что она четко передает чувства и эмоции присутствующих (присутствующего) на ней.</a:t>
            </a:r>
          </a:p>
        </p:txBody>
      </p:sp>
    </p:spTree>
    <p:extLst>
      <p:ext uri="{BB962C8B-B14F-4D97-AF65-F5344CB8AC3E}">
        <p14:creationId xmlns:p14="http://schemas.microsoft.com/office/powerpoint/2010/main" val="89138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07653D-86C4-7786-5DEA-D5D6CF33CD16}"/>
              </a:ext>
            </a:extLst>
          </p:cNvPr>
          <p:cNvSpPr txBox="1"/>
          <p:nvPr/>
        </p:nvSpPr>
        <p:spPr>
          <a:xfrm>
            <a:off x="285749" y="363915"/>
            <a:ext cx="11229975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600" b="1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PT Sans" panose="020B0503020203020204" pitchFamily="34" charset="0"/>
              </a:rPr>
              <a:t>Рассказ на заданную тему</a:t>
            </a:r>
            <a:endParaRPr lang="ru-RU" sz="2600" b="0" i="0" u="none" strike="noStrike" dirty="0">
              <a:solidFill>
                <a:schemeClr val="accent4">
                  <a:lumMod val="50000"/>
                </a:schemeClr>
              </a:solidFill>
              <a:effectLst/>
              <a:latin typeface="PT Sans" panose="020B0503020203020204" pitchFamily="34" charset="0"/>
            </a:endParaRP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1. Я хочу рассказать об одном интересном событии - …. </a:t>
            </a: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2. Туда я отправился вместе с (классом, семьей, друзьями).</a:t>
            </a: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3. Наша (поездка, экскурсия, наш поход) состоялся (указать точную или примерную дату).</a:t>
            </a: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4. К этому мероприятию мы готовились заранее: … (рассказ о том, как готовились: если музей, экскурсия, то читали об этом, изучали материалы, если поход – собирали вещи, продумывали маршрут). </a:t>
            </a: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5. И вот наступил долгожданный день.</a:t>
            </a: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6. Во время экскурсии мы побывали … Во время похода мы побывали ….. </a:t>
            </a: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7. Кроме того, мы увидели …. </a:t>
            </a: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8. Самым интересным оказалось (стал, был)…., так как…. </a:t>
            </a: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9. Мне понравилась эта ….. (понравился этот…), потому что …… </a:t>
            </a:r>
          </a:p>
          <a:p>
            <a:pPr algn="just"/>
            <a:r>
              <a:rPr lang="ru-RU" sz="2600" b="0" i="0" u="none" strike="noStrike" dirty="0">
                <a:effectLst/>
                <a:latin typeface="PT Sans" panose="020B0503020203020204" pitchFamily="34" charset="0"/>
              </a:rPr>
              <a:t>10. Я хочу еще раз принять участие в подобном мероприятии.</a:t>
            </a:r>
          </a:p>
          <a:p>
            <a:br>
              <a:rPr lang="ru-RU" sz="2600" dirty="0"/>
            </a:b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59673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913BD2F-07F6-E448-40CE-885216F1026A}"/>
              </a:ext>
            </a:extLst>
          </p:cNvPr>
          <p:cNvSpPr txBox="1"/>
          <p:nvPr/>
        </p:nvSpPr>
        <p:spPr>
          <a:xfrm>
            <a:off x="223837" y="331381"/>
            <a:ext cx="11744325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800" b="1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Рассуждение на заданную тему </a:t>
            </a:r>
            <a:endParaRPr lang="ru-RU" sz="2800" b="0" i="0" u="none" strike="noStrike" dirty="0">
              <a:solidFill>
                <a:schemeClr val="accent4">
                  <a:lumMod val="50000"/>
                </a:schemeClr>
              </a:solidFill>
              <a:effectLst/>
              <a:latin typeface="Bookman Old Style" panose="02050604050505020204" pitchFamily="18" charset="0"/>
            </a:endParaRP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1. Мне предложили порассуждать на интересную тему.</a:t>
            </a: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2. (Произнести заданную для монолога тему). </a:t>
            </a: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3. Попробую изложить свою точку зрения. </a:t>
            </a: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4. Итак, (далее прочитать первый предложенный вопрос). </a:t>
            </a: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5. Думаю, что …(ответ на первый предложенный вопрос). </a:t>
            </a: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6. (Ответ на второй предложенный вопрос), потому что…</a:t>
            </a: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7. Я считаю, что (ответ на третий предложенный вопрос), потому что… </a:t>
            </a: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8. Кроме того, (далее изложить информацию из последнего вопроса). </a:t>
            </a: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9. (Ответ на последний вопрос)</a:t>
            </a:r>
          </a:p>
          <a:p>
            <a:pPr algn="just"/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10. Таким образом, (сделать общий вывод). Такова моя позиция.</a:t>
            </a:r>
          </a:p>
        </p:txBody>
      </p:sp>
    </p:spTree>
    <p:extLst>
      <p:ext uri="{BB962C8B-B14F-4D97-AF65-F5344CB8AC3E}">
        <p14:creationId xmlns:p14="http://schemas.microsoft.com/office/powerpoint/2010/main" val="170681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0A881C7-E890-7549-180E-B3EC2A86AAF6}"/>
              </a:ext>
            </a:extLst>
          </p:cNvPr>
          <p:cNvSpPr txBox="1"/>
          <p:nvPr/>
        </p:nvSpPr>
        <p:spPr>
          <a:xfrm>
            <a:off x="214313" y="314325"/>
            <a:ext cx="116157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Задание 4. Диалог.</a:t>
            </a:r>
          </a:p>
          <a:p>
            <a:pPr algn="l"/>
            <a:r>
              <a:rPr lang="ru-RU" b="0" i="0" u="none" strike="noStrike" dirty="0">
                <a:effectLst/>
                <a:latin typeface="Bookman Old Style" panose="02050604050505020204" pitchFamily="18" charset="0"/>
              </a:rPr>
              <a:t>Это самое простое из всех заданий. Экзаменатор будет задавать вопросы, а девятикласснику надо просто на них отвечать.</a:t>
            </a:r>
          </a:p>
          <a:p>
            <a:pPr algn="l"/>
            <a:r>
              <a:rPr lang="ru-RU" b="1" i="0" u="none" strike="noStrike" dirty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  <a:t>НЕЛЬЗЯ отвечать одним словом – только полным предложением!</a:t>
            </a:r>
          </a:p>
          <a:p>
            <a:pPr algn="l"/>
            <a:r>
              <a:rPr lang="ru-RU" b="0" i="0" u="none" strike="noStrike" dirty="0">
                <a:effectLst/>
                <a:latin typeface="Bookman Old Style" panose="02050604050505020204" pitchFamily="18" charset="0"/>
              </a:rPr>
              <a:t>Можно ответить в стиле: «Не знаю, но думаю, что…»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2E61D03-E767-8249-8DA7-9CFBC4422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670" y="2253317"/>
            <a:ext cx="11053021" cy="431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3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2780AF-B9E3-F9BB-166A-9957EFFA2B16}"/>
              </a:ext>
            </a:extLst>
          </p:cNvPr>
          <p:cNvSpPr txBox="1"/>
          <p:nvPr/>
        </p:nvSpPr>
        <p:spPr>
          <a:xfrm>
            <a:off x="1052512" y="1228397"/>
            <a:ext cx="100869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0" i="0" u="none" strike="noStrike" dirty="0">
                <a:solidFill>
                  <a:schemeClr val="accent4">
                    <a:lumMod val="50000"/>
                  </a:schemeClr>
                </a:solidFill>
                <a:effectLst/>
                <a:latin typeface="Bookman Old Style" panose="02050604050505020204" pitchFamily="18" charset="0"/>
              </a:rPr>
              <a:t>Общее количество баллов за выполнение всей работы – 20.</a:t>
            </a:r>
          </a:p>
          <a:p>
            <a:endParaRPr lang="ru-RU" sz="4000" b="0" i="0" u="none" strike="noStrike" dirty="0">
              <a:solidFill>
                <a:schemeClr val="accent4">
                  <a:lumMod val="50000"/>
                </a:schemeClr>
              </a:solidFill>
              <a:effectLst/>
              <a:latin typeface="Bookman Old Style" panose="02050604050505020204" pitchFamily="18" charset="0"/>
            </a:endParaRPr>
          </a:p>
          <a:p>
            <a:r>
              <a:rPr lang="ru-RU" sz="4000" dirty="0">
                <a:latin typeface="Bookman Old Style" panose="02050604050505020204" pitchFamily="18" charset="0"/>
              </a:rPr>
              <a:t>Участник итогового собеседования получает </a:t>
            </a:r>
            <a:r>
              <a:rPr lang="ru-RU" sz="4000" b="1" dirty="0">
                <a:latin typeface="Bookman Old Style" panose="02050604050505020204" pitchFamily="18" charset="0"/>
              </a:rPr>
              <a:t>зачёт</a:t>
            </a:r>
            <a:r>
              <a:rPr lang="ru-RU" sz="4000" dirty="0">
                <a:latin typeface="Bookman Old Style" panose="02050604050505020204" pitchFamily="18" charset="0"/>
              </a:rPr>
              <a:t> в случае, если за выполнение всей работы он набрал </a:t>
            </a:r>
            <a:r>
              <a:rPr lang="ru-RU" sz="4000" b="1" dirty="0">
                <a:latin typeface="Bookman Old Style" panose="02050604050505020204" pitchFamily="18" charset="0"/>
              </a:rPr>
              <a:t>10 или более баллов. </a:t>
            </a:r>
          </a:p>
        </p:txBody>
      </p:sp>
    </p:spTree>
    <p:extLst>
      <p:ext uri="{BB962C8B-B14F-4D97-AF65-F5344CB8AC3E}">
        <p14:creationId xmlns:p14="http://schemas.microsoft.com/office/powerpoint/2010/main" val="1263607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6BFE9EA-A62D-183C-6E4F-CA4E4FDC21B4}"/>
              </a:ext>
            </a:extLst>
          </p:cNvPr>
          <p:cNvSpPr txBox="1"/>
          <p:nvPr/>
        </p:nvSpPr>
        <p:spPr>
          <a:xfrm>
            <a:off x="335280" y="363915"/>
            <a:ext cx="11521440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effectLst/>
                <a:latin typeface="Bookman Old Style" panose="02050604050505020204" pitchFamily="18" charset="0"/>
              </a:rPr>
              <a:t>Итоговое собеседование по русскому языку состоит из двух часте</a:t>
            </a:r>
            <a:r>
              <a:rPr lang="ru-RU" sz="3200" dirty="0">
                <a:latin typeface="Bookman Old Style" panose="02050604050505020204" pitchFamily="18" charset="0"/>
              </a:rPr>
              <a:t>й</a:t>
            </a:r>
            <a:r>
              <a:rPr lang="ru-RU" sz="3200" dirty="0">
                <a:effectLst/>
                <a:latin typeface="Bookman Old Style" panose="02050604050505020204" pitchFamily="18" charset="0"/>
              </a:rPr>
              <a:t>, включающих в себя четыре задания. </a:t>
            </a:r>
            <a:endParaRPr lang="ru-RU" sz="3200" dirty="0">
              <a:latin typeface="Bookman Old Style" panose="02050604050505020204" pitchFamily="18" charset="0"/>
            </a:endParaRPr>
          </a:p>
          <a:p>
            <a:r>
              <a:rPr lang="ru-RU" sz="3200" dirty="0">
                <a:effectLst/>
                <a:latin typeface="Bookman Old Style" panose="02050604050505020204" pitchFamily="18" charset="0"/>
              </a:rPr>
              <a:t>Часть 1 состоит из двух заданий.</a:t>
            </a:r>
            <a:br>
              <a:rPr lang="ru-RU" sz="3200" dirty="0">
                <a:effectLst/>
                <a:latin typeface="Bookman Old Style" panose="02050604050505020204" pitchFamily="18" charset="0"/>
              </a:rPr>
            </a:br>
            <a:r>
              <a:rPr lang="ru-RU" sz="3200" dirty="0">
                <a:effectLst/>
                <a:latin typeface="Bookman Old Style" panose="02050604050505020204" pitchFamily="18" charset="0"/>
              </a:rPr>
              <a:t>Задания 1 и 2 выполняются с использованием одного текста.</a:t>
            </a:r>
            <a:br>
              <a:rPr lang="ru-RU" sz="3200" dirty="0">
                <a:effectLst/>
                <a:latin typeface="Bookman Old Style" panose="02050604050505020204" pitchFamily="18" charset="0"/>
              </a:rPr>
            </a:br>
            <a:r>
              <a:rPr lang="ru-RU" sz="3200" b="1" dirty="0">
                <a:effectLst/>
                <a:latin typeface="Bookman Old Style" panose="02050604050505020204" pitchFamily="18" charset="0"/>
              </a:rPr>
              <a:t>Задание 1 </a:t>
            </a:r>
            <a:r>
              <a:rPr lang="ru-RU" sz="3200" dirty="0">
                <a:effectLst/>
                <a:latin typeface="Bookman Old Style" panose="02050604050505020204" pitchFamily="18" charset="0"/>
              </a:rPr>
              <a:t>– чтение вслух небольшого текста. Время на подготовку – </a:t>
            </a:r>
            <a:endParaRPr lang="ru-RU" sz="3200" dirty="0">
              <a:latin typeface="Bookman Old Style" panose="02050604050505020204" pitchFamily="18" charset="0"/>
            </a:endParaRPr>
          </a:p>
          <a:p>
            <a:r>
              <a:rPr lang="ru-RU" sz="3200" dirty="0">
                <a:effectLst/>
                <a:latin typeface="Bookman Old Style" panose="02050604050505020204" pitchFamily="18" charset="0"/>
              </a:rPr>
              <a:t>до 2-х минут.</a:t>
            </a:r>
            <a:br>
              <a:rPr lang="ru-RU" sz="3200" dirty="0">
                <a:effectLst/>
                <a:latin typeface="Bookman Old Style" panose="02050604050505020204" pitchFamily="18" charset="0"/>
              </a:rPr>
            </a:br>
            <a:r>
              <a:rPr lang="ru-RU" sz="3200" b="1" dirty="0">
                <a:effectLst/>
                <a:latin typeface="Bookman Old Style" panose="02050604050505020204" pitchFamily="18" charset="0"/>
              </a:rPr>
              <a:t>В задании 2 </a:t>
            </a:r>
            <a:r>
              <a:rPr lang="ru-RU" sz="3200" dirty="0">
                <a:effectLst/>
                <a:latin typeface="Bookman Old Style" panose="02050604050505020204" pitchFamily="18" charset="0"/>
              </a:rPr>
              <a:t>предлагается пересказать прочитанный текст, дополнив </a:t>
            </a:r>
            <a:endParaRPr lang="ru-RU" sz="3200" dirty="0">
              <a:latin typeface="Bookman Old Style" panose="02050604050505020204" pitchFamily="18" charset="0"/>
            </a:endParaRPr>
          </a:p>
          <a:p>
            <a:r>
              <a:rPr lang="ru-RU" sz="3200" dirty="0">
                <a:effectLst/>
                <a:latin typeface="Bookman Old Style" panose="02050604050505020204" pitchFamily="18" charset="0"/>
              </a:rPr>
              <a:t>его высказыванием. Время на подготовку – до 2-х минут.</a:t>
            </a:r>
            <a:br>
              <a:rPr lang="ru-RU" sz="3200" dirty="0">
                <a:effectLst/>
                <a:latin typeface="Bookman Old Style" panose="02050604050505020204" pitchFamily="18" charset="0"/>
              </a:rPr>
            </a:br>
            <a:endParaRPr lang="ru-RU" sz="32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005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49B4906-4733-CCB9-7169-F631A82F48B5}"/>
              </a:ext>
            </a:extLst>
          </p:cNvPr>
          <p:cNvSpPr txBox="1"/>
          <p:nvPr/>
        </p:nvSpPr>
        <p:spPr>
          <a:xfrm>
            <a:off x="353568" y="582067"/>
            <a:ext cx="11484864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600" dirty="0">
                <a:effectLst/>
                <a:latin typeface="Bookman Old Style" panose="02050604050505020204" pitchFamily="18" charset="0"/>
              </a:rPr>
              <a:t>Часть 2 состоит из двух заданий.</a:t>
            </a:r>
            <a:br>
              <a:rPr lang="ru-RU" sz="2600" dirty="0">
                <a:effectLst/>
                <a:latin typeface="Bookman Old Style" panose="02050604050505020204" pitchFamily="18" charset="0"/>
              </a:rPr>
            </a:br>
            <a:r>
              <a:rPr lang="ru-RU" sz="2600" dirty="0">
                <a:effectLst/>
                <a:latin typeface="Bookman Old Style" panose="02050604050505020204" pitchFamily="18" charset="0"/>
              </a:rPr>
              <a:t>Задания 3 и 4 </a:t>
            </a:r>
            <a:r>
              <a:rPr lang="ru-RU" sz="2600" b="1" dirty="0">
                <a:effectLst/>
                <a:latin typeface="Bookman Old Style" panose="02050604050505020204" pitchFamily="18" charset="0"/>
              </a:rPr>
              <a:t>не связаны </a:t>
            </a:r>
            <a:r>
              <a:rPr lang="ru-RU" sz="2600" dirty="0">
                <a:effectLst/>
                <a:latin typeface="Bookman Old Style" panose="02050604050505020204" pitchFamily="18" charset="0"/>
              </a:rPr>
              <a:t>с текстом, который Вы читали </a:t>
            </a:r>
            <a:endParaRPr lang="ru-RU" sz="2600" dirty="0">
              <a:latin typeface="Bookman Old Style" panose="02050604050505020204" pitchFamily="18" charset="0"/>
            </a:endParaRPr>
          </a:p>
          <a:p>
            <a:r>
              <a:rPr lang="ru-RU" sz="2600" dirty="0">
                <a:effectLst/>
                <a:latin typeface="Bookman Old Style" panose="02050604050505020204" pitchFamily="18" charset="0"/>
              </a:rPr>
              <a:t>и пересказывали, выполняя задания 1 и 2.</a:t>
            </a:r>
            <a:br>
              <a:rPr lang="ru-RU" sz="2600" dirty="0">
                <a:effectLst/>
                <a:latin typeface="Bookman Old Style" panose="02050604050505020204" pitchFamily="18" charset="0"/>
              </a:rPr>
            </a:br>
            <a:r>
              <a:rPr lang="ru-RU" sz="2600" dirty="0">
                <a:effectLst/>
                <a:latin typeface="Bookman Old Style" panose="02050604050505020204" pitchFamily="18" charset="0"/>
              </a:rPr>
              <a:t>Вам предстоит выбрать одну тему для монолога и диалога.</a:t>
            </a:r>
            <a:br>
              <a:rPr lang="ru-RU" sz="2600" dirty="0">
                <a:effectLst/>
                <a:latin typeface="Bookman Old Style" panose="02050604050505020204" pitchFamily="18" charset="0"/>
              </a:rPr>
            </a:br>
            <a:r>
              <a:rPr lang="ru-RU" sz="2600" b="1" dirty="0">
                <a:effectLst/>
                <a:latin typeface="Bookman Old Style" panose="02050604050505020204" pitchFamily="18" charset="0"/>
              </a:rPr>
              <a:t>В задании 3 </a:t>
            </a:r>
            <a:r>
              <a:rPr lang="ru-RU" sz="2600" dirty="0">
                <a:effectLst/>
                <a:latin typeface="Bookman Old Style" panose="02050604050505020204" pitchFamily="18" charset="0"/>
              </a:rPr>
              <a:t>предлагается выбрать один из трёх предложенных </a:t>
            </a:r>
            <a:endParaRPr lang="ru-RU" sz="2600" dirty="0">
              <a:latin typeface="Bookman Old Style" panose="02050604050505020204" pitchFamily="18" charset="0"/>
            </a:endParaRPr>
          </a:p>
          <a:p>
            <a:r>
              <a:rPr lang="ru-RU" sz="2600" dirty="0">
                <a:effectLst/>
                <a:latin typeface="Bookman Old Style" panose="02050604050505020204" pitchFamily="18" charset="0"/>
              </a:rPr>
              <a:t>вариантов беседы: описание фотографии, повествование на основе жизненного опыта, рассуждение по одной из сформулированных проблем – и построить монологическое высказывание. Время на подготовку – 1 минута. </a:t>
            </a:r>
            <a:endParaRPr lang="ru-RU" sz="2600" dirty="0">
              <a:latin typeface="Bookman Old Style" panose="02050604050505020204" pitchFamily="18" charset="0"/>
            </a:endParaRPr>
          </a:p>
          <a:p>
            <a:r>
              <a:rPr lang="ru-RU" sz="2600" b="1" dirty="0">
                <a:effectLst/>
                <a:latin typeface="Bookman Old Style" panose="02050604050505020204" pitchFamily="18" charset="0"/>
              </a:rPr>
              <a:t>В задании 4 </a:t>
            </a:r>
            <a:r>
              <a:rPr lang="ru-RU" sz="2600" dirty="0">
                <a:effectLst/>
                <a:latin typeface="Bookman Old Style" panose="02050604050505020204" pitchFamily="18" charset="0"/>
              </a:rPr>
              <a:t>Вам предстоит поучаствовать в беседе по теме предыдущего задания. </a:t>
            </a:r>
          </a:p>
          <a:p>
            <a:endParaRPr lang="ru-RU" sz="2600" dirty="0">
              <a:latin typeface="Bookman Old Style" panose="02050604050505020204" pitchFamily="18" charset="0"/>
            </a:endParaRPr>
          </a:p>
          <a:p>
            <a:r>
              <a:rPr lang="ru-RU" sz="2600" dirty="0">
                <a:effectLst/>
                <a:latin typeface="Bookman Old Style" panose="02050604050505020204" pitchFamily="18" charset="0"/>
              </a:rPr>
              <a:t>Общее время Вашего ответа (включая время на подготовку)– примерно 15–16 минут. </a:t>
            </a:r>
            <a:endParaRPr lang="ru-RU" sz="26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18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0177140-B6D2-E222-D640-1FD57666F7E8}"/>
              </a:ext>
            </a:extLst>
          </p:cNvPr>
          <p:cNvSpPr txBox="1"/>
          <p:nvPr/>
        </p:nvSpPr>
        <p:spPr>
          <a:xfrm>
            <a:off x="85344" y="377720"/>
            <a:ext cx="1192377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effectLst/>
                <a:latin typeface="Bookman Old Style" panose="02050604050505020204" pitchFamily="18" charset="0"/>
              </a:rPr>
              <a:t>Задание 1. Чтение текста. </a:t>
            </a:r>
            <a:endParaRPr lang="ru-RU" dirty="0">
              <a:latin typeface="Bookman Old Style" panose="02050604050505020204" pitchFamily="18" charset="0"/>
            </a:endParaRPr>
          </a:p>
          <a:p>
            <a:r>
              <a:rPr lang="ru-RU" sz="2400" dirty="0">
                <a:effectLst/>
                <a:latin typeface="Bookman Old Style" panose="02050604050505020204" pitchFamily="18" charset="0"/>
              </a:rPr>
              <a:t>Выразительно прочитайте вслух текст о художнике, книжном </a:t>
            </a:r>
            <a:r>
              <a:rPr lang="ru-RU" sz="2400" dirty="0" err="1">
                <a:effectLst/>
                <a:latin typeface="Bookman Old Style" panose="02050604050505020204" pitchFamily="18" charset="0"/>
              </a:rPr>
              <a:t>иллюстра́торе</a:t>
            </a:r>
            <a:r>
              <a:rPr lang="ru-RU" sz="2400" dirty="0">
                <a:effectLst/>
                <a:latin typeface="Bookman Old Style" panose="02050604050505020204" pitchFamily="18" charset="0"/>
              </a:rPr>
              <a:t> И в а́ н е  Я́ к о в л е в и ч е  Б и л и́ б и н е ( 1 8 7 6 – 1 9 4 2 )  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CA78F5-CA1A-E237-4036-E0C8767A34F9}"/>
              </a:ext>
            </a:extLst>
          </p:cNvPr>
          <p:cNvSpPr txBox="1"/>
          <p:nvPr/>
        </p:nvSpPr>
        <p:spPr>
          <a:xfrm>
            <a:off x="85344" y="1809697"/>
            <a:ext cx="61020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effectLst/>
                <a:latin typeface="Bookman Old Style" panose="02050604050505020204" pitchFamily="18" charset="0"/>
              </a:rPr>
              <a:t>У Вас есть 2 минуты на подготовку. </a:t>
            </a:r>
            <a:endParaRPr lang="ru-RU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95DD87B-2B67-6CAF-9D04-302BC7E0C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4" y="2379691"/>
            <a:ext cx="4706112" cy="44138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CFD279C-E1B7-59E9-A888-9FB556694A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347" y="2379691"/>
            <a:ext cx="6281469" cy="43549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96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D87CA3C-1BAC-A38D-3D19-533683F70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37" y="599711"/>
            <a:ext cx="11430000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Задание 2. Пересказ текста.</a:t>
            </a:r>
            <a:br>
              <a:rPr kumimoji="0" lang="ru-RU" altLang="ru-RU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</a:br>
            <a:r>
              <a:rPr kumimoji="0" lang="ru-RU" altLang="ru-RU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Подробно перескажите </a:t>
            </a:r>
            <a:r>
              <a:rPr kumimoji="0" lang="ru-RU" altLang="ru-RU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прочитанный Вами текст, включив в пересказ слова </a:t>
            </a:r>
            <a:r>
              <a:rPr kumimoji="0" lang="ru-RU" altLang="ru-RU" sz="2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искусствове́да</a:t>
            </a:r>
            <a:r>
              <a:rPr kumimoji="0" lang="ru-RU" altLang="ru-RU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</a:t>
            </a:r>
            <a:r>
              <a:rPr kumimoji="0" lang="ru-RU" altLang="ru-RU" sz="2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Татья́ны</a:t>
            </a:r>
            <a:r>
              <a:rPr kumimoji="0" lang="ru-RU" altLang="ru-RU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</a:t>
            </a:r>
            <a:r>
              <a:rPr kumimoji="0" lang="ru-RU" altLang="ru-RU" sz="2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Бра́жниковой</a:t>
            </a:r>
            <a:r>
              <a:rPr kumimoji="0" lang="ru-RU" altLang="ru-RU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«Билибин – </a:t>
            </a:r>
            <a:r>
              <a:rPr kumimoji="0" lang="ru-RU" altLang="ru-RU" sz="2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великии</a:t>
            </a:r>
            <a:r>
              <a:rPr lang="ru-RU" altLang="ru-RU" sz="2600" i="1" dirty="0" err="1">
                <a:latin typeface="Bookman Old Style" panose="02050604050505020204" pitchFamily="18" charset="0"/>
              </a:rPr>
              <a:t>й</a:t>
            </a:r>
            <a:r>
              <a:rPr lang="ru-RU" altLang="ru-RU" sz="2600" i="1" dirty="0">
                <a:latin typeface="Bookman Old Style" panose="02050604050505020204" pitchFamily="18" charset="0"/>
              </a:rPr>
              <a:t> </a:t>
            </a:r>
            <a:r>
              <a:rPr kumimoji="0" lang="ru-RU" altLang="ru-RU" sz="2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мастер искусства книги. Он блистательно перерабатывает литературный материал и создаёт завораживающий, </a:t>
            </a:r>
            <a:r>
              <a:rPr kumimoji="0" lang="ru-RU" altLang="ru-RU" sz="2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фантасмагори́ческий</a:t>
            </a:r>
            <a:r>
              <a:rPr kumimoji="0" lang="ru-RU" altLang="ru-RU" sz="2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, </a:t>
            </a:r>
            <a:r>
              <a:rPr kumimoji="0" lang="ru-RU" altLang="ru-RU" sz="26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сказочныи</a:t>
            </a:r>
            <a:r>
              <a:rPr lang="ru-RU" altLang="ru-RU" sz="2600" i="1" dirty="0" err="1">
                <a:latin typeface="Bookman Old Style" panose="02050604050505020204" pitchFamily="18" charset="0"/>
              </a:rPr>
              <a:t>й</a:t>
            </a:r>
            <a:r>
              <a:rPr lang="ru-RU" altLang="ru-RU" sz="2600" i="1" dirty="0">
                <a:latin typeface="Bookman Old Style" panose="02050604050505020204" pitchFamily="18" charset="0"/>
              </a:rPr>
              <a:t> </a:t>
            </a:r>
            <a:r>
              <a:rPr kumimoji="0" lang="ru-RU" altLang="ru-RU" sz="26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мир».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Подумайте, где лучше использовать слова Т. </a:t>
            </a:r>
            <a:r>
              <a:rPr kumimoji="0" lang="ru-RU" altLang="ru-RU" sz="2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Бражниковой</a:t>
            </a:r>
            <a:r>
              <a:rPr kumimoji="0" lang="ru-RU" altLang="ru-RU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 в пересказе. Вы можете использовать любые способы цитирования. </a:t>
            </a:r>
          </a:p>
        </p:txBody>
      </p:sp>
      <p:pic>
        <p:nvPicPr>
          <p:cNvPr id="2050" name="Picture 2" descr="page3image214029712">
            <a:extLst>
              <a:ext uri="{FF2B5EF4-FFF2-40B4-BE49-F238E27FC236}">
                <a16:creationId xmlns:a16="http://schemas.microsoft.com/office/drawing/2014/main" id="{DE9F8BB4-4FA6-DEDE-0641-7DBF098D8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264" y="2342070"/>
            <a:ext cx="4572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page3image214030000">
            <a:extLst>
              <a:ext uri="{FF2B5EF4-FFF2-40B4-BE49-F238E27FC236}">
                <a16:creationId xmlns:a16="http://schemas.microsoft.com/office/drawing/2014/main" id="{71FF3DFE-FDD5-2F37-29AE-20D341657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764" y="2342070"/>
            <a:ext cx="4572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6048960-282B-01BE-9DCA-BB6505E5461A}"/>
              </a:ext>
            </a:extLst>
          </p:cNvPr>
          <p:cNvSpPr txBox="1"/>
          <p:nvPr/>
        </p:nvSpPr>
        <p:spPr>
          <a:xfrm>
            <a:off x="185736" y="4929098"/>
            <a:ext cx="11530013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У Вас есть 2 минуты на подготовку.</a:t>
            </a:r>
            <a:br>
              <a:rPr kumimoji="0" lang="ru-RU" altLang="ru-RU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</a:br>
            <a:r>
              <a:rPr kumimoji="0" lang="ru-RU" altLang="ru-RU" sz="2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При необходимости Вы можете использовать «Поле для заметок». </a:t>
            </a:r>
          </a:p>
        </p:txBody>
      </p:sp>
    </p:spTree>
    <p:extLst>
      <p:ext uri="{BB962C8B-B14F-4D97-AF65-F5344CB8AC3E}">
        <p14:creationId xmlns:p14="http://schemas.microsoft.com/office/powerpoint/2010/main" val="176835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0DBB60-0AC0-7415-6329-DD2DBE79F848}"/>
              </a:ext>
            </a:extLst>
          </p:cNvPr>
          <p:cNvSpPr txBox="1"/>
          <p:nvPr/>
        </p:nvSpPr>
        <p:spPr>
          <a:xfrm>
            <a:off x="285750" y="449818"/>
            <a:ext cx="11615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Bookman Old Style" panose="02050604050505020204" pitchFamily="18" charset="0"/>
              </a:rPr>
              <a:t>ПОДГОТОВКА К ПЕРЕСКАЗУ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1E18A8-B511-452B-C11F-9886514B74FD}"/>
              </a:ext>
            </a:extLst>
          </p:cNvPr>
          <p:cNvSpPr txBox="1"/>
          <p:nvPr/>
        </p:nvSpPr>
        <p:spPr>
          <a:xfrm>
            <a:off x="400050" y="1114425"/>
            <a:ext cx="1150143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600" dirty="0">
                <a:latin typeface="Bookman Old Style" panose="02050604050505020204" pitchFamily="18" charset="0"/>
              </a:rPr>
              <a:t>Обязательно используйте черновик, т.е. «Поле для заметок».</a:t>
            </a:r>
          </a:p>
          <a:p>
            <a:pPr marL="457200" indent="-457200">
              <a:buAutoNum type="arabicPeriod"/>
            </a:pPr>
            <a:r>
              <a:rPr lang="ru-RU" sz="2600" dirty="0">
                <a:latin typeface="Bookman Old Style" panose="02050604050505020204" pitchFamily="18" charset="0"/>
              </a:rPr>
              <a:t>Составьте план текста. Пишите сокращённо, но разборчиво. Можно не писать целые предложения, а ограничиться ключевыми словами.</a:t>
            </a:r>
          </a:p>
          <a:p>
            <a:pPr marL="457200" indent="-457200">
              <a:buAutoNum type="arabicPeriod"/>
            </a:pPr>
            <a:r>
              <a:rPr lang="ru-RU" sz="2600" dirty="0">
                <a:latin typeface="Bookman Old Style" panose="02050604050505020204" pitchFamily="18" charset="0"/>
              </a:rPr>
              <a:t>Не читайте с черновика. Черновик – это только опора. Пересказывать нужно свободно и самостоятельно.</a:t>
            </a:r>
          </a:p>
          <a:p>
            <a:pPr marL="457200" indent="-457200">
              <a:buAutoNum type="arabicPeriod"/>
            </a:pPr>
            <a:r>
              <a:rPr lang="ru-RU" sz="2600" dirty="0">
                <a:latin typeface="Bookman Old Style" panose="02050604050505020204" pitchFamily="18" charset="0"/>
              </a:rPr>
              <a:t>Выпишите на черновик имена и даты, чтобы избежать фактологических ошибок. Если этого сделать не получилось, используйте слова «потом», «затем», «в это время» и тому подобные.</a:t>
            </a:r>
          </a:p>
          <a:p>
            <a:pPr marL="457200" indent="-457200">
              <a:buAutoNum type="arabicPeriod"/>
            </a:pPr>
            <a:r>
              <a:rPr lang="ru-RU" sz="2600" dirty="0">
                <a:latin typeface="Bookman Old Style" panose="02050604050505020204" pitchFamily="18" charset="0"/>
              </a:rPr>
              <a:t>Выпишите трудные, но важные слова. Например, вы скажете, что герой учился в университете, а это была академия. Фактологическая ошибка.</a:t>
            </a:r>
          </a:p>
        </p:txBody>
      </p:sp>
    </p:spTree>
    <p:extLst>
      <p:ext uri="{BB962C8B-B14F-4D97-AF65-F5344CB8AC3E}">
        <p14:creationId xmlns:p14="http://schemas.microsoft.com/office/powerpoint/2010/main" val="3884818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3D5A94-86D9-FB09-FD35-3704AC155C39}"/>
              </a:ext>
            </a:extLst>
          </p:cNvPr>
          <p:cNvSpPr txBox="1"/>
          <p:nvPr/>
        </p:nvSpPr>
        <p:spPr>
          <a:xfrm>
            <a:off x="285750" y="449818"/>
            <a:ext cx="11615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Bookman Old Style" panose="02050604050505020204" pitchFamily="18" charset="0"/>
              </a:rPr>
              <a:t>СПОСОБЫ ЦИТИРОВАНИЯ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D30388-1F06-49D4-7F9A-E314E3E52D29}"/>
              </a:ext>
            </a:extLst>
          </p:cNvPr>
          <p:cNvSpPr txBox="1"/>
          <p:nvPr/>
        </p:nvSpPr>
        <p:spPr>
          <a:xfrm>
            <a:off x="428625" y="1228725"/>
            <a:ext cx="1132998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Предложения с прямой речью.</a:t>
            </a:r>
          </a:p>
          <a:p>
            <a:r>
              <a:rPr lang="ru-RU" sz="2600" dirty="0">
                <a:latin typeface="Bookman Old Style" panose="02050604050505020204" pitchFamily="18" charset="0"/>
              </a:rPr>
              <a:t>	Слова автора при этом могут стоять как до прямой речи, так и после.</a:t>
            </a:r>
          </a:p>
          <a:p>
            <a:endParaRPr lang="ru-RU" sz="2600" dirty="0">
              <a:latin typeface="Bookman Old Style" panose="02050604050505020204" pitchFamily="18" charset="0"/>
            </a:endParaRPr>
          </a:p>
          <a:p>
            <a:pPr marL="457200" indent="-457200">
              <a:buFont typeface="+mj-lt"/>
              <a:buAutoNum type="arabicPeriod" startAt="2"/>
            </a:pPr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Предложения с косвенной речью. </a:t>
            </a:r>
          </a:p>
          <a:p>
            <a:r>
              <a:rPr lang="ru-RU" sz="2600" dirty="0">
                <a:latin typeface="Bookman Old Style" panose="02050604050505020204" pitchFamily="18" charset="0"/>
              </a:rPr>
              <a:t>	При таком способе слова автора могут находиться в начале предложения. В косвенной речи категорически запрещается использовать форму первого лица. </a:t>
            </a:r>
          </a:p>
          <a:p>
            <a:endParaRPr lang="ru-RU" sz="2600" dirty="0">
              <a:latin typeface="Bookman Old Style" panose="02050604050505020204" pitchFamily="18" charset="0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ru-RU" sz="2600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Предложения с вводными конструкциями.</a:t>
            </a:r>
          </a:p>
          <a:p>
            <a:r>
              <a:rPr lang="en-US" sz="2600" dirty="0">
                <a:latin typeface="Bookman Old Style" panose="02050604050505020204" pitchFamily="18" charset="0"/>
              </a:rPr>
              <a:t>	</a:t>
            </a:r>
            <a:r>
              <a:rPr lang="ru-RU" sz="2600" dirty="0">
                <a:latin typeface="Bookman Old Style" panose="02050604050505020204" pitchFamily="18" charset="0"/>
              </a:rPr>
              <a:t>Нас интересуют вводные слова, передающие источник сообщения: «по словам…», «как считал…», «по мнению…»</a:t>
            </a:r>
          </a:p>
          <a:p>
            <a:pPr lvl="1"/>
            <a:endParaRPr lang="ru-RU" sz="26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56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9319E3-C77A-4A75-08DB-C71214FEC4D6}"/>
              </a:ext>
            </a:extLst>
          </p:cNvPr>
          <p:cNvSpPr txBox="1"/>
          <p:nvPr/>
        </p:nvSpPr>
        <p:spPr>
          <a:xfrm>
            <a:off x="303609" y="272445"/>
            <a:ext cx="1168360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0" i="0" u="none" strike="noStrike" dirty="0">
                <a:effectLst/>
                <a:latin typeface="Bookman Old Style" panose="02050604050505020204" pitchFamily="18" charset="0"/>
              </a:rPr>
              <a:t>Правильно процитировать фразу не достаточно. Ее нужно уместно включить в пересказ. Это можно сделать тремя способами:</a:t>
            </a:r>
          </a:p>
          <a:p>
            <a:pPr marL="457200" indent="-457200">
              <a:buAutoNum type="arabicParenR"/>
            </a:pPr>
            <a:r>
              <a:rPr lang="ru-RU" sz="2800" dirty="0">
                <a:latin typeface="Bookman Old Style" panose="02050604050505020204" pitchFamily="18" charset="0"/>
              </a:rPr>
              <a:t>Начать пересказ с цитаты;</a:t>
            </a:r>
          </a:p>
          <a:p>
            <a:pPr marL="457200" indent="-457200">
              <a:buAutoNum type="arabicParenR"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Процитировать после пересказа определённой части текста;</a:t>
            </a:r>
          </a:p>
          <a:p>
            <a:pPr marL="457200" indent="-457200">
              <a:buAutoNum type="arabicParenR"/>
            </a:pPr>
            <a:r>
              <a:rPr lang="ru-RU" sz="2800" dirty="0">
                <a:latin typeface="Bookman Old Style" panose="02050604050505020204" pitchFamily="18" charset="0"/>
              </a:rPr>
              <a:t>Закончить пересказ цитатой.</a:t>
            </a:r>
          </a:p>
          <a:p>
            <a:endParaRPr lang="ru-RU" sz="2800" dirty="0">
              <a:latin typeface="Bookman Old Style" panose="02050604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D39013-D0AB-E98B-9D74-F44660CABFC5}"/>
              </a:ext>
            </a:extLst>
          </p:cNvPr>
          <p:cNvSpPr txBox="1"/>
          <p:nvPr/>
        </p:nvSpPr>
        <p:spPr>
          <a:xfrm>
            <a:off x="414338" y="3700463"/>
            <a:ext cx="114300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Как уместно включить цитату в пересказ, зависит от содержания текста. Иногда конкретные фразы в тексте подсказывают, что цитата нужна именно здесь. Если вы не можете понять, куда вставить цитату, лучше сделайте это перед изложением прочитанного текста. Такой способ всегда будет уместен. К тому же вы не забудете о ней, как часто случается вследствие волнения. </a:t>
            </a:r>
          </a:p>
        </p:txBody>
      </p:sp>
    </p:spTree>
    <p:extLst>
      <p:ext uri="{BB962C8B-B14F-4D97-AF65-F5344CB8AC3E}">
        <p14:creationId xmlns:p14="http://schemas.microsoft.com/office/powerpoint/2010/main" val="1029266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5800BE4-E64B-9938-CC59-956AA2EBEDDE}"/>
              </a:ext>
            </a:extLst>
          </p:cNvPr>
          <p:cNvSpPr txBox="1"/>
          <p:nvPr/>
        </p:nvSpPr>
        <p:spPr>
          <a:xfrm>
            <a:off x="254198" y="254944"/>
            <a:ext cx="1168360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alt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Задание 3. Монологическое высказывание.</a:t>
            </a:r>
          </a:p>
          <a:p>
            <a:r>
              <a:rPr lang="ru-RU" sz="2800" dirty="0"/>
              <a:t>Используя карточку участника собеседования, выполните задание. </a:t>
            </a:r>
          </a:p>
          <a:p>
            <a:r>
              <a:rPr lang="ru-RU" sz="2800" dirty="0"/>
              <a:t>У Вас есть 1 минута на подготовку. </a:t>
            </a:r>
          </a:p>
          <a:p>
            <a:r>
              <a:rPr lang="ru-RU" sz="2800" dirty="0"/>
              <a:t>Ваше высказывание должно занимать не более 3 минут. </a:t>
            </a:r>
          </a:p>
          <a:p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2A4040E-B4E5-0DF7-1F31-532811703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525" y="2715202"/>
            <a:ext cx="7772400" cy="96474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D0CD7B9-727C-5338-E675-949C86B20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525" y="4029481"/>
            <a:ext cx="7772400" cy="100139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15E0EF3-8EF8-3A84-C200-B9F23AC785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4525" y="5372827"/>
            <a:ext cx="7772400" cy="1001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59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дьюбь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дьюбь" id="{E66413D4-DCAD-F64A-9246-DCA55137BB4E}" vid="{B241B096-2252-AB4B-82B1-1984D8478C1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дьюбь</Template>
  <TotalTime>68</TotalTime>
  <Words>1288</Words>
  <Application>Microsoft Macintosh PowerPoint</Application>
  <PresentationFormat>Широкоэкранный</PresentationFormat>
  <Paragraphs>89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Bookman Old Style</vt:lpstr>
      <vt:lpstr>Century Gothic</vt:lpstr>
      <vt:lpstr>PT Sans</vt:lpstr>
      <vt:lpstr>дьюбь</vt:lpstr>
      <vt:lpstr>Итоговое собеседование – 2024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собеседование – 2024 </dc:title>
  <dc:creator>Microsoft Office User</dc:creator>
  <cp:lastModifiedBy>Microsoft Office User</cp:lastModifiedBy>
  <cp:revision>1</cp:revision>
  <dcterms:created xsi:type="dcterms:W3CDTF">2024-01-08T09:31:07Z</dcterms:created>
  <dcterms:modified xsi:type="dcterms:W3CDTF">2024-01-08T10:39:25Z</dcterms:modified>
</cp:coreProperties>
</file>