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81" r:id="rId27"/>
    <p:sldId id="282" r:id="rId28"/>
    <p:sldId id="283" r:id="rId29"/>
    <p:sldId id="284" r:id="rId30"/>
    <p:sldId id="285" r:id="rId31"/>
    <p:sldId id="293" r:id="rId32"/>
    <p:sldId id="294" r:id="rId33"/>
    <p:sldId id="295" r:id="rId34"/>
    <p:sldId id="296" r:id="rId35"/>
    <p:sldId id="297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286" r:id="rId50"/>
    <p:sldId id="287" r:id="rId51"/>
    <p:sldId id="288" r:id="rId52"/>
    <p:sldId id="289" r:id="rId53"/>
    <p:sldId id="290" r:id="rId54"/>
    <p:sldId id="292" r:id="rId55"/>
    <p:sldId id="291" r:id="rId5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31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95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52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740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52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314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20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360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932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30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99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85D85-4715-4AB9-97E4-9BE196672B3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E19C3-46FE-448B-905F-F98F40A258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75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7455" y="220337"/>
            <a:ext cx="11589745" cy="3289626"/>
          </a:xfrm>
        </p:spPr>
        <p:txBody>
          <a:bodyPr>
            <a:normAutofit/>
          </a:bodyPr>
          <a:lstStyle/>
          <a:p>
            <a:r>
              <a:rPr lang="ru-RU" sz="4800" b="1" dirty="0"/>
              <a:t> </a:t>
            </a:r>
            <a:r>
              <a:rPr lang="ru-RU" sz="4800" b="1" dirty="0" smtClean="0"/>
              <a:t>                             </a:t>
            </a:r>
            <a:r>
              <a:rPr lang="ru-RU" sz="4800" b="1" dirty="0" smtClean="0"/>
              <a:t>                                                      </a:t>
            </a:r>
            <a:r>
              <a:rPr lang="ru-RU" sz="4800" b="1" dirty="0" smtClean="0"/>
              <a:t>Внешняя политика Российской Федерации      в 1990 – е годы.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</a:t>
            </a:r>
            <a:r>
              <a:rPr lang="ru-RU" b="1" dirty="0" smtClean="0"/>
              <a:t>История России – 20 век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3636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87" y="365125"/>
            <a:ext cx="11766014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8" y="1825625"/>
            <a:ext cx="7414352" cy="48726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Президент Ельцин в начале 1992 года объявил, что ядерные ракеты России больше не нацелены на США и другие страны НАТО. Была подписана </a:t>
            </a:r>
            <a:r>
              <a:rPr lang="ru-RU" b="1" dirty="0" err="1" smtClean="0"/>
              <a:t>Кэмп</a:t>
            </a:r>
            <a:r>
              <a:rPr lang="ru-RU" b="1" dirty="0" smtClean="0"/>
              <a:t> – </a:t>
            </a:r>
            <a:r>
              <a:rPr lang="ru-RU" b="1" dirty="0" err="1" smtClean="0"/>
              <a:t>Дэвидская</a:t>
            </a:r>
            <a:r>
              <a:rPr lang="ru-RU" b="1" dirty="0" smtClean="0"/>
              <a:t> декларация в которой было сказано: «Россия и Соединенные Штаты не рассматривают друг друга в качестве потенциальных противников. Их отношения характеризуются отныне дружбой и партнерством». В России эти слова воспринимали серьезно и с доверием. Но на западе, где царила эйфория от победы над СССР в холодной войне, не придавали таким декларациям особого значения. </a:t>
            </a:r>
            <a:endParaRPr lang="ru-RU" b="1" dirty="0"/>
          </a:p>
        </p:txBody>
      </p:sp>
      <p:pic>
        <p:nvPicPr>
          <p:cNvPr id="8194" name="Picture 2" descr="https://avatars.mds.yandex.net/i?id=f297034e2daafaf4a9d1ba1df977d4ddf63dd365-775491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941" y="2809300"/>
            <a:ext cx="4307596" cy="288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761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3" y="365125"/>
            <a:ext cx="11777031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825624"/>
            <a:ext cx="11457542" cy="4773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январе 1993 года был заключен Договор между Россией и США о дальнейшем сокращении и ограничении стратегических наступательных вооружений (СНВ – 2).                  К 2003 году </a:t>
            </a:r>
            <a:r>
              <a:rPr lang="ru-RU" sz="3200" b="1" dirty="0" err="1" smtClean="0"/>
              <a:t>ракетно</a:t>
            </a:r>
            <a:r>
              <a:rPr lang="ru-RU" sz="3200" b="1" dirty="0" smtClean="0"/>
              <a:t> – ядерные потенциалы двух стран должны быть сокращены на 2/3. </a:t>
            </a:r>
            <a:r>
              <a:rPr lang="ru-RU" sz="3200" dirty="0"/>
              <a:t> </a:t>
            </a:r>
            <a:r>
              <a:rPr lang="ru-RU" sz="3200" b="1" dirty="0"/>
              <a:t>Государственная Дума сочла его не выгодным, и он так и не вступил в силу. В ответ на выход 14 июня 2002 года США из договора по ПРО от 1972 года Россия вышла из СНВ II. Он был заменён более мягким договором </a:t>
            </a:r>
            <a:r>
              <a:rPr lang="ru-RU" sz="3200" b="1" dirty="0" smtClean="0"/>
              <a:t>СНП (</a:t>
            </a:r>
            <a:r>
              <a:rPr lang="ru-RU" sz="3200" b="1" dirty="0"/>
              <a:t>Договор о сокращении стратегических наступательных </a:t>
            </a:r>
            <a:r>
              <a:rPr lang="ru-RU" sz="3200" b="1" dirty="0" smtClean="0"/>
              <a:t>потенциалов), </a:t>
            </a:r>
            <a:r>
              <a:rPr lang="ru-RU" sz="3200" b="1" dirty="0"/>
              <a:t>подписанным в мае 2002 года.</a:t>
            </a:r>
          </a:p>
        </p:txBody>
      </p:sp>
    </p:spTree>
    <p:extLst>
      <p:ext uri="{BB962C8B-B14F-4D97-AF65-F5344CB8AC3E}">
        <p14:creationId xmlns:p14="http://schemas.microsoft.com/office/powerpoint/2010/main" val="1814780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3" y="365125"/>
            <a:ext cx="11799065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825625"/>
            <a:ext cx="6323682" cy="4817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1992 году Россия, США, Белоруссия, Казахстан и Украина подписали Лиссабонский протокол - </a:t>
            </a:r>
            <a:r>
              <a:rPr lang="ru-RU" sz="3500" b="1" dirty="0"/>
              <a:t>дополнение к Договору о сокращении стратегических наступательных вооружений (СНВ-I</a:t>
            </a:r>
            <a:r>
              <a:rPr lang="ru-RU" sz="3500" b="1" dirty="0" smtClean="0"/>
              <a:t>), </a:t>
            </a:r>
            <a:r>
              <a:rPr lang="ru-RU" sz="3200" b="1" dirty="0" smtClean="0"/>
              <a:t>по которому бывшие республики отказывались от ядерного арсенала, передавая его России и присоединялись к Договору о нераспространении ядерного оружия. </a:t>
            </a:r>
            <a:endParaRPr lang="ru-RU" sz="3200" b="1" dirty="0"/>
          </a:p>
        </p:txBody>
      </p:sp>
      <p:pic>
        <p:nvPicPr>
          <p:cNvPr id="1026" name="Picture 2" descr="https://avatars.mds.yandex.net/i?id=0f2ea6f37aebae87ffc793df2d75f5c7-540170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235" y="2324559"/>
            <a:ext cx="4460493" cy="3635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194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556694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825625"/>
            <a:ext cx="6995711" cy="4795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Киевское руководство пыталось задержать вывод ракет со своей территории. Украина рассчитывала, что тем самым сможет шантажировать и Москву и Вашингтон с целью получения экономических и политических выгод. Но наличие ядерн</a:t>
            </a:r>
            <a:r>
              <a:rPr lang="ru-RU" b="1" dirty="0"/>
              <a:t>о</a:t>
            </a:r>
            <a:r>
              <a:rPr lang="ru-RU" b="1" dirty="0" smtClean="0"/>
              <a:t>го арсенала у Украины не устраивало руководство США и России. </a:t>
            </a:r>
            <a:r>
              <a:rPr lang="ru-RU" b="1" dirty="0"/>
              <a:t>После интенсивных переговоров 3 февраля 1994 года Верховная Рада ратифицировала оригинальные Договор СНВ-1 и Лиссабонский </a:t>
            </a:r>
            <a:r>
              <a:rPr lang="ru-RU" b="1" dirty="0" smtClean="0"/>
              <a:t>протокол. Ядерное оружие было вывезено с украинской территории. </a:t>
            </a:r>
            <a:endParaRPr lang="ru-RU" b="1" dirty="0"/>
          </a:p>
        </p:txBody>
      </p:sp>
      <p:pic>
        <p:nvPicPr>
          <p:cNvPr id="1028" name="Picture 4" descr="https://avatars.mds.yandex.net/i?id=8782d7269503ff41dec233207cf37602335e64dc-918144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792" y="2699380"/>
            <a:ext cx="45053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289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7" y="365125"/>
            <a:ext cx="11754998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8" y="1825624"/>
            <a:ext cx="5838940" cy="48505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endParaRPr lang="ru-RU" sz="3200" b="1" dirty="0"/>
          </a:p>
          <a:p>
            <a:pPr marL="0" indent="0">
              <a:buNone/>
            </a:pPr>
            <a:r>
              <a:rPr lang="ru-RU" sz="3200" b="1" dirty="0" smtClean="0"/>
              <a:t>Россия присоединилась к Конвенции о запрещении химического оружия, а летом 1994 года – к программе НАТО «Партнерство во имя мира». </a:t>
            </a:r>
            <a:endParaRPr lang="ru-RU" sz="3200" b="1" dirty="0"/>
          </a:p>
        </p:txBody>
      </p:sp>
      <p:pic>
        <p:nvPicPr>
          <p:cNvPr id="3076" name="Picture 4" descr="https://avatars.mds.yandex.net/i?id=461fb2b36823df99bce22a90b6b1a8398ac2b743-356069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594" y="2726921"/>
            <a:ext cx="43053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773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505" y="365125"/>
            <a:ext cx="11545677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505" y="1825624"/>
            <a:ext cx="6555037" cy="47734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«Я готов заключить соглашение с НАТО не потому, что хочу этого, а поскольку это вынужденный шаг. Но принципиально важна одна вещь: расширение не должно включать бывшие советские республики. Я не могу подписать какое – либо соглашение без этого. Особенно это касается Украины».</a:t>
            </a:r>
          </a:p>
          <a:p>
            <a:pPr marL="0" indent="0">
              <a:buNone/>
            </a:pPr>
            <a:r>
              <a:rPr lang="ru-RU" sz="3200" b="1" dirty="0" smtClean="0"/>
              <a:t>Б.Н. Ельцин</a:t>
            </a:r>
            <a:endParaRPr lang="ru-RU" sz="3200" b="1" dirty="0"/>
          </a:p>
        </p:txBody>
      </p:sp>
      <p:pic>
        <p:nvPicPr>
          <p:cNvPr id="4098" name="Picture 2" descr="https://avatars.mds.yandex.net/i?id=0f80f1e140cd8944d4bdc094dbe1e8c803599877-101327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182" y="2688362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68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1" y="365125"/>
            <a:ext cx="11622795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2104222"/>
            <a:ext cx="6290632" cy="44728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Во – второй половине 1990 – х годов Россия вошла в «Большую семерку», объединявшую ведущие страны Запада, которая, таким образом, расширились до «восьмерки». Серия неформальных встреч Президента России с их лидерами в целом способствовала нормализации международной обстановки. </a:t>
            </a:r>
            <a:endParaRPr lang="ru-RU" sz="3200" b="1" dirty="0"/>
          </a:p>
        </p:txBody>
      </p:sp>
      <p:pic>
        <p:nvPicPr>
          <p:cNvPr id="5122" name="Picture 2" descr="https://avatars.mds.yandex.net/i?id=e6eaa41f9c35c8d26e12a2be599a68b158cfe9ca-1033211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929" y="2988095"/>
            <a:ext cx="4572000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8056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365125"/>
            <a:ext cx="11655846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1825624"/>
            <a:ext cx="4792338" cy="4806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Внешняя политика России, построенная на готовности к уступкам, воспринималась на Западе как признак слабости. Лидеры западных стран не собирались поступаться своими интересами ради «дружбы» с Россией. </a:t>
            </a:r>
            <a:endParaRPr lang="ru-RU" sz="3200" b="1" dirty="0"/>
          </a:p>
        </p:txBody>
      </p:sp>
      <p:pic>
        <p:nvPicPr>
          <p:cNvPr id="6146" name="Picture 2" descr="https://avatars.mds.yandex.net/i?id=fd8b9dee8f21a125da4667d0456cf1ec8cdfd7a5-108116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831" y="2704887"/>
            <a:ext cx="42576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38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05" y="365125"/>
            <a:ext cx="11688896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05" y="1825624"/>
            <a:ext cx="6544019" cy="47514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К 1996 году внешнеполитическая линия страны претерпела заметные изменения. Российское руководство заявило о приверженности идее многополярного мира, то есть мира, в котором безопасность строится не на силе, а на международном праве и ни одна страна не может претендовать на роль  единоличного лидера. </a:t>
            </a:r>
            <a:endParaRPr lang="ru-RU" sz="3200" b="1" dirty="0"/>
          </a:p>
        </p:txBody>
      </p:sp>
      <p:pic>
        <p:nvPicPr>
          <p:cNvPr id="7170" name="Picture 2" descr="https://avatars.mds.yandex.net/i?id=c781b084b216cbfaefd3cfef329eaee07e833b9b-1012854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117" y="2677345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453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Термины и понятия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FF0000"/>
                </a:solidFill>
              </a:rPr>
              <a:t>Концепция внешней </a:t>
            </a:r>
            <a:r>
              <a:rPr lang="ru-RU" sz="3200" b="1" dirty="0" smtClean="0">
                <a:solidFill>
                  <a:srgbClr val="FF0000"/>
                </a:solidFill>
              </a:rPr>
              <a:t>политики России </a:t>
            </a:r>
            <a:r>
              <a:rPr lang="ru-RU" sz="3200" b="1" dirty="0">
                <a:solidFill>
                  <a:srgbClr val="FF0000"/>
                </a:solidFill>
              </a:rPr>
              <a:t>- документ, отражающий систему взглядов на содержание, принципы и основные направления внешнеполитической </a:t>
            </a:r>
            <a:r>
              <a:rPr lang="ru-RU" sz="3200" b="1" dirty="0" smtClean="0">
                <a:solidFill>
                  <a:srgbClr val="FF0000"/>
                </a:solidFill>
              </a:rPr>
              <a:t>деятельности России.                                В </a:t>
            </a:r>
            <a:r>
              <a:rPr lang="ru-RU" sz="3200" b="1" dirty="0">
                <a:solidFill>
                  <a:srgbClr val="FF0000"/>
                </a:solidFill>
              </a:rPr>
              <a:t>соответствии с законодательством внешнюю политику страны определяет глава государства и он же представляет Российскую Федерацию в международных отношениях.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074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633812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Новое место России в мире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825624"/>
            <a:ext cx="5552501" cy="47844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Россия как правопреемник СССР сохранила статус ядерной державы и место постоянных участников Совета безопасности ООН. Наша страна приняла на себя обязательства по уплате всех внешних долгов бывшего Союза. </a:t>
            </a:r>
            <a:endParaRPr lang="ru-RU" sz="3200" b="1" dirty="0"/>
          </a:p>
        </p:txBody>
      </p:sp>
      <p:pic>
        <p:nvPicPr>
          <p:cNvPr id="1026" name="Picture 2" descr="https://avatars.mds.yandex.net/i?id=abd4172af93c240313df918a04920d71b9967bf5-1085046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294" y="1825624"/>
            <a:ext cx="2875402" cy="211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i?id=0474cf7f6a33c00f5819aabe7503f7a9b1fbde45-11376477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2308" y="4395730"/>
            <a:ext cx="3194891" cy="221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899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371" y="365125"/>
            <a:ext cx="11655846" cy="1325563"/>
          </a:xfrm>
        </p:spPr>
        <p:txBody>
          <a:bodyPr/>
          <a:lstStyle/>
          <a:p>
            <a:pPr algn="ctr"/>
            <a:r>
              <a:rPr lang="ru-RU" b="1" dirty="0" smtClean="0"/>
              <a:t>Агрессия НАТО в Югославии и изменение политики России в отношении Запада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371" y="1825624"/>
            <a:ext cx="7733841" cy="47734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1996 году министром иностранных дел России стал востоковед – арабист Е. М. Примаков. В разные годы возглавлял Институт востоковедения и Институт мировой экономики Академии наук СССР. Одновременно выполнял ответственные внешнеполитические миссии. В 1991 году стал директором Службы внешней разведки России. На посту министра иностранных дел России Примаков стал автором стратегии многополярности. </a:t>
            </a:r>
            <a:endParaRPr lang="ru-RU" sz="3200" b="1" dirty="0"/>
          </a:p>
        </p:txBody>
      </p:sp>
      <p:pic>
        <p:nvPicPr>
          <p:cNvPr id="2050" name="Picture 2" descr="https://avatars.mds.yandex.net/i?id=c129a9a6978af8d177a59fb5e5517432e4449c09-909855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2939914"/>
            <a:ext cx="3778786" cy="2544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177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05" y="365125"/>
            <a:ext cx="11644829" cy="1325563"/>
          </a:xfrm>
        </p:spPr>
        <p:txBody>
          <a:bodyPr/>
          <a:lstStyle/>
          <a:p>
            <a:pPr algn="ctr"/>
            <a:r>
              <a:rPr lang="ru-RU" b="1" dirty="0"/>
              <a:t>Агрессия НАТО в Югославии и изменение политики России в отношении Запада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05" y="1825625"/>
            <a:ext cx="6929609" cy="481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В 1998 году США и Запад выступили </a:t>
            </a:r>
            <a:r>
              <a:rPr lang="ru-RU" b="1" dirty="0" smtClean="0"/>
              <a:t>за </a:t>
            </a:r>
            <a:r>
              <a:rPr lang="ru-RU" b="1" dirty="0"/>
              <a:t>отделение от Сербии (тогда части Югославии) автономного края </a:t>
            </a:r>
            <a:r>
              <a:rPr lang="ru-RU" b="1" dirty="0" smtClean="0"/>
              <a:t>Косово, где проживали как албанцы, так и сербы.                      В крае началось вооруженное противостояние. Вместо помощи в поддержании межнационального мира 24 марта 1999 года без мандата Совета безопасности ООН страны НАТО начали операцию «Союзная сила» - массированные бомбардировки Югославии. Погибло 1700 гражданских лиц, около 10000 человек было ранено. </a:t>
            </a:r>
            <a:endParaRPr lang="ru-RU" b="1" dirty="0"/>
          </a:p>
        </p:txBody>
      </p:sp>
      <p:pic>
        <p:nvPicPr>
          <p:cNvPr id="1026" name="Picture 2" descr="https://avatars.mds.yandex.net/i?id=e43746c7a12b144c5e09cc589e9ab1d7b37fc77e-1031121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725" y="2786597"/>
            <a:ext cx="45720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7464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455" y="365125"/>
            <a:ext cx="11567711" cy="1325563"/>
          </a:xfrm>
        </p:spPr>
        <p:txBody>
          <a:bodyPr/>
          <a:lstStyle/>
          <a:p>
            <a:pPr algn="ctr"/>
            <a:r>
              <a:rPr lang="ru-RU" b="1" dirty="0"/>
              <a:t>Агрессия НАТО в Югославии и изменение политики России в отношении Запада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456" y="1825625"/>
            <a:ext cx="7943162" cy="47404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Знаковым моментом во внешней политике России стал «разворот Примакова». В марте 1999 года премьер – министр Примаков направлялся с официальным визитом в США. Узнав во время полета о решении НАТО бомбить Югославию, принял решение развернуть самолёт над Атлантическим океаном и вернулся в Москву. Это впоследствии нарекли «поворотом России к </a:t>
            </a:r>
            <a:r>
              <a:rPr lang="ru-RU" b="1" dirty="0" err="1" smtClean="0"/>
              <a:t>многовекторной</a:t>
            </a:r>
            <a:r>
              <a:rPr lang="ru-RU" b="1" dirty="0" smtClean="0"/>
              <a:t> внешней политике». Это ознаменовало возврат нашей страны к самостоятельной и суверенной внешней политике, продемонстрировало миру, что с Россией нельзя разговаривать с позиции силы. </a:t>
            </a:r>
            <a:endParaRPr lang="ru-RU" b="1" dirty="0"/>
          </a:p>
        </p:txBody>
      </p:sp>
      <p:pic>
        <p:nvPicPr>
          <p:cNvPr id="3074" name="Picture 2" descr="https://avatars.mds.yandex.net/i?id=47a2accbbfbdcca945877ab209db85f137315d34-1091510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887" y="2671839"/>
            <a:ext cx="3652283" cy="293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3317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7" y="365125"/>
            <a:ext cx="11688897" cy="1325563"/>
          </a:xfrm>
        </p:spPr>
        <p:txBody>
          <a:bodyPr/>
          <a:lstStyle/>
          <a:p>
            <a:pPr algn="ctr"/>
            <a:r>
              <a:rPr lang="ru-RU" b="1" dirty="0"/>
              <a:t>Агрессия НАТО в Югославии и изменение политики России в отношении Запада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8" y="1825624"/>
            <a:ext cx="6114362" cy="47844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При посредничестве России бомбардировки Югославии прекратились. Однако блок НАТО отказался пропустить российские миротворческие силы в Косово. Тогда российские десантники предприняли смелый рейд из Боснии на косовский аэродром в Приштине. США и НАТО были вынуждены пойти на уступки. Российские миротворцы были размещены на территории Косово. </a:t>
            </a:r>
            <a:endParaRPr lang="ru-RU" sz="3200" b="1" dirty="0"/>
          </a:p>
        </p:txBody>
      </p:sp>
      <p:pic>
        <p:nvPicPr>
          <p:cNvPr id="4098" name="Picture 2" descr="https://avatars.mds.yandex.net/i?id=2c2d1edc930cf13ce39060aa1c32b750ad81dce7-1069636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677" y="2302526"/>
            <a:ext cx="4935557" cy="376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1703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1" y="365125"/>
            <a:ext cx="11523643" cy="1325563"/>
          </a:xfrm>
        </p:spPr>
        <p:txBody>
          <a:bodyPr/>
          <a:lstStyle/>
          <a:p>
            <a:pPr algn="ctr"/>
            <a:r>
              <a:rPr lang="ru-RU" b="1" dirty="0"/>
              <a:t>Агрессия НАТО в Югославии и изменение политики России в отношении Запада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4"/>
            <a:ext cx="8086380" cy="477347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По мере возвращения России к независимому политическому курсу отношения со странами Запада ухудшались. США и их европейские союзники под предлогом «защиты прав человека» пытались оказать давление на Россию в связи с ситуацией в Чечне. Они стремились отделить Чеченскую Республику от Российской Федерации. Истинные мотивы политики Запада по отношению к России становились всё более очевидными. Отношения с западными странами требовали коренного пересмотра. </a:t>
            </a:r>
            <a:endParaRPr lang="ru-RU" sz="3200" b="1" dirty="0"/>
          </a:p>
        </p:txBody>
      </p:sp>
      <p:pic>
        <p:nvPicPr>
          <p:cNvPr id="5122" name="Picture 2" descr="https://avatars.mds.yandex.net/i?id=538ff224e80942e09d4262b5a3db2723c85fb910-691847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988" y="2688362"/>
            <a:ext cx="3558448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7792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19" y="365125"/>
            <a:ext cx="11766015" cy="1325563"/>
          </a:xfrm>
        </p:spPr>
        <p:txBody>
          <a:bodyPr/>
          <a:lstStyle/>
          <a:p>
            <a:pPr algn="ctr"/>
            <a:r>
              <a:rPr lang="ru-RU" b="1" dirty="0" smtClean="0"/>
              <a:t>Отношения со странами                                                 Азии, Африки и Латинской Америки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319" y="2133600"/>
            <a:ext cx="6654325" cy="4470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первой половине 1990 – х годов отношения со странами Востока оказались на периферии.                   А. Козырев заявлял, что «выпячивание восточного направления нашей политики превращает </a:t>
            </a:r>
            <a:r>
              <a:rPr lang="ru-RU" sz="3200" b="1" dirty="0" err="1" smtClean="0"/>
              <a:t>евразийство</a:t>
            </a:r>
            <a:r>
              <a:rPr lang="ru-RU" sz="3200" b="1" dirty="0" smtClean="0"/>
              <a:t> в азиатчину». События последующих лет показали, что такой подход вёл к огромному  ущербу долгосрочным интересам России. </a:t>
            </a:r>
            <a:endParaRPr lang="ru-RU" sz="3200" b="1" dirty="0"/>
          </a:p>
        </p:txBody>
      </p:sp>
      <p:pic>
        <p:nvPicPr>
          <p:cNvPr id="8194" name="Picture 2" descr="https://avatars.mds.yandex.net/i?id=5dbb25ab0c9fa4a573d5ae86de3a46528524f5f4-1084504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75" y="2844798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5179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2" y="365125"/>
            <a:ext cx="11656934" cy="1325563"/>
          </a:xfrm>
        </p:spPr>
        <p:txBody>
          <a:bodyPr/>
          <a:lstStyle/>
          <a:p>
            <a:pPr algn="ctr"/>
            <a:r>
              <a:rPr lang="ru-RU" b="1" dirty="0"/>
              <a:t>Отношения со странами                                                 Азии, Африки и Латинской Америки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4"/>
            <a:ext cx="6452756" cy="480095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С 1996 году, когда пост министра иностранных дел последовательно занимали Е. Примаков и                               </a:t>
            </a:r>
            <a:r>
              <a:rPr lang="ru-RU" sz="3200" b="1" dirty="0" err="1" smtClean="0"/>
              <a:t>И</a:t>
            </a:r>
            <a:r>
              <a:rPr lang="ru-RU" sz="3200" b="1" dirty="0" smtClean="0"/>
              <a:t>. Иванов, отношения России со странами Азии, Африки, Латинской Америки значительно активизировалось. Состоялись переговоры на уровне глав государств и правительств с руководителями Японии, Китай, Индии, стран </a:t>
            </a:r>
            <a:r>
              <a:rPr lang="ru-RU" sz="3200" b="1" dirty="0" err="1" smtClean="0"/>
              <a:t>Юго</a:t>
            </a:r>
            <a:r>
              <a:rPr lang="ru-RU" sz="3200" b="1" dirty="0" smtClean="0"/>
              <a:t> – Восточной Азии и Персидского залива. </a:t>
            </a:r>
            <a:endParaRPr lang="ru-RU" sz="3200" b="1" dirty="0"/>
          </a:p>
        </p:txBody>
      </p:sp>
      <p:pic>
        <p:nvPicPr>
          <p:cNvPr id="9220" name="Picture 4" descr="https://avatars.mds.yandex.net/i?id=23ab4da08c65cd9a49da90eebd1be76a-440580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623" y="2246489"/>
            <a:ext cx="3872088" cy="3725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2326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471" y="365125"/>
            <a:ext cx="11534661" cy="1325563"/>
          </a:xfrm>
        </p:spPr>
        <p:txBody>
          <a:bodyPr/>
          <a:lstStyle/>
          <a:p>
            <a:pPr algn="ctr"/>
            <a:r>
              <a:rPr lang="ru-RU" b="1" dirty="0"/>
              <a:t>Отношения со странами                                                 Азии, Африки и Латинской Америки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471" y="1825624"/>
            <a:ext cx="6882551" cy="4778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Продолжилось постепенное сближение между Россией и Китаем, начало которому положил визит Ельцина в Пекин в 1992 году. Работы по демаркации </a:t>
            </a:r>
            <a:r>
              <a:rPr lang="ru-RU" sz="3200" b="1" dirty="0" err="1" smtClean="0"/>
              <a:t>российско</a:t>
            </a:r>
            <a:r>
              <a:rPr lang="ru-RU" sz="3200" b="1" dirty="0" smtClean="0"/>
              <a:t> – китайской границы. Были сняты все имеющиеся противоречия. Динамично развивающийся Китай стал одним из крупнейших торговых партнеров России. </a:t>
            </a:r>
            <a:endParaRPr lang="ru-RU" sz="3200" b="1" dirty="0"/>
          </a:p>
        </p:txBody>
      </p:sp>
      <p:pic>
        <p:nvPicPr>
          <p:cNvPr id="4" name="Picture 2" descr="https://avatars.mds.yandex.net/i?id=4b96408d39876f77b4128404792e7213bf8e1318-1002239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132" y="2747960"/>
            <a:ext cx="4572000" cy="293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834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05" y="365125"/>
            <a:ext cx="11611778" cy="1325563"/>
          </a:xfrm>
        </p:spPr>
        <p:txBody>
          <a:bodyPr/>
          <a:lstStyle/>
          <a:p>
            <a:pPr algn="ctr"/>
            <a:r>
              <a:rPr lang="ru-RU" b="1" dirty="0"/>
              <a:t>Отношения со странами                                                 Азии, Африки и Латинской Америки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05" y="1825625"/>
            <a:ext cx="4443062" cy="4789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Возобновилось активное сотрудничество с Ираном в сооружении ряда объектов, в том числе в сфере атомной, в том числе в сфере атомной энергетики.  </a:t>
            </a:r>
            <a:endParaRPr lang="ru-RU" sz="3200" b="1" dirty="0"/>
          </a:p>
        </p:txBody>
      </p:sp>
      <p:pic>
        <p:nvPicPr>
          <p:cNvPr id="11266" name="Picture 2" descr="https://avatars.mds.yandex.net/i?id=722ac7cee07cfb96e570cd325f6b60f29e655fd6-633944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220" y="2178756"/>
            <a:ext cx="3851980" cy="419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5850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688896" cy="1325563"/>
          </a:xfrm>
        </p:spPr>
        <p:txBody>
          <a:bodyPr/>
          <a:lstStyle/>
          <a:p>
            <a:pPr algn="ctr"/>
            <a:r>
              <a:rPr lang="ru-RU" b="1" dirty="0" smtClean="0"/>
              <a:t>Россия на постсоветском пространстве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825624"/>
            <a:ext cx="6731306" cy="4828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После распада СССР за пределами России оказались миллионы русскоязычных людей. Русские стали крупнейшим разделённым народом в мире. В ряде стран права русского населения грубо нарушались. Люди были вынуждены бежать в Россию, бросая годами нажитое имущество из республик Средней Азии, Закавказья, Прибалтики. </a:t>
            </a:r>
            <a:endParaRPr lang="ru-RU" sz="3200" b="1" dirty="0"/>
          </a:p>
        </p:txBody>
      </p:sp>
      <p:pic>
        <p:nvPicPr>
          <p:cNvPr id="12290" name="Picture 2" descr="https://avatars.mds.yandex.net/i?id=f075717d9d48d00c6cf9e6a1b6299341df865db1-918113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284" y="3039754"/>
            <a:ext cx="45720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22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3" y="365125"/>
            <a:ext cx="11666863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Термины и понятия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3" y="1825625"/>
            <a:ext cx="11743982" cy="4795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Геополитика - направление </a:t>
            </a:r>
            <a:r>
              <a:rPr lang="ru-RU" sz="4000" b="1" dirty="0">
                <a:solidFill>
                  <a:srgbClr val="FF0000"/>
                </a:solidFill>
              </a:rPr>
              <a:t>политической мысли, концепция о контроле над территорией, о закономерностях распределения и перераспределения сфер влияния (центров силы) различных государств и межгосударственных объединений.</a:t>
            </a:r>
          </a:p>
        </p:txBody>
      </p:sp>
    </p:spTree>
    <p:extLst>
      <p:ext uri="{BB962C8B-B14F-4D97-AF65-F5344CB8AC3E}">
        <p14:creationId xmlns:p14="http://schemas.microsoft.com/office/powerpoint/2010/main" val="285629508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2" y="365125"/>
            <a:ext cx="11611778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5"/>
            <a:ext cx="7546554" cy="4795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Перед бывшими республиками СССР, а ныне независимыми странами встал вопрос политической и экономической идентификации. Территория многих из них стала ареной вооруженных конфликтов. Это могло привести к их распаду и потере государственности по югославскому сценарию. Россия активно участвовала в предотвращении гражданского противостояния и военных действий на постсоветском пространстве. </a:t>
            </a:r>
            <a:endParaRPr lang="ru-RU" sz="3200" b="1" dirty="0"/>
          </a:p>
        </p:txBody>
      </p:sp>
      <p:pic>
        <p:nvPicPr>
          <p:cNvPr id="13314" name="Picture 2" descr="https://avatars.mds.yandex.net/i?id=7e3f946f4653e92f1a3e88e214e95e6fbee93dea-1010756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128" y="2813221"/>
            <a:ext cx="3966072" cy="282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5785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4" y="365125"/>
            <a:ext cx="11688896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825625"/>
            <a:ext cx="5761821" cy="481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1992 – Приднестровский конфликт. Молдавские военные отряды начинают боевые действия против непризнанной Приднестровский Молдавской республики. Конфликт грозил превратится в резню выступавших за самостоятельность возможности разговаривать   на русском языке. </a:t>
            </a:r>
            <a:endParaRPr lang="ru-RU" sz="3200" b="1" dirty="0"/>
          </a:p>
        </p:txBody>
      </p:sp>
      <p:pic>
        <p:nvPicPr>
          <p:cNvPr id="14338" name="Picture 2" descr="https://avatars.mds.yandex.net/i?id=6e02c82ff0b855f29d0b205baf5ad6db40f78135-1051213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133" y="2016087"/>
            <a:ext cx="3215051" cy="374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9740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688896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825624"/>
            <a:ext cx="5827923" cy="48065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ситуацию вмешалась дислоцированная в регионе             14 – я армия под командованием генерала                      А. Лебедя. Она нанесла огневой удар по наступающим молдавским войскам, после чего представители Кишинева согласились сесть за стол переговоров. </a:t>
            </a:r>
            <a:endParaRPr lang="ru-RU" sz="3200" b="1" dirty="0"/>
          </a:p>
        </p:txBody>
      </p:sp>
      <p:pic>
        <p:nvPicPr>
          <p:cNvPr id="15362" name="Picture 2" descr="https://avatars.mds.yandex.net/i?id=10b8f29a1d25121412adc14a921c3813b95da0ed-921422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269" y="2723937"/>
            <a:ext cx="4572000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986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455" y="365125"/>
            <a:ext cx="11589745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456" y="1825624"/>
            <a:ext cx="5750804" cy="47514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/>
              <a:t>Активные боевые действия закончились, в Приднестровье разместились российские миротворцы. Однако антироссийские силы в Молдавии, ориентируясь на Румынию и западные страны, не оставляли попыток силой насадить здесь националистический, прорумынский режим.</a:t>
            </a:r>
          </a:p>
          <a:p>
            <a:endParaRPr lang="ru-RU" dirty="0"/>
          </a:p>
        </p:txBody>
      </p:sp>
      <p:pic>
        <p:nvPicPr>
          <p:cNvPr id="16386" name="Picture 2" descr="https://avatars.mds.yandex.net/i?id=0297179d92bb57d5bda17aa577549fb2edb693cd-1034916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134" y="2696395"/>
            <a:ext cx="4572000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3710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365125"/>
            <a:ext cx="1173296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1825625"/>
            <a:ext cx="5607586" cy="4795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Российские войска помогли Таджикистану закончить гражданскую войну на своей территории и не допустить захвата власти радикальными исламистами. Российские пограничники перекрыли таджикскую границу со стороны Афганистана, через которую шел поток оружия                             и наркотиков. </a:t>
            </a:r>
            <a:endParaRPr lang="ru-RU" sz="3200" b="1" dirty="0"/>
          </a:p>
        </p:txBody>
      </p:sp>
      <p:pic>
        <p:nvPicPr>
          <p:cNvPr id="23554" name="Picture 2" descr="https://avatars.mds.yandex.net/i?id=46c6b3081ef389a3b05bb18c3be85dc24b5cdb28-849723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746" y="2785105"/>
            <a:ext cx="457200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76836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89" y="365125"/>
            <a:ext cx="1155669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489" y="1825625"/>
            <a:ext cx="5651653" cy="47404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1993 году по решению Совета глав государств СНГ были созданы коалиционные миротворческие силы Содружества, первой задачей которых стала нормализация обстановки в Таджикистане.                                В июне 1994 года российские миротворцы вошли в зону </a:t>
            </a:r>
            <a:r>
              <a:rPr lang="ru-RU" sz="3200" b="1" dirty="0" err="1" smtClean="0"/>
              <a:t>грузино</a:t>
            </a:r>
            <a:r>
              <a:rPr lang="ru-RU" sz="3200" b="1" dirty="0" smtClean="0"/>
              <a:t> – абхазского конфликта. </a:t>
            </a:r>
            <a:endParaRPr lang="ru-RU" sz="3200" b="1" dirty="0"/>
          </a:p>
        </p:txBody>
      </p:sp>
      <p:pic>
        <p:nvPicPr>
          <p:cNvPr id="24578" name="Picture 2" descr="https://avatars.mds.yandex.net/i?id=3b2b5f6654ea41add41d31b9004de5b6d7e0a2fb-429006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678" y="2909963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0129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23" y="365125"/>
            <a:ext cx="11501610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4" y="2016087"/>
            <a:ext cx="5695720" cy="45389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Постоянно ухудшалось положение русскоязычного населения в Эстонии, Латвии и Литве. Правительства здесь формировались из откровенно враждебных России политиков, ориентировавшихся на НАТО и Евросоюз и готовых поддержать любые антироссийские инициативы. </a:t>
            </a:r>
            <a:endParaRPr lang="ru-RU" sz="3200" b="1" dirty="0"/>
          </a:p>
        </p:txBody>
      </p:sp>
      <p:pic>
        <p:nvPicPr>
          <p:cNvPr id="25602" name="Picture 2" descr="https://avatars.mds.yandex.net/i?id=89b694815a2f372d133f214cc77789cbec1563e6-1060411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713" y="2999685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4044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23" y="365125"/>
            <a:ext cx="1158974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4" y="1825625"/>
            <a:ext cx="6422834" cy="47404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учебных программах этих стран стали воспеваться пособники нацистов и военные преступники из местных карательных подразделений, уничтожавших мирное население в годы Великой Отечественной войны. Постоянными стали марши бывших эсесовских легионеров                и их приверженцев. </a:t>
            </a:r>
            <a:endParaRPr lang="ru-RU" sz="3200" b="1" dirty="0"/>
          </a:p>
        </p:txBody>
      </p:sp>
      <p:pic>
        <p:nvPicPr>
          <p:cNvPr id="26626" name="Picture 2" descr="https://avatars.mds.yandex.net/i?id=a2c1031c63fe82c96d074a09df94e7078b6c0177-887815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471" y="2909963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10929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489" y="365125"/>
            <a:ext cx="11567711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490" y="1825624"/>
            <a:ext cx="5508434" cy="47844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Россию и Украину связывали экономические, культурные и родственные связи. Предприятия двух стран были взаимозависимы от поставок друг другу деталей для самолетов и автомобилей. Украинская экономика не могла полноценно развиваться без российских энергоресурсов. </a:t>
            </a:r>
            <a:endParaRPr lang="ru-RU" sz="3200" b="1" dirty="0"/>
          </a:p>
        </p:txBody>
      </p:sp>
      <p:pic>
        <p:nvPicPr>
          <p:cNvPr id="27650" name="Picture 2" descr="https://avatars.mds.yandex.net/i?id=27b723c8a7c08735cd1dc86b9da301dae51f5cf3-1012802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000" y="2931995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31317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1" y="365125"/>
            <a:ext cx="11622795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5"/>
            <a:ext cx="6444868" cy="4795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Киев, подстрекаемый Западом и антироссийски настроенными политиками из западных регионов, всё больше дистанцировался от Москвы. Взаимовыгодное сотрудничество и добрососедство между Россией и Украиной противоречило долгосрочным интересам Запада по «сдерживанию» нашей страны. </a:t>
            </a:r>
            <a:endParaRPr lang="ru-RU" sz="3200" b="1" dirty="0"/>
          </a:p>
        </p:txBody>
      </p:sp>
      <p:pic>
        <p:nvPicPr>
          <p:cNvPr id="28674" name="Picture 2" descr="https://avatars.mds.yandex.net/i?id=ea10b8b239ad28d61648b31ad83f77eb1678c005-986953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2404" y="2699380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80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7" y="365125"/>
            <a:ext cx="11721947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Новое место России в мире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825625"/>
            <a:ext cx="11133463" cy="48726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Геополитическое положение нашей страны, после распада СССР значительно ухудшилось.  </a:t>
            </a:r>
          </a:p>
          <a:p>
            <a:pPr marL="0" indent="0">
              <a:buNone/>
            </a:pPr>
            <a:r>
              <a:rPr lang="ru-RU" sz="3200" b="1" dirty="0" smtClean="0"/>
              <a:t>                                                                                                                                                          1 На западе границы на сотни километров были отодвинуты вглубь страны.</a:t>
            </a:r>
          </a:p>
          <a:p>
            <a:pPr marL="0" indent="0">
              <a:buNone/>
            </a:pPr>
            <a:r>
              <a:rPr lang="ru-RU" sz="3200" b="1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2 По периметру, вместо прежнего «пояса безопасности» из дружественных стран возникли новые угрозы, которые были связаны с приходом к власти в некоторых странах Восточной Европы политиков – националистов, враждебно настроенных к России и русскоязычному населению.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797556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365125"/>
            <a:ext cx="11457542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540" y="1825624"/>
            <a:ext cx="5111826" cy="4707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Охлаждение </a:t>
            </a:r>
            <a:r>
              <a:rPr lang="ru-RU" sz="3200" b="1" dirty="0" err="1" smtClean="0"/>
              <a:t>российско</a:t>
            </a:r>
            <a:r>
              <a:rPr lang="ru-RU" sz="3200" b="1" dirty="0" smtClean="0"/>
              <a:t> – украинских отношений проявилось во время раздела советского Черноморского флота. Россия с трудом отстояла базу флота В Севастополе, который после распада СССР оказался в составе Украины. </a:t>
            </a:r>
            <a:endParaRPr lang="ru-RU" sz="3200" b="1" dirty="0"/>
          </a:p>
        </p:txBody>
      </p:sp>
      <p:pic>
        <p:nvPicPr>
          <p:cNvPr id="29698" name="Picture 2" descr="https://avatars.mds.yandex.net/i?id=9b2b76a1e6eb0e81e234187119f89b79fccb244d-1080354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4173" y="2674361"/>
            <a:ext cx="4572000" cy="300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3932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7455" y="365125"/>
            <a:ext cx="11611779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7456" y="1825624"/>
            <a:ext cx="5199962" cy="4784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Украинская власть все больше попадала под контроль «экономистов» из США, МВФ и западных «неправительственных» фондов. Запад предлагал кредиты, но с условием перестройки экономики и политики Украины по его сценариям. </a:t>
            </a:r>
            <a:endParaRPr lang="ru-RU" sz="3200" b="1" dirty="0"/>
          </a:p>
        </p:txBody>
      </p:sp>
      <p:pic>
        <p:nvPicPr>
          <p:cNvPr id="30722" name="Picture 2" descr="https://avatars.mds.yandex.net/i?id=5537ef87798dec68fc74b0f0cf528fd0d9823281-849693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80" y="2693870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7133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22" y="365125"/>
            <a:ext cx="1155669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5422" y="1825625"/>
            <a:ext cx="4285561" cy="47404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 smtClean="0"/>
              <a:t>Для школ и вузов киевское руководство внедряло образовательные программы антироссийской направленности. Военные преступники (</a:t>
            </a:r>
            <a:r>
              <a:rPr lang="ru-RU" b="1" dirty="0" err="1" smtClean="0"/>
              <a:t>бандеровцы</a:t>
            </a:r>
            <a:r>
              <a:rPr lang="ru-RU" b="1" dirty="0" smtClean="0"/>
              <a:t>) были объявлены новыми «героями» независимой Украины.                                       Из Украины создавалась «анти – Россия».</a:t>
            </a:r>
            <a:endParaRPr lang="ru-RU" b="1" dirty="0"/>
          </a:p>
        </p:txBody>
      </p:sp>
      <p:pic>
        <p:nvPicPr>
          <p:cNvPr id="31746" name="Picture 2" descr="https://avatars.mds.yandex.net/i?id=b398c3127b7ab35f69cfa55ab1d1b2c122b1bbc3-84833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3302" y="2671838"/>
            <a:ext cx="44386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7009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365125"/>
            <a:ext cx="11457542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539" y="1825624"/>
            <a:ext cx="6665205" cy="469636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В рамках СНГ были приняты сотни совместных решений. В мае 1992 года,                            в Ташкенте шесть стран СНГ (Россия, Армения, Казахстан, Киргизия, Узбекистан, Таджикистан) подписали Договор о коллективной безопасности, положив начало новой организации – ОДКБ. Позже к ней присоединилась Белоруссия. ОДКБ стала </a:t>
            </a:r>
            <a:r>
              <a:rPr lang="ru-RU" b="1" dirty="0" err="1" smtClean="0"/>
              <a:t>военно</a:t>
            </a:r>
            <a:r>
              <a:rPr lang="ru-RU" b="1" dirty="0" smtClean="0"/>
              <a:t> – политическим союзом внутри СНГ, призванным защищать национальные интересы входящих в неё государств. </a:t>
            </a:r>
            <a:endParaRPr lang="ru-RU" b="1" dirty="0"/>
          </a:p>
        </p:txBody>
      </p:sp>
      <p:pic>
        <p:nvPicPr>
          <p:cNvPr id="32770" name="Picture 2" descr="https://avatars.mds.yandex.net/i?id=552450c90dbbaf7299b3541ea776f23fbbfd6e35-1081169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270" y="2887928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6466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73" y="365125"/>
            <a:ext cx="11501610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73" y="1825624"/>
            <a:ext cx="6698256" cy="48065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Среди совместных решений СНГ – Договор об экономическом союзе 1993 года. Соглашение о межгосударственном экономическом комитете 1994 года. Однако большинство планов осталось нереализованным. Объемы торговли внутри СНГ сокращались. Свою роль сыграл и внешний фактор – давление США и НАТО. </a:t>
            </a:r>
            <a:endParaRPr lang="ru-RU" sz="3200" b="1" dirty="0"/>
          </a:p>
        </p:txBody>
      </p:sp>
      <p:pic>
        <p:nvPicPr>
          <p:cNvPr id="33794" name="Picture 2" descr="https://avatars.mds.yandex.net/i?id=acfaaa1f0ec3a33d9aa1778b6368e441a7307947-9865355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183" y="3085887"/>
            <a:ext cx="4572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7138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23" y="365125"/>
            <a:ext cx="1155669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3" y="1825625"/>
            <a:ext cx="6510969" cy="4740428"/>
          </a:xfrm>
        </p:spPr>
        <p:txBody>
          <a:bodyPr/>
          <a:lstStyle/>
          <a:p>
            <a:pPr marL="0" indent="0">
              <a:buNone/>
            </a:pPr>
            <a:endParaRPr lang="ru-RU" sz="3200" b="1" dirty="0" smtClean="0"/>
          </a:p>
          <a:p>
            <a:pPr marL="0" indent="0">
              <a:buNone/>
            </a:pPr>
            <a:r>
              <a:rPr lang="ru-RU" sz="3200" b="1" dirty="0" smtClean="0"/>
              <a:t>Проблемы</a:t>
            </a:r>
            <a:r>
              <a:rPr lang="ru-RU" sz="3200" b="1" dirty="0"/>
              <a:t>, которые не удавалось урегулировать коллективно, отдельные страны СНГ пытались решить на двусторонней и региональной основе. Сформировался Таможенный союз России, Белоруссии, Казахстана и Киргизии. </a:t>
            </a:r>
          </a:p>
          <a:p>
            <a:endParaRPr lang="ru-RU" dirty="0"/>
          </a:p>
        </p:txBody>
      </p:sp>
      <p:pic>
        <p:nvPicPr>
          <p:cNvPr id="34818" name="Picture 2" descr="https://avatars.mds.yandex.net/i?id=c7b1797b5754345c389b5f73efce8a587d2933d1-1076749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217" y="3057601"/>
            <a:ext cx="45720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70824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439" y="365125"/>
            <a:ext cx="11633812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38" y="1825624"/>
            <a:ext cx="6874525" cy="47624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Происходило тесное сближение Российской Федерации и Республики Беларусь, начался процесс создания Союзного государства. В 1995 году Москва и Минск подписали Договор о дружбе, добрососедстве и сотрудничестве, а два года спустя Договор о Союзе Беларуси и России. Были разработаны документы                          о равных правах граждан. </a:t>
            </a:r>
            <a:endParaRPr lang="ru-RU" sz="3200" b="1" dirty="0"/>
          </a:p>
        </p:txBody>
      </p:sp>
      <p:pic>
        <p:nvPicPr>
          <p:cNvPr id="35842" name="Picture 2" descr="https://avatars.mds.yandex.net/i?id=c70362a2f7b56243543faae12c52f9bf690f2fa8-906868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251" y="2920980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93349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439" y="365125"/>
            <a:ext cx="11600761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6440" y="1825624"/>
            <a:ext cx="5343180" cy="46963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Договор о создании Союзного государства России и </a:t>
            </a:r>
            <a:r>
              <a:rPr lang="ru-RU" sz="3200" b="1" dirty="0" err="1" smtClean="0"/>
              <a:t>Белорусси</a:t>
            </a:r>
            <a:r>
              <a:rPr lang="ru-RU" sz="3200" b="1" dirty="0" smtClean="0"/>
              <a:t> был заключен 8 декабря 1999 года в Москве и вступил                  в силу в январе 2000 года после обмена ратификационными грамотами между                  В. Путиным и А. Лукашенко. </a:t>
            </a:r>
            <a:endParaRPr lang="ru-RU" sz="3200" b="1" dirty="0"/>
          </a:p>
        </p:txBody>
      </p:sp>
      <p:pic>
        <p:nvPicPr>
          <p:cNvPr id="36866" name="Picture 2" descr="https://avatars.mds.yandex.net/i?id=18ba0b4be74afec4e2b93456d8edf53c4cbbb7b9-4451316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357" y="2802203"/>
            <a:ext cx="4572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57235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590" y="365125"/>
            <a:ext cx="11380424" cy="1325563"/>
          </a:xfrm>
        </p:spPr>
        <p:txBody>
          <a:bodyPr/>
          <a:lstStyle/>
          <a:p>
            <a:pPr algn="ctr"/>
            <a:r>
              <a:rPr lang="ru-RU" b="1" dirty="0"/>
              <a:t>Россия на постсоветском пространстве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589" y="1825625"/>
            <a:ext cx="6896560" cy="471839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В полномочия Союзного государства входят внешняя политика, оборона и безопасность, бюджетная, денежно – кредитная и налоговая системы, таможенные вопросы, системы энергетики, транспорта. Каждое государство сохраняет суверенитет, независимость, территориальную целостность, государственное устройство, Конституцию, государственный флаг и герб. Высший орган Союзного государства – Высший Государственный Совет, в состав которого входят главы государств, главы правительств, руководители палат парламентов государств – участников.  </a:t>
            </a:r>
            <a:endParaRPr lang="ru-RU" b="1" dirty="0"/>
          </a:p>
        </p:txBody>
      </p:sp>
      <p:pic>
        <p:nvPicPr>
          <p:cNvPr id="37890" name="Picture 2" descr="https://avatars.mds.yandex.net/i?id=06793a4f06db1e2afdb3313e45cd0460c1cfc9f1-1103567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673" y="2898946"/>
            <a:ext cx="45720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50894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320" y="365125"/>
            <a:ext cx="11777032" cy="1325563"/>
          </a:xfrm>
        </p:spPr>
        <p:txBody>
          <a:bodyPr/>
          <a:lstStyle/>
          <a:p>
            <a:pPr algn="ctr"/>
            <a:r>
              <a:rPr lang="ru-RU" b="1" dirty="0" smtClean="0"/>
              <a:t>Результаты внешней политики страны в 1990 - 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319" y="1825624"/>
            <a:ext cx="8064348" cy="49277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/>
              <a:t>Внешняя политика России на протяжении 1990 – х имела противоречивый характер.   С одной стороны снизился уровень военного противостояния со странами Запада. Стала менее острой угроза мировой ядерной войны. Россия включилась в работу ряда международных организаций.                                                             Во второй половине 1990 – х активизировалось восточное направление российской внешней политики.</a:t>
            </a:r>
            <a:endParaRPr lang="ru-RU" sz="3200" b="1" dirty="0"/>
          </a:p>
        </p:txBody>
      </p:sp>
      <p:pic>
        <p:nvPicPr>
          <p:cNvPr id="17410" name="Picture 2" descr="https://avatars.mds.yandex.net/i?id=3218407959e981c1ba7c5f1f269e0e38dfc20806-1034133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886" y="2765480"/>
            <a:ext cx="3658937" cy="250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049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655846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Новое место России в мире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3388" y="1825625"/>
            <a:ext cx="11655846" cy="479551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Геополитическое положение нашей страны, после распада СССР значительно ухудшилось.</a:t>
            </a:r>
          </a:p>
          <a:p>
            <a:pPr marL="0" indent="0">
              <a:buNone/>
            </a:pPr>
            <a:r>
              <a:rPr lang="ru-RU" b="1" dirty="0" smtClean="0"/>
              <a:t>3 Серьезный удар был нанесен по обороноспособности страны. </a:t>
            </a:r>
            <a:r>
              <a:rPr lang="ru-RU" b="1" dirty="0"/>
              <a:t>Н</a:t>
            </a:r>
            <a:r>
              <a:rPr lang="ru-RU" b="1" dirty="0" smtClean="0"/>
              <a:t>аиболее боеспособные силы Советской Армии находились вдоль границ СССР, их современное оружие и техника перешли в руки новых соседей России. </a:t>
            </a:r>
            <a:r>
              <a:rPr lang="ru-RU" b="1" dirty="0" err="1"/>
              <a:t>В</a:t>
            </a:r>
            <a:r>
              <a:rPr lang="ru-RU" b="1" dirty="0" err="1" smtClean="0"/>
              <a:t>оенно</a:t>
            </a:r>
            <a:r>
              <a:rPr lang="ru-RU" b="1" dirty="0" smtClean="0"/>
              <a:t> – морской флот лишился хорошо оборудованных баз в Эстонии, Латвии, Литве, на Украине, в Грузии, Азербайджане, Туркмении. </a:t>
            </a:r>
          </a:p>
          <a:p>
            <a:pPr marL="0" indent="0">
              <a:buNone/>
            </a:pPr>
            <a:r>
              <a:rPr lang="ru-RU" b="1" dirty="0" smtClean="0"/>
              <a:t>4 Разрушена единая система ПВО и ПРО, демонтированы станции раннего обнаружения средств ракетного нападения вероятного противника.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9831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7" y="365125"/>
            <a:ext cx="11810082" cy="1325563"/>
          </a:xfrm>
        </p:spPr>
        <p:txBody>
          <a:bodyPr/>
          <a:lstStyle/>
          <a:p>
            <a:r>
              <a:rPr lang="ru-RU" b="1" dirty="0"/>
              <a:t>Результаты внешней политики страны в 1990 -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825624"/>
            <a:ext cx="5365215" cy="47844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Российской Федерации пришлось столкнутся с жёсткими вызовами: расширение НАТО на восток. Рост неонацизма и русофобии в сопредельных странах, создание антироссийских режимов в ряде стран по периметру российских границ.</a:t>
            </a:r>
            <a:endParaRPr lang="ru-RU" sz="3200" b="1" dirty="0"/>
          </a:p>
        </p:txBody>
      </p:sp>
      <p:pic>
        <p:nvPicPr>
          <p:cNvPr id="18434" name="Picture 2" descr="https://avatars.mds.yandex.net/i?id=0dd876d98ef7f07210a32e847a23ced6947be762-897359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696" y="2698633"/>
            <a:ext cx="4572000" cy="30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620839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523" y="365125"/>
            <a:ext cx="11501610" cy="1325563"/>
          </a:xfrm>
        </p:spPr>
        <p:txBody>
          <a:bodyPr/>
          <a:lstStyle/>
          <a:p>
            <a:r>
              <a:rPr lang="ru-RU" b="1" dirty="0"/>
              <a:t>Результаты внешней политики страны в 1990 -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524" y="1825624"/>
            <a:ext cx="4781320" cy="47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В 1990 – е годы США открыто вмешивались во внутренние дела России, Вашингтон и его союзники стремились поставить под свой контроль российские ресурсы и исключить Россию из числа ключевых стран мира. </a:t>
            </a:r>
            <a:endParaRPr lang="ru-RU" sz="3200" b="1" dirty="0"/>
          </a:p>
        </p:txBody>
      </p:sp>
      <p:pic>
        <p:nvPicPr>
          <p:cNvPr id="19458" name="Picture 2" descr="Ельцин в сша - 82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067" y="2666328"/>
            <a:ext cx="40862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85259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87" y="365125"/>
            <a:ext cx="11799065" cy="1325563"/>
          </a:xfrm>
        </p:spPr>
        <p:txBody>
          <a:bodyPr/>
          <a:lstStyle/>
          <a:p>
            <a:pPr algn="ctr"/>
            <a:r>
              <a:rPr lang="ru-RU" b="1" dirty="0"/>
              <a:t>Результаты внешней политики страны в 1990 -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288" y="2038119"/>
            <a:ext cx="5310130" cy="46270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Запад активно поддерживал внутренние конфликты на территории России, стремился ослабить её обороноспособность. Обещания не включать в состав Североатлантического альянса страны бывшего Варшавского договора не были выполнены. </a:t>
            </a:r>
            <a:endParaRPr lang="ru-RU" sz="3200" b="1" dirty="0"/>
          </a:p>
        </p:txBody>
      </p:sp>
      <p:pic>
        <p:nvPicPr>
          <p:cNvPr id="20482" name="Picture 2" descr="https://avatars.mds.yandex.net/i?id=f9136fa77e49a8395d10e4920e9ee0ba32f35f10-9769791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780" y="2875285"/>
            <a:ext cx="45720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5873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365125"/>
            <a:ext cx="11655846" cy="1325563"/>
          </a:xfrm>
        </p:spPr>
        <p:txBody>
          <a:bodyPr/>
          <a:lstStyle/>
          <a:p>
            <a:pPr algn="ctr"/>
            <a:r>
              <a:rPr lang="ru-RU" b="1" dirty="0"/>
              <a:t>Результаты внешней политики страны в 1990 -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2137272"/>
            <a:ext cx="5949109" cy="44728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1999 году в НАТО вступили Венгрия, Польша и Чехия. Шла интенсивная подготовка к приему в него других восточноевропейских стран, включая государства Прибалтики. Альянс вплотную приблизился к границам России. Позиция Москвы и её законные интересы в сфере безопасности игнорировались. </a:t>
            </a:r>
            <a:endParaRPr lang="ru-RU" sz="3200" b="1" dirty="0"/>
          </a:p>
        </p:txBody>
      </p:sp>
      <p:pic>
        <p:nvPicPr>
          <p:cNvPr id="21506" name="Picture 2" descr="https://avatars.mds.yandex.net/i?id=a18293e1ddb9a65af132908b1e01152b-522993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830" y="3325944"/>
            <a:ext cx="457200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0014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405" y="365125"/>
            <a:ext cx="11699913" cy="1325563"/>
          </a:xfrm>
        </p:spPr>
        <p:txBody>
          <a:bodyPr/>
          <a:lstStyle/>
          <a:p>
            <a:pPr algn="ctr"/>
            <a:r>
              <a:rPr lang="ru-RU" b="1" dirty="0"/>
              <a:t>Результаты внешней политики страны в 1990 - 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405" y="1825625"/>
            <a:ext cx="4439797" cy="4795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/>
              <a:t>Все это требовало корректировки внешнеполитического курса России, выработки новой концепции, конкретизирующей роль Российской Федерации в мире </a:t>
            </a:r>
            <a:r>
              <a:rPr lang="ru-RU" sz="3200" b="1" dirty="0" smtClean="0"/>
              <a:t>                       и </a:t>
            </a:r>
            <a:r>
              <a:rPr lang="ru-RU" sz="3200" b="1" dirty="0"/>
              <a:t>её национальные интересы.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2530" name="Picture 2" descr="https://avatars.mds.yandex.net/i?id=db072f117b9e2ad31cbb1e1d9979e9365cae62da-9222747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104" y="2699380"/>
            <a:ext cx="45720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02428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388" y="365125"/>
            <a:ext cx="1171093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Итоги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6601" y="1825625"/>
            <a:ext cx="9915181" cy="481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В 1990 – е годы положение нашей страны в мире значительно изменилось. США и их союзники рассматривали распад СССР и Организации Варшавского договора как свою победу в холодной войне и строили отношения с Россией с позиции силы. Стремление России наладить справедливые и равноправные отношения с Западом на основе взаимного учета интересов не встретило отклика.                              В этой ситуации руководство России было поставлено перед необходимостью выработки мер для защиты национальных интересов нашей страны и разработки новой концепции её внешней политики.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10057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354" y="365125"/>
            <a:ext cx="1167788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Новое место России в мире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354" y="1825625"/>
            <a:ext cx="11122446" cy="481754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Геополитическое положение нашей страны, после распада СССР значительно ухудшилось.</a:t>
            </a:r>
          </a:p>
          <a:p>
            <a:pPr marL="0" indent="0">
              <a:buNone/>
            </a:pPr>
            <a:r>
              <a:rPr lang="ru-RU" b="1" dirty="0" smtClean="0"/>
              <a:t>5 Единый ВПК перестал существовать.</a:t>
            </a:r>
          </a:p>
          <a:p>
            <a:pPr marL="0" indent="0">
              <a:buNone/>
            </a:pPr>
            <a:r>
              <a:rPr lang="ru-RU" b="1" dirty="0" smtClean="0"/>
              <a:t>6 К середине 1990 – х годов доля новейшей техники в Российской армии составляла не более 20%. </a:t>
            </a:r>
          </a:p>
          <a:p>
            <a:pPr marL="0" indent="0">
              <a:buNone/>
            </a:pPr>
            <a:r>
              <a:rPr lang="ru-RU" b="1" dirty="0" smtClean="0"/>
              <a:t>7 В результате неподготовленного вывода российских войск из Восточной Европы, осуществлявшегося в неоправданно ускоренном режиме, боеспособность Российской армии резко ослабла. Тысячи офицеров и членов их семей, вернувшихся из Восточной Германии и других Европейских стран, остались без собственного жилья. 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3734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505" y="365125"/>
            <a:ext cx="11512627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Новое место России в мире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505" y="1825624"/>
            <a:ext cx="11023295" cy="477347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Геополитическое положение нашей страны, после распада СССР значительно ухудшилось.</a:t>
            </a:r>
          </a:p>
          <a:p>
            <a:pPr marL="0" indent="0">
              <a:buNone/>
            </a:pPr>
            <a:r>
              <a:rPr lang="ru-RU" b="1" dirty="0" smtClean="0"/>
              <a:t>8 Россия фактически лишилась </a:t>
            </a:r>
            <a:r>
              <a:rPr lang="ru-RU" b="1" dirty="0" err="1" smtClean="0"/>
              <a:t>военно</a:t>
            </a:r>
            <a:r>
              <a:rPr lang="ru-RU" b="1" dirty="0" smtClean="0"/>
              <a:t> – политических союзников. Одновременно разрастались вооруженные конфликты вблизи её границ. Фиксированные границы со странами СНГ отсутствовали. В новых условиях государству предстояло выработать внешнеполитическую концепцию, отвечающую его национальным интересам. </a:t>
            </a:r>
          </a:p>
          <a:p>
            <a:pPr marL="0" indent="0">
              <a:buNone/>
            </a:pP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8503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303" y="365125"/>
            <a:ext cx="11732963" cy="1325563"/>
          </a:xfrm>
        </p:spPr>
        <p:txBody>
          <a:bodyPr/>
          <a:lstStyle/>
          <a:p>
            <a:pPr algn="ctr"/>
            <a:r>
              <a:rPr lang="ru-RU" b="1" dirty="0" smtClean="0"/>
              <a:t>Взаимоотношения с США и странами Запада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04" y="1825624"/>
            <a:ext cx="7799942" cy="48065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У российского руководства в начале 1990 – х годов не было чёткого представления о национальных интересах страны. Министр иностранных дел А.В. Козырев (1990 – 1996), встречаясь с экс - президентом США Р, Никсоном, говорил, что настало время «думать больше в терминах универсальных человеческих ценностей». Он попросил Никсона помочь определить национальные интересы России. </a:t>
            </a:r>
            <a:endParaRPr lang="ru-RU" sz="3200" b="1" dirty="0"/>
          </a:p>
        </p:txBody>
      </p:sp>
      <p:pic>
        <p:nvPicPr>
          <p:cNvPr id="6146" name="Picture 2" descr="https://avatars.mds.yandex.net/i?id=190d4ca14fc0bdec60fb58e82fa8c554338d0cbf-510482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464" y="3073706"/>
            <a:ext cx="3956395" cy="212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323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337" y="365125"/>
            <a:ext cx="11699914" cy="1325563"/>
          </a:xfrm>
        </p:spPr>
        <p:txBody>
          <a:bodyPr/>
          <a:lstStyle/>
          <a:p>
            <a:pPr algn="ctr"/>
            <a:r>
              <a:rPr lang="ru-RU" b="1" dirty="0"/>
              <a:t>Взаимоотношения с США и странами Запада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337" y="1825624"/>
            <a:ext cx="5442333" cy="47734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 smtClean="0"/>
              <a:t>Поначалу цели внешней политики страны обуславливались прежде всего необходимостью получению от Запада как можно больше финансовой помощи. При этом они исходили из формирования союзнических отношений с США и западноевропейскими странами.  </a:t>
            </a:r>
            <a:endParaRPr lang="ru-RU" sz="3200" b="1" dirty="0"/>
          </a:p>
        </p:txBody>
      </p:sp>
      <p:pic>
        <p:nvPicPr>
          <p:cNvPr id="7170" name="Picture 2" descr="https://avatars.mds.yandex.net/i?id=b3021641eec17d4a4efe367ec829366776851a52-1035491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9108" y="2324559"/>
            <a:ext cx="5783856" cy="353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7779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2827</Words>
  <Application>Microsoft Office PowerPoint</Application>
  <PresentationFormat>Широкоэкранный</PresentationFormat>
  <Paragraphs>124</Paragraphs>
  <Slides>55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9" baseType="lpstr">
      <vt:lpstr>Arial</vt:lpstr>
      <vt:lpstr>Calibri</vt:lpstr>
      <vt:lpstr>Calibri Light</vt:lpstr>
      <vt:lpstr>Тема Office</vt:lpstr>
      <vt:lpstr>                                                                                    Внешняя политика Российской Федерации      в 1990 – е годы.</vt:lpstr>
      <vt:lpstr>Новое место России в мире</vt:lpstr>
      <vt:lpstr>Термины и понятия</vt:lpstr>
      <vt:lpstr>Новое место России в мире</vt:lpstr>
      <vt:lpstr>Новое место России в мире</vt:lpstr>
      <vt:lpstr>Новое место России в мире</vt:lpstr>
      <vt:lpstr>Новое место России в мире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Взаимоотношения с США и странами Запада </vt:lpstr>
      <vt:lpstr>Термины и понятия</vt:lpstr>
      <vt:lpstr>Агрессия НАТО в Югославии и изменение политики России в отношении Запада</vt:lpstr>
      <vt:lpstr>Агрессия НАТО в Югославии и изменение политики России в отношении Запада</vt:lpstr>
      <vt:lpstr>Агрессия НАТО в Югославии и изменение политики России в отношении Запада</vt:lpstr>
      <vt:lpstr>Агрессия НАТО в Югославии и изменение политики России в отношении Запада</vt:lpstr>
      <vt:lpstr>Агрессия НАТО в Югославии и изменение политики России в отношении Запада</vt:lpstr>
      <vt:lpstr>Отношения со странами                                                 Азии, Африки и Латинской Америки</vt:lpstr>
      <vt:lpstr>Отношения со странами                                                 Азии, Африки и Латинской Америки</vt:lpstr>
      <vt:lpstr>Отношения со странами                                                 Азии, Африки и Латинской Америки</vt:lpstr>
      <vt:lpstr>Отношения со странами                                                 Азии, Африки и Латинской Америки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Россия на постсоветском пространстве</vt:lpstr>
      <vt:lpstr>Результаты внешней политики страны в 1990 - е</vt:lpstr>
      <vt:lpstr>Результаты внешней политики страны в 1990 - е</vt:lpstr>
      <vt:lpstr>Результаты внешней политики страны в 1990 - е</vt:lpstr>
      <vt:lpstr>Результаты внешней политики страны в 1990 - е</vt:lpstr>
      <vt:lpstr>Результаты внешней политики страны в 1990 - е</vt:lpstr>
      <vt:lpstr>Результаты внешней политики страны в 1990 - е</vt:lpstr>
      <vt:lpstr>Итоги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и мир.                                                      Внешняя политика Российской Федерации      в 1990 – е годы.</dc:title>
  <dc:creator>Лариса</dc:creator>
  <cp:lastModifiedBy>Лариса</cp:lastModifiedBy>
  <cp:revision>66</cp:revision>
  <dcterms:created xsi:type="dcterms:W3CDTF">2023-11-19T10:23:31Z</dcterms:created>
  <dcterms:modified xsi:type="dcterms:W3CDTF">2024-01-08T07:23:21Z</dcterms:modified>
</cp:coreProperties>
</file>