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>
      <p:cViewPr varScale="1">
        <p:scale>
          <a:sx n="84" d="100"/>
          <a:sy n="84" d="100"/>
        </p:scale>
        <p:origin x="81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  <a:endParaRPr lang="en-US" sz="8000" dirty="0">
              <a:solidFill>
                <a:schemeClr val="accent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  <a:endParaRPr lang="en-US" sz="8000" dirty="0">
              <a:solidFill>
                <a:schemeClr val="accent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  <a:endParaRPr lang="en-US" sz="8000" dirty="0">
              <a:solidFill>
                <a:schemeClr val="accent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  <a:endParaRPr lang="en-US" sz="8000" dirty="0">
              <a:solidFill>
                <a:schemeClr val="accent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accent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solidFill>
                  <a:schemeClr val="tx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accent1"/>
          </a:soli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 panose="020B0604020202020204"/>
        <a:buChar char="•"/>
        <a:defRPr sz="20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 panose="020B0604020202020204"/>
        <a:buChar char="•"/>
        <a:defRPr sz="18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 panose="020B0604020202020204"/>
        <a:buChar char="•"/>
        <a:defRPr sz="16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 panose="020B0604020202020204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 panose="020B0604020202020204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 panose="020B0604020202020204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 panose="020B0604020202020204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 panose="020B0604020202020204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 panose="020B0604020202020204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58005" y="3374390"/>
            <a:ext cx="7755255" cy="2719705"/>
          </a:xfrm>
        </p:spPr>
        <p:txBody>
          <a:bodyPr>
            <a:normAutofit fontScale="90000"/>
          </a:bodyPr>
          <a:lstStyle/>
          <a:p>
            <a:r>
              <a:rPr lang="ru-RU" sz="6000" dirty="0">
                <a:effectLst/>
              </a:rPr>
              <a:t>Восстание Кондратия Булавина</a:t>
            </a:r>
            <a:br>
              <a:rPr lang="ru-RU" sz="6000" dirty="0">
                <a:effectLst/>
              </a:rPr>
            </a:br>
            <a:br>
              <a:rPr lang="ru-RU" sz="6000" dirty="0">
                <a:effectLst/>
              </a:rPr>
            </a:br>
            <a:r>
              <a:rPr lang="ru-RU" sz="3110" dirty="0">
                <a:effectLst/>
              </a:rPr>
              <a:t>подготовили:</a:t>
            </a:r>
            <a:br>
              <a:rPr lang="ru-RU" sz="3110" dirty="0">
                <a:effectLst/>
              </a:rPr>
            </a:br>
            <a:r>
              <a:rPr lang="ru-RU" sz="3110" dirty="0">
                <a:effectLst/>
              </a:rPr>
              <a:t>ученицы 11 класса </a:t>
            </a:r>
            <a:br>
              <a:rPr lang="ru-RU" sz="3110" dirty="0">
                <a:effectLst/>
              </a:rPr>
            </a:br>
            <a:r>
              <a:rPr lang="ru-RU" sz="3110" dirty="0">
                <a:effectLst/>
              </a:rPr>
              <a:t>А.Кутняшенко</a:t>
            </a:r>
            <a:br>
              <a:rPr lang="ru-RU" sz="3110" dirty="0">
                <a:effectLst/>
              </a:rPr>
            </a:br>
            <a:r>
              <a:rPr lang="ru-RU" sz="3110" dirty="0">
                <a:effectLst/>
              </a:rPr>
              <a:t>Е.Мусорина </a:t>
            </a:r>
            <a:br>
              <a:rPr lang="ru-RU" sz="3110" dirty="0">
                <a:effectLst/>
              </a:rPr>
            </a:br>
            <a:endParaRPr lang="ru-RU" sz="311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0397" y="166369"/>
            <a:ext cx="3628665" cy="42043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905000"/>
          </a:xfrm>
        </p:spPr>
        <p:txBody>
          <a:bodyPr>
            <a:noAutofit/>
          </a:bodyPr>
          <a:lstStyle/>
          <a:p>
            <a:pPr algn="ctr"/>
            <a:r>
              <a:rPr lang="ru-RU" sz="6600" dirty="0">
                <a:effectLst/>
              </a:rPr>
              <a:t>Третий этап</a:t>
            </a:r>
            <a:br>
              <a:rPr lang="ru-RU" sz="6600" dirty="0">
                <a:effectLst/>
              </a:rPr>
            </a:br>
            <a:endParaRPr lang="ru-RU" sz="6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" y="926078"/>
            <a:ext cx="3906818" cy="5931921"/>
          </a:xfrm>
        </p:spPr>
        <p:txBody>
          <a:bodyPr>
            <a:normAutofit/>
          </a:bodyPr>
          <a:lstStyle/>
          <a:p>
            <a:r>
              <a:rPr lang="ru-RU" b="1" dirty="0">
                <a:effectLst/>
              </a:rPr>
              <a:t>2 августа царским войскам удалось отбить Царицын, но отряд И. Павлова ушел из города. </a:t>
            </a:r>
            <a:endParaRPr lang="ru-RU" b="1" dirty="0" smtClean="0">
              <a:effectLst/>
            </a:endParaRPr>
          </a:p>
          <a:p>
            <a:r>
              <a:rPr lang="ru-RU" b="1" dirty="0">
                <a:effectLst/>
              </a:rPr>
              <a:t>8 августа произошло решающее сражение между </a:t>
            </a:r>
            <a:r>
              <a:rPr lang="ru-RU" b="1" dirty="0" err="1">
                <a:effectLst/>
              </a:rPr>
              <a:t>булавинцами</a:t>
            </a:r>
            <a:r>
              <a:rPr lang="ru-RU" b="1" dirty="0">
                <a:effectLst/>
              </a:rPr>
              <a:t> и царскими войсками В. Долгорукого. </a:t>
            </a:r>
            <a:endParaRPr lang="ru-RU" b="1" dirty="0" smtClean="0">
              <a:effectLst/>
            </a:endParaRPr>
          </a:p>
          <a:p>
            <a:r>
              <a:rPr lang="ru-RU" b="1" dirty="0">
                <a:effectLst/>
              </a:rPr>
              <a:t>Только 4 ноября его отряд был разгромлен московскими полками.</a:t>
            </a:r>
            <a:endParaRPr lang="ru-RU" dirty="0">
              <a:effectLst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6818" y="926078"/>
            <a:ext cx="8285182" cy="59319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09600"/>
            <a:ext cx="12192000" cy="1905000"/>
          </a:xfrm>
        </p:spPr>
        <p:txBody>
          <a:bodyPr>
            <a:noAutofit/>
          </a:bodyPr>
          <a:lstStyle/>
          <a:p>
            <a:pPr algn="ctr"/>
            <a:r>
              <a:rPr lang="ru-RU" sz="6600" dirty="0">
                <a:effectLst/>
              </a:rPr>
              <a:t>Итоги и последствия восстания</a:t>
            </a:r>
            <a:br>
              <a:rPr lang="ru-RU" sz="6600" dirty="0">
                <a:effectLst/>
              </a:rPr>
            </a:br>
            <a:endParaRPr lang="ru-RU" sz="6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038349"/>
            <a:ext cx="12192000" cy="4819651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dirty="0" smtClean="0">
                <a:effectLst/>
              </a:rPr>
              <a:t>половина </a:t>
            </a:r>
            <a:r>
              <a:rPr lang="ru-RU" sz="2800" b="1" dirty="0">
                <a:effectLst/>
              </a:rPr>
              <a:t>донских городков и станиц была уничтожена и не подлежала восстановлению</a:t>
            </a:r>
            <a:endParaRPr lang="ru-RU" sz="2800" dirty="0">
              <a:effectLst/>
            </a:endParaRPr>
          </a:p>
          <a:p>
            <a:r>
              <a:rPr lang="ru-RU" sz="2800" b="1" dirty="0" smtClean="0">
                <a:effectLst/>
              </a:rPr>
              <a:t> </a:t>
            </a:r>
            <a:r>
              <a:rPr lang="ru-RU" sz="2800" b="1" dirty="0">
                <a:effectLst/>
              </a:rPr>
              <a:t>часть земель была «навечно отторгнута» у Войска Донского</a:t>
            </a:r>
            <a:endParaRPr lang="ru-RU" sz="2800" dirty="0">
              <a:effectLst/>
            </a:endParaRPr>
          </a:p>
          <a:p>
            <a:r>
              <a:rPr lang="ru-RU" sz="2800" b="1" dirty="0" smtClean="0">
                <a:effectLst/>
              </a:rPr>
              <a:t> </a:t>
            </a:r>
            <a:r>
              <a:rPr lang="ru-RU" sz="2800" b="1" dirty="0">
                <a:effectLst/>
              </a:rPr>
              <a:t>беглые крестьяне и дезертиры были возвращены в центральные губернии</a:t>
            </a:r>
            <a:endParaRPr lang="ru-RU" sz="2800" dirty="0">
              <a:effectLst/>
            </a:endParaRPr>
          </a:p>
          <a:p>
            <a:r>
              <a:rPr lang="ru-RU" sz="2800" b="1" dirty="0" smtClean="0">
                <a:effectLst/>
              </a:rPr>
              <a:t> </a:t>
            </a:r>
            <a:r>
              <a:rPr lang="ru-RU" sz="2800" b="1" dirty="0">
                <a:effectLst/>
              </a:rPr>
              <a:t>отношения казаков-донцев с казаками-запорожцами были испорчены</a:t>
            </a:r>
            <a:endParaRPr lang="ru-RU" sz="2800" dirty="0">
              <a:effectLst/>
            </a:endParaRP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-510540"/>
            <a:ext cx="9905998" cy="1905000"/>
          </a:xfrm>
        </p:spPr>
        <p:txBody>
          <a:bodyPr>
            <a:normAutofit/>
          </a:bodyPr>
          <a:lstStyle/>
          <a:p>
            <a:pPr algn="ctr"/>
            <a:r>
              <a:rPr lang="ru-RU" sz="7200" dirty="0" smtClean="0"/>
              <a:t>План: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74470"/>
            <a:ext cx="12192000" cy="5383529"/>
          </a:xfrm>
        </p:spPr>
        <p:txBody>
          <a:bodyPr>
            <a:normAutofit fontScale="70000" lnSpcReduction="20000"/>
          </a:bodyPr>
          <a:lstStyle/>
          <a:p>
            <a:r>
              <a:rPr lang="ru-RU" sz="5100" dirty="0">
                <a:effectLst/>
              </a:rPr>
              <a:t>Причины </a:t>
            </a:r>
            <a:r>
              <a:rPr lang="ru-RU" sz="5100" dirty="0" err="1">
                <a:effectLst/>
              </a:rPr>
              <a:t>Булавинкого</a:t>
            </a:r>
            <a:r>
              <a:rPr lang="ru-RU" sz="5100" dirty="0">
                <a:effectLst/>
              </a:rPr>
              <a:t> восстания</a:t>
            </a:r>
            <a:endParaRPr lang="ru-RU" sz="5100" dirty="0">
              <a:effectLst/>
            </a:endParaRPr>
          </a:p>
          <a:p>
            <a:r>
              <a:rPr lang="ru-RU" sz="5100" dirty="0">
                <a:effectLst/>
              </a:rPr>
              <a:t>Участники восстания</a:t>
            </a:r>
            <a:endParaRPr lang="ru-RU" sz="5100" dirty="0">
              <a:effectLst/>
            </a:endParaRPr>
          </a:p>
          <a:p>
            <a:r>
              <a:rPr lang="ru-RU" sz="5100" dirty="0">
                <a:effectLst/>
              </a:rPr>
              <a:t>Территория, охваченная восстанием</a:t>
            </a:r>
            <a:endParaRPr lang="ru-RU" sz="5100" dirty="0">
              <a:effectLst/>
            </a:endParaRPr>
          </a:p>
          <a:p>
            <a:r>
              <a:rPr lang="ru-RU" sz="5100" dirty="0">
                <a:effectLst/>
              </a:rPr>
              <a:t>Этапы и основные события</a:t>
            </a:r>
            <a:endParaRPr lang="ru-RU" sz="5100" dirty="0">
              <a:effectLst/>
            </a:endParaRPr>
          </a:p>
          <a:p>
            <a:r>
              <a:rPr lang="ru-RU" sz="5100" dirty="0">
                <a:effectLst/>
              </a:rPr>
              <a:t>Первый этап</a:t>
            </a:r>
            <a:endParaRPr lang="ru-RU" sz="5100" dirty="0">
              <a:effectLst/>
            </a:endParaRPr>
          </a:p>
          <a:p>
            <a:r>
              <a:rPr lang="ru-RU" sz="5100" dirty="0">
                <a:effectLst/>
              </a:rPr>
              <a:t>Второй этап</a:t>
            </a:r>
            <a:endParaRPr lang="ru-RU" sz="5100" dirty="0">
              <a:effectLst/>
            </a:endParaRPr>
          </a:p>
          <a:p>
            <a:r>
              <a:rPr lang="ru-RU" sz="5100" dirty="0">
                <a:effectLst/>
              </a:rPr>
              <a:t>Третий этап</a:t>
            </a:r>
            <a:endParaRPr lang="ru-RU" sz="5100" dirty="0">
              <a:effectLst/>
            </a:endParaRPr>
          </a:p>
          <a:p>
            <a:r>
              <a:rPr lang="ru-RU" sz="5100" dirty="0">
                <a:effectLst/>
              </a:rPr>
              <a:t>Итоги и последствия восстания</a:t>
            </a:r>
            <a:endParaRPr lang="ru-RU" sz="5100" dirty="0">
              <a:effectLst/>
            </a:endParaRP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506980"/>
            <a:ext cx="12191999" cy="1905000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effectLst/>
              </a:rPr>
              <a:t>Восстание Кондратия Булавина</a:t>
            </a:r>
            <a:br>
              <a:rPr lang="ru-RU" sz="4000" dirty="0">
                <a:effectLst/>
              </a:rPr>
            </a:br>
            <a:br>
              <a:rPr lang="ru-RU" sz="4000" dirty="0" smtClean="0">
                <a:effectLst/>
              </a:rPr>
            </a:br>
            <a:r>
              <a:rPr lang="ru-RU" sz="4000" b="1" dirty="0" smtClean="0">
                <a:effectLst/>
              </a:rPr>
              <a:t>Казацкое </a:t>
            </a:r>
            <a:r>
              <a:rPr lang="ru-RU" sz="4000" b="1" dirty="0">
                <a:effectLst/>
              </a:rPr>
              <a:t>восстание под руководством Кондратия Булавина в 1707-1708 годах стало самым крупным антиправительственным выступлением в царстве Русском периода петровских реформ. Восстание Булавина охватило южные районы государства, от Азова до Тамбова.</a:t>
            </a:r>
            <a:br>
              <a:rPr lang="ru-RU" sz="4000" dirty="0">
                <a:effectLst/>
              </a:rPr>
            </a:br>
            <a:endParaRPr lang="ru-RU" sz="4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6690"/>
            <a:ext cx="12192000" cy="1905000"/>
          </a:xfrm>
        </p:spPr>
        <p:txBody>
          <a:bodyPr>
            <a:noAutofit/>
          </a:bodyPr>
          <a:lstStyle/>
          <a:p>
            <a:pPr algn="ctr"/>
            <a:r>
              <a:rPr lang="ru-RU" sz="5400" dirty="0">
                <a:effectLst/>
              </a:rPr>
              <a:t>Причины </a:t>
            </a:r>
            <a:r>
              <a:rPr lang="ru-RU" sz="5400" dirty="0" err="1">
                <a:effectLst/>
              </a:rPr>
              <a:t>Булавинкого</a:t>
            </a:r>
            <a:r>
              <a:rPr lang="ru-RU" sz="5400" dirty="0">
                <a:effectLst/>
              </a:rPr>
              <a:t> восстания</a:t>
            </a:r>
            <a:br>
              <a:rPr lang="ru-RU" sz="5400" dirty="0">
                <a:effectLst/>
              </a:rPr>
            </a:b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965961"/>
            <a:ext cx="6259830" cy="43738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>
                <a:effectLst/>
              </a:rPr>
              <a:t>Если говорить кратко, то причинами казацкого восстания стали:</a:t>
            </a:r>
            <a:endParaRPr lang="ru-RU" sz="2800" dirty="0">
              <a:effectLst/>
            </a:endParaRPr>
          </a:p>
          <a:p>
            <a:r>
              <a:rPr lang="ru-RU" sz="2800" b="1" dirty="0" smtClean="0">
                <a:effectLst/>
              </a:rPr>
              <a:t>запрет </a:t>
            </a:r>
            <a:r>
              <a:rPr lang="ru-RU" sz="2800" b="1" dirty="0">
                <a:effectLst/>
              </a:rPr>
              <a:t>русского правительства на самостоятельную добычу и продажу соли;</a:t>
            </a:r>
            <a:endParaRPr lang="ru-RU" sz="2800" dirty="0">
              <a:effectLst/>
            </a:endParaRPr>
          </a:p>
          <a:p>
            <a:r>
              <a:rPr lang="ru-RU" sz="2800" b="1" dirty="0" smtClean="0">
                <a:effectLst/>
              </a:rPr>
              <a:t> </a:t>
            </a:r>
            <a:r>
              <a:rPr lang="ru-RU" sz="2800" b="1" dirty="0">
                <a:effectLst/>
              </a:rPr>
              <a:t>требование, в ультимативной форме, выдать всех беглых крестьян с Дона.</a:t>
            </a:r>
            <a:endParaRPr lang="ru-RU" sz="2800" dirty="0">
              <a:effectLst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59830" y="2533651"/>
            <a:ext cx="5753100" cy="3238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588" y="-179070"/>
            <a:ext cx="12192000" cy="1905000"/>
          </a:xfrm>
        </p:spPr>
        <p:txBody>
          <a:bodyPr>
            <a:normAutofit/>
          </a:bodyPr>
          <a:lstStyle/>
          <a:p>
            <a:pPr algn="ctr"/>
            <a:r>
              <a:rPr lang="ru-RU" sz="5400" dirty="0">
                <a:effectLst/>
              </a:rPr>
              <a:t>Участники восстания</a:t>
            </a:r>
            <a:br>
              <a:rPr lang="ru-RU" sz="5400" dirty="0">
                <a:effectLst/>
              </a:rPr>
            </a:b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872489"/>
            <a:ext cx="12190412" cy="3124201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400" b="1" dirty="0">
                <a:effectLst/>
              </a:rPr>
              <a:t>Основными участниками, ударной и движущей силой восстания стали </a:t>
            </a:r>
            <a:r>
              <a:rPr lang="ru-RU" sz="2400" b="1" dirty="0" err="1">
                <a:effectLst/>
              </a:rPr>
              <a:t>бахмутские</a:t>
            </a:r>
            <a:r>
              <a:rPr lang="ru-RU" sz="2400" b="1" dirty="0">
                <a:effectLst/>
              </a:rPr>
              <a:t> казаки, входившие в отряд Кондратия Булавина. Но постепенно к ним присоединились:</a:t>
            </a:r>
            <a:endParaRPr lang="ru-RU" sz="2400" dirty="0">
              <a:effectLst/>
            </a:endParaRPr>
          </a:p>
          <a:p>
            <a:r>
              <a:rPr lang="ru-RU" sz="2400" b="1" dirty="0" smtClean="0">
                <a:effectLst/>
              </a:rPr>
              <a:t> </a:t>
            </a:r>
            <a:r>
              <a:rPr lang="ru-RU" sz="2400" b="1" dirty="0">
                <a:effectLst/>
              </a:rPr>
              <a:t>отряды других казаков-донцев</a:t>
            </a:r>
            <a:endParaRPr lang="ru-RU" sz="2400" dirty="0">
              <a:effectLst/>
            </a:endParaRPr>
          </a:p>
          <a:p>
            <a:r>
              <a:rPr lang="ru-RU" sz="2400" b="1" dirty="0" smtClean="0">
                <a:effectLst/>
              </a:rPr>
              <a:t> </a:t>
            </a:r>
            <a:r>
              <a:rPr lang="ru-RU" sz="2400" b="1" dirty="0">
                <a:effectLst/>
              </a:rPr>
              <a:t>запорожские казаки</a:t>
            </a:r>
            <a:endParaRPr lang="ru-RU" sz="2400" dirty="0">
              <a:effectLst/>
            </a:endParaRPr>
          </a:p>
          <a:p>
            <a:r>
              <a:rPr lang="ru-RU" sz="2400" b="1" dirty="0" smtClean="0">
                <a:effectLst/>
              </a:rPr>
              <a:t> </a:t>
            </a:r>
            <a:r>
              <a:rPr lang="ru-RU" sz="2400" b="1" dirty="0">
                <a:effectLst/>
              </a:rPr>
              <a:t>солдаты-дезертиры</a:t>
            </a:r>
            <a:endParaRPr lang="ru-RU" sz="2400" dirty="0">
              <a:effectLst/>
            </a:endParaRPr>
          </a:p>
          <a:p>
            <a:r>
              <a:rPr lang="ru-RU" sz="2400" b="1" dirty="0" smtClean="0">
                <a:effectLst/>
              </a:rPr>
              <a:t> </a:t>
            </a:r>
            <a:r>
              <a:rPr lang="ru-RU" sz="2400" b="1" dirty="0">
                <a:effectLst/>
              </a:rPr>
              <a:t>беглые </a:t>
            </a:r>
            <a:r>
              <a:rPr lang="ru-RU" sz="2400" b="1" dirty="0" smtClean="0">
                <a:effectLst/>
              </a:rPr>
              <a:t>крестьяне</a:t>
            </a:r>
            <a:endParaRPr lang="ru-RU" sz="2400" b="1" dirty="0" smtClean="0">
              <a:effectLst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-1588" y="3775746"/>
            <a:ext cx="12192000" cy="30822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a typeface="Calibri" panose="020F0502020204030204" pitchFamily="34" charset="0"/>
                <a:cs typeface="Times New Roman" panose="02020603050405020304" pitchFamily="18" charset="0"/>
              </a:rPr>
              <a:t>Противостояли восставшим:</a:t>
            </a:r>
            <a:endParaRPr lang="ru-RU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- отряд правительственных войск под командованием Ю. Долгорукого</a:t>
            </a:r>
            <a:endParaRPr lang="ru-RU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- московский полк</a:t>
            </a:r>
            <a:endParaRPr lang="ru-RU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- воронежский полк</a:t>
            </a:r>
            <a:endParaRPr lang="ru-RU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- украинские полки под командованием гетмана И. Мазепы</a:t>
            </a:r>
            <a:endParaRPr lang="ru-RU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/>
            <a:r>
              <a:rPr lang="ru-RU" sz="2400" b="1" dirty="0">
                <a:ea typeface="Calibri" panose="020F0502020204030204" pitchFamily="34" charset="0"/>
              </a:rPr>
              <a:t>- слободские казаки</a:t>
            </a:r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16230"/>
            <a:ext cx="12192000" cy="1905000"/>
          </a:xfrm>
        </p:spPr>
        <p:txBody>
          <a:bodyPr>
            <a:noAutofit/>
          </a:bodyPr>
          <a:lstStyle/>
          <a:p>
            <a:pPr algn="ctr"/>
            <a:r>
              <a:rPr lang="ru-RU" sz="4400" dirty="0">
                <a:effectLst/>
              </a:rPr>
              <a:t>Территория, охваченная восстанием</a:t>
            </a:r>
            <a:br>
              <a:rPr lang="ru-RU" sz="4400" dirty="0">
                <a:effectLst/>
              </a:rPr>
            </a:b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" y="617221"/>
            <a:ext cx="6846570" cy="6240780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2900" b="1" dirty="0">
                <a:effectLst/>
              </a:rPr>
              <a:t>Центром восстания стал </a:t>
            </a:r>
            <a:r>
              <a:rPr lang="ru-RU" sz="2900" b="1" dirty="0" err="1">
                <a:effectLst/>
              </a:rPr>
              <a:t>Шульгинский</a:t>
            </a:r>
            <a:r>
              <a:rPr lang="ru-RU" sz="2900" b="1" dirty="0">
                <a:effectLst/>
              </a:rPr>
              <a:t> и </a:t>
            </a:r>
            <a:r>
              <a:rPr lang="ru-RU" sz="2900" b="1" dirty="0" err="1">
                <a:effectLst/>
              </a:rPr>
              <a:t>Закотный</a:t>
            </a:r>
            <a:r>
              <a:rPr lang="ru-RU" sz="2900" b="1" dirty="0">
                <a:effectLst/>
              </a:rPr>
              <a:t> городки на реке Айдар </a:t>
            </a:r>
            <a:endParaRPr lang="ru-RU" sz="2900" b="1" dirty="0" smtClean="0">
              <a:effectLst/>
            </a:endParaRPr>
          </a:p>
          <a:p>
            <a:pPr marL="0" indent="0" algn="ctr">
              <a:buNone/>
            </a:pPr>
            <a:r>
              <a:rPr lang="ru-RU" sz="2900" b="1" dirty="0">
                <a:effectLst/>
              </a:rPr>
              <a:t>Позднее бунт распространился по территориям:</a:t>
            </a:r>
            <a:endParaRPr lang="ru-RU" sz="2900" dirty="0">
              <a:effectLst/>
            </a:endParaRPr>
          </a:p>
          <a:p>
            <a:r>
              <a:rPr lang="ru-RU" sz="2900" b="1" dirty="0" smtClean="0">
                <a:effectLst/>
              </a:rPr>
              <a:t>Левобережной </a:t>
            </a:r>
            <a:r>
              <a:rPr lang="ru-RU" sz="2900" b="1" dirty="0">
                <a:effectLst/>
              </a:rPr>
              <a:t>Украины</a:t>
            </a:r>
            <a:endParaRPr lang="ru-RU" sz="2900" dirty="0">
              <a:effectLst/>
            </a:endParaRPr>
          </a:p>
          <a:p>
            <a:r>
              <a:rPr lang="ru-RU" sz="2900" b="1" dirty="0" err="1" smtClean="0">
                <a:effectLst/>
              </a:rPr>
              <a:t>Слобожанщины</a:t>
            </a:r>
            <a:endParaRPr lang="ru-RU" sz="2900" dirty="0">
              <a:effectLst/>
            </a:endParaRPr>
          </a:p>
          <a:p>
            <a:r>
              <a:rPr lang="ru-RU" sz="2900" b="1" dirty="0" smtClean="0">
                <a:effectLst/>
              </a:rPr>
              <a:t>Козловского </a:t>
            </a:r>
            <a:r>
              <a:rPr lang="ru-RU" sz="2900" b="1" dirty="0">
                <a:effectLst/>
              </a:rPr>
              <a:t>уезда</a:t>
            </a:r>
            <a:endParaRPr lang="ru-RU" sz="2900" dirty="0">
              <a:effectLst/>
            </a:endParaRPr>
          </a:p>
          <a:p>
            <a:r>
              <a:rPr lang="ru-RU" sz="2900" b="1" dirty="0" smtClean="0">
                <a:effectLst/>
              </a:rPr>
              <a:t>Тамбовского </a:t>
            </a:r>
            <a:r>
              <a:rPr lang="ru-RU" sz="2900" b="1" dirty="0">
                <a:effectLst/>
              </a:rPr>
              <a:t>уезда</a:t>
            </a:r>
            <a:endParaRPr lang="ru-RU" sz="2900" dirty="0">
              <a:effectLst/>
            </a:endParaRPr>
          </a:p>
          <a:p>
            <a:r>
              <a:rPr lang="ru-RU" sz="2900" b="1" dirty="0" smtClean="0">
                <a:effectLst/>
              </a:rPr>
              <a:t>Пензенского </a:t>
            </a:r>
            <a:r>
              <a:rPr lang="ru-RU" sz="2900" b="1" dirty="0">
                <a:effectLst/>
              </a:rPr>
              <a:t>уезда</a:t>
            </a:r>
            <a:endParaRPr lang="ru-RU" sz="2900" dirty="0">
              <a:effectLst/>
            </a:endParaRPr>
          </a:p>
          <a:p>
            <a:r>
              <a:rPr lang="ru-RU" sz="2900" b="1" dirty="0" err="1" smtClean="0">
                <a:effectLst/>
              </a:rPr>
              <a:t>Верхнеломовского</a:t>
            </a:r>
            <a:r>
              <a:rPr lang="ru-RU" sz="2900" b="1" dirty="0" smtClean="0">
                <a:effectLst/>
              </a:rPr>
              <a:t> </a:t>
            </a:r>
            <a:r>
              <a:rPr lang="ru-RU" sz="2900" b="1" dirty="0">
                <a:effectLst/>
              </a:rPr>
              <a:t>и </a:t>
            </a:r>
            <a:r>
              <a:rPr lang="ru-RU" sz="2900" b="1" dirty="0" err="1">
                <a:effectLst/>
              </a:rPr>
              <a:t>Нижнеломовского</a:t>
            </a:r>
            <a:r>
              <a:rPr lang="ru-RU" sz="2900" b="1" dirty="0">
                <a:effectLst/>
              </a:rPr>
              <a:t> уездов</a:t>
            </a:r>
            <a:endParaRPr lang="ru-RU" sz="2900" dirty="0">
              <a:effectLst/>
            </a:endParaRPr>
          </a:p>
          <a:p>
            <a:r>
              <a:rPr lang="ru-RU" sz="2900" b="1" dirty="0" smtClean="0">
                <a:effectLst/>
              </a:rPr>
              <a:t>Нижнего </a:t>
            </a:r>
            <a:r>
              <a:rPr lang="ru-RU" sz="2900" b="1" dirty="0">
                <a:effectLst/>
              </a:rPr>
              <a:t>Поволжья</a:t>
            </a:r>
            <a:endParaRPr lang="ru-RU" sz="2900" dirty="0">
              <a:effectLst/>
            </a:endParaRPr>
          </a:p>
          <a:p>
            <a:pPr marL="0" indent="0" algn="ctr">
              <a:buNone/>
            </a:pPr>
            <a:r>
              <a:rPr lang="ru-RU" sz="2900" b="1" dirty="0">
                <a:effectLst/>
              </a:rPr>
              <a:t>В область распространения восстания вошли такие крупные города, как Тамбов, Пенза, Воронеж, Царицын, </a:t>
            </a:r>
            <a:r>
              <a:rPr lang="ru-RU" sz="2900" b="1" dirty="0" err="1">
                <a:effectLst/>
              </a:rPr>
              <a:t>Черкасск</a:t>
            </a:r>
            <a:r>
              <a:rPr lang="ru-RU" sz="2900" b="1" dirty="0">
                <a:effectLst/>
              </a:rPr>
              <a:t>, Таганрог и Азов.</a:t>
            </a:r>
            <a:endParaRPr lang="ru-RU" sz="2900" dirty="0">
              <a:effectLst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7810" y="698660"/>
            <a:ext cx="4842950" cy="60779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35330"/>
            <a:ext cx="12192000" cy="1905000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effectLst/>
              </a:rPr>
              <a:t>Этапы и основные события</a:t>
            </a:r>
            <a:br>
              <a:rPr lang="ru-RU" sz="4000" dirty="0">
                <a:effectLst/>
              </a:rPr>
            </a:br>
            <a:br>
              <a:rPr lang="ru-RU" sz="4000" dirty="0" smtClean="0">
                <a:effectLst/>
              </a:rPr>
            </a:br>
            <a:r>
              <a:rPr lang="ru-RU" sz="3600" b="1" dirty="0" smtClean="0">
                <a:effectLst/>
              </a:rPr>
              <a:t>Восстание </a:t>
            </a:r>
            <a:r>
              <a:rPr lang="ru-RU" sz="3600" b="1" dirty="0">
                <a:effectLst/>
              </a:rPr>
              <a:t>условно делится на несколько этапов с учетом областей её распространения и роста числа участников.</a:t>
            </a:r>
            <a:br>
              <a:rPr lang="ru-RU" sz="3600" dirty="0">
                <a:effectLst/>
              </a:rPr>
            </a:b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0800" y="2831041"/>
            <a:ext cx="5641657" cy="3941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563" y="2954866"/>
            <a:ext cx="5682437" cy="3693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588" y="125730"/>
            <a:ext cx="12192000" cy="1905000"/>
          </a:xfrm>
        </p:spPr>
        <p:txBody>
          <a:bodyPr>
            <a:noAutofit/>
          </a:bodyPr>
          <a:lstStyle/>
          <a:p>
            <a:pPr algn="ctr"/>
            <a:r>
              <a:rPr lang="ru-RU" sz="7200" dirty="0">
                <a:effectLst/>
              </a:rPr>
              <a:t>П</a:t>
            </a:r>
            <a:r>
              <a:rPr lang="ru-RU" sz="6600" dirty="0">
                <a:effectLst/>
              </a:rPr>
              <a:t>ервы</a:t>
            </a:r>
            <a:r>
              <a:rPr lang="ru-RU" sz="7200" dirty="0">
                <a:effectLst/>
              </a:rPr>
              <a:t>й этап</a:t>
            </a:r>
            <a:br>
              <a:rPr lang="ru-RU" sz="7200" dirty="0">
                <a:effectLst/>
              </a:rPr>
            </a:b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78230"/>
            <a:ext cx="3909061" cy="5779770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>
                <a:effectLst/>
              </a:rPr>
              <a:t>Первым событием восстания, началом противостояния Дона и Царя, стало уничтожение головного отряда Ю. Долгорукого казаками атамана К. Булавина 9 августа 1707 года. </a:t>
            </a:r>
            <a:endParaRPr lang="ru-RU" b="1" dirty="0" smtClean="0">
              <a:effectLst/>
            </a:endParaRPr>
          </a:p>
          <a:p>
            <a:r>
              <a:rPr lang="ru-RU" b="1" dirty="0">
                <a:effectLst/>
              </a:rPr>
              <a:t>Практически сразу начались стычки этого отряда с так называемыми </a:t>
            </a:r>
            <a:r>
              <a:rPr lang="ru-RU" b="1" dirty="0" err="1">
                <a:effectLst/>
              </a:rPr>
              <a:t>лоялистами</a:t>
            </a:r>
            <a:r>
              <a:rPr lang="ru-RU" b="1" dirty="0">
                <a:effectLst/>
              </a:rPr>
              <a:t>, сторонниками правительства: отрядами Л. Максимова и отрядами И. А. Толстого, первого азовского губернатора и наместника. </a:t>
            </a:r>
            <a:endParaRPr lang="ru-RU" b="1" dirty="0" smtClean="0">
              <a:effectLst/>
            </a:endParaRPr>
          </a:p>
          <a:p>
            <a:r>
              <a:rPr lang="ru-RU" b="1" dirty="0">
                <a:effectLst/>
              </a:rPr>
              <a:t>Крупное столкновение произошло у </a:t>
            </a:r>
            <a:r>
              <a:rPr lang="ru-RU" b="1" dirty="0" err="1">
                <a:effectLst/>
              </a:rPr>
              <a:t>Закотного</a:t>
            </a:r>
            <a:r>
              <a:rPr lang="ru-RU" b="1" dirty="0">
                <a:effectLst/>
              </a:rPr>
              <a:t>. </a:t>
            </a:r>
            <a:endParaRPr lang="ru-RU" b="1" dirty="0" smtClean="0">
              <a:effectLst/>
            </a:endParaRPr>
          </a:p>
          <a:p>
            <a:r>
              <a:rPr lang="ru-RU" b="1" dirty="0">
                <a:effectLst/>
              </a:rPr>
              <a:t>В результате двадцатичетырехчасового противостояния отряд К. Булавина разбежался, 230 человек попали в плен, а сам атаман с «</a:t>
            </a:r>
            <a:r>
              <a:rPr lang="ru-RU" b="1" dirty="0" err="1">
                <a:effectLst/>
              </a:rPr>
              <a:t>ближниками</a:t>
            </a:r>
            <a:r>
              <a:rPr lang="ru-RU" b="1" dirty="0">
                <a:effectLst/>
              </a:rPr>
              <a:t>» бежал на Сечь, в городок Кодак, к запорожцам.</a:t>
            </a:r>
            <a:endParaRPr lang="ru-RU" dirty="0">
              <a:effectLst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1"/>
          <a:srcRect l="21422" t="9292" b="15580"/>
          <a:stretch>
            <a:fillRect/>
          </a:stretch>
        </p:blipFill>
        <p:spPr>
          <a:xfrm>
            <a:off x="3909061" y="926301"/>
            <a:ext cx="8282940" cy="59316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588" y="0"/>
            <a:ext cx="12192000" cy="1905000"/>
          </a:xfrm>
        </p:spPr>
        <p:txBody>
          <a:bodyPr>
            <a:noAutofit/>
          </a:bodyPr>
          <a:lstStyle/>
          <a:p>
            <a:pPr algn="ctr"/>
            <a:r>
              <a:rPr lang="ru-RU" sz="6600" dirty="0">
                <a:effectLst/>
              </a:rPr>
              <a:t>Второй этап</a:t>
            </a:r>
            <a:br>
              <a:rPr lang="ru-RU" sz="6600" dirty="0">
                <a:effectLst/>
              </a:rPr>
            </a:br>
            <a:endParaRPr lang="ru-RU" sz="6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861059"/>
            <a:ext cx="4251960" cy="5996941"/>
          </a:xfrm>
        </p:spPr>
        <p:txBody>
          <a:bodyPr>
            <a:normAutofit/>
          </a:bodyPr>
          <a:lstStyle/>
          <a:p>
            <a:r>
              <a:rPr lang="ru-RU" b="1" dirty="0">
                <a:effectLst/>
              </a:rPr>
              <a:t>4 апреля 1708 года на реке </a:t>
            </a:r>
            <a:r>
              <a:rPr lang="ru-RU" b="1" dirty="0" err="1">
                <a:effectLst/>
              </a:rPr>
              <a:t>Хопр</a:t>
            </a:r>
            <a:r>
              <a:rPr lang="ru-RU" b="1" dirty="0">
                <a:effectLst/>
              </a:rPr>
              <a:t> собралось уже более двадцати тысяч </a:t>
            </a:r>
            <a:r>
              <a:rPr lang="ru-RU" b="1" dirty="0" err="1">
                <a:effectLst/>
              </a:rPr>
              <a:t>булавинцев</a:t>
            </a:r>
            <a:r>
              <a:rPr lang="ru-RU" b="1" dirty="0">
                <a:effectLst/>
              </a:rPr>
              <a:t>.</a:t>
            </a:r>
            <a:endParaRPr lang="ru-RU" dirty="0">
              <a:effectLst/>
            </a:endParaRPr>
          </a:p>
          <a:p>
            <a:r>
              <a:rPr lang="ru-RU" b="1" dirty="0">
                <a:effectLst/>
              </a:rPr>
              <a:t>28 апреля 1708 года около села </a:t>
            </a:r>
            <a:r>
              <a:rPr lang="ru-RU" b="1" dirty="0" err="1">
                <a:effectLst/>
              </a:rPr>
              <a:t>Курлак</a:t>
            </a:r>
            <a:r>
              <a:rPr lang="ru-RU" b="1" dirty="0">
                <a:effectLst/>
              </a:rPr>
              <a:t> на реке Битюг произошло первое крупное сражение между войсками запорожцев и </a:t>
            </a:r>
            <a:r>
              <a:rPr lang="ru-RU" b="1" dirty="0" smtClean="0">
                <a:effectLst/>
              </a:rPr>
              <a:t>донцев.</a:t>
            </a:r>
            <a:endParaRPr lang="ru-RU" b="1" dirty="0" smtClean="0">
              <a:effectLst/>
            </a:endParaRPr>
          </a:p>
          <a:p>
            <a:r>
              <a:rPr lang="ru-RU" b="1" dirty="0">
                <a:effectLst/>
              </a:rPr>
              <a:t>князь В. Долгорукий 27 июля вошел в </a:t>
            </a:r>
            <a:r>
              <a:rPr lang="ru-RU" b="1" dirty="0" err="1">
                <a:effectLst/>
              </a:rPr>
              <a:t>Черкасск</a:t>
            </a:r>
            <a:r>
              <a:rPr lang="ru-RU" b="1" dirty="0">
                <a:effectLst/>
              </a:rPr>
              <a:t>, привел Войско Донское к царской </a:t>
            </a:r>
            <a:r>
              <a:rPr lang="ru-RU" b="1" dirty="0" smtClean="0">
                <a:effectLst/>
              </a:rPr>
              <a:t>присяге</a:t>
            </a:r>
            <a:endParaRPr lang="ru-RU" b="1" dirty="0" smtClean="0">
              <a:effectLst/>
            </a:endParaRPr>
          </a:p>
          <a:p>
            <a:r>
              <a:rPr lang="ru-RU" b="1" dirty="0">
                <a:effectLst/>
              </a:rPr>
              <a:t>3 августа провел суд и казни 40 человек – наиболее активных участников народного восстания.</a:t>
            </a:r>
            <a:endParaRPr lang="ru-RU" dirty="0">
              <a:effectLst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8595" y="952500"/>
            <a:ext cx="8285182" cy="59319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5AD0B8"/>
      </a:accent1>
      <a:accent2>
        <a:srgbClr val="47BB7E"/>
      </a:accent2>
      <a:accent3>
        <a:srgbClr val="96CD4B"/>
      </a:accent3>
      <a:accent4>
        <a:srgbClr val="61C7DD"/>
      </a:accent4>
      <a:accent5>
        <a:srgbClr val="2495CF"/>
      </a:accent5>
      <a:accent6>
        <a:srgbClr val="5A74D1"/>
      </a:accent6>
      <a:hlink>
        <a:srgbClr val="72CEBB"/>
      </a:hlink>
      <a:folHlink>
        <a:srgbClr val="98E6D6"/>
      </a:folHlink>
    </a:clrScheme>
    <a:fontScheme name="Mesh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TM03457485[[fn=Сетка]]</Template>
  <TotalTime>0</TotalTime>
  <Words>3309</Words>
  <Application>WPS Presentation</Application>
  <PresentationFormat>Широкоэкранный</PresentationFormat>
  <Paragraphs>86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SimSun</vt:lpstr>
      <vt:lpstr>Wingdings</vt:lpstr>
      <vt:lpstr>Arial</vt:lpstr>
      <vt:lpstr>Calibri</vt:lpstr>
      <vt:lpstr>Times New Roman</vt:lpstr>
      <vt:lpstr>Century Gothic</vt:lpstr>
      <vt:lpstr>Microsoft YaHei</vt:lpstr>
      <vt:lpstr>Arial Unicode MS</vt:lpstr>
      <vt:lpstr>Сетка</vt:lpstr>
      <vt:lpstr>Восстание Кондратия Булавина </vt:lpstr>
      <vt:lpstr>План:</vt:lpstr>
      <vt:lpstr>Восстание Кондратия Булавина  Казацкое восстание под руководством Кондратия Булавина в 1707-1708 годах стало самым крупным антиправительственным выступлением в царстве Русском периода петровских реформ. Восстание Булавина охватило южные районы государства, от Азова до Тамбова. </vt:lpstr>
      <vt:lpstr>Причины Булавинкого восстания </vt:lpstr>
      <vt:lpstr>Участники восстания </vt:lpstr>
      <vt:lpstr>Территория, охваченная восстанием </vt:lpstr>
      <vt:lpstr>Этапы и основные события  Восстание условно делится на несколько этапов с учетом областей её распространения и роста числа участников. </vt:lpstr>
      <vt:lpstr>Первый этап </vt:lpstr>
      <vt:lpstr>Второй этап </vt:lpstr>
      <vt:lpstr>Третий этап </vt:lpstr>
      <vt:lpstr>Итоги и последствия восстания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User</cp:lastModifiedBy>
  <cp:revision>11</cp:revision>
  <dcterms:created xsi:type="dcterms:W3CDTF">2023-12-02T15:09:00Z</dcterms:created>
  <dcterms:modified xsi:type="dcterms:W3CDTF">2023-12-20T11:49:22Z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ADDA111C81ED468EA8DF64EDE3AB7CCE_13</vt:lpwstr>
  </property>
  <property fmtid="{D5CDD505-2E9C-101B-9397-08002B2CF9AE}" pid="3" name="KSOProductBuildVer">
    <vt:lpwstr>1049-12.2.0.13359</vt:lpwstr>
  </property>
</Properties>
</file>