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255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5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362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55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80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2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13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27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906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22730F75-59B5-43B6-81C4-C2DD64EF33B7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D7D4EF8-4BA0-4445-B9D5-C16DDF0C2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107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A2149-74AF-B26A-F666-734B9D91B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МИР В НАЧАЛЕ ХХ в. 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18562F6-A1CC-346A-CAA5-AF60114EC8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263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F576B3-3F40-DDFB-BB6D-702B3608F795}"/>
              </a:ext>
            </a:extLst>
          </p:cNvPr>
          <p:cNvSpPr txBox="1"/>
          <p:nvPr/>
        </p:nvSpPr>
        <p:spPr>
          <a:xfrm>
            <a:off x="2305878" y="225287"/>
            <a:ext cx="791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Начало ХХ в .- демократизация </a:t>
            </a:r>
          </a:p>
        </p:txBody>
      </p:sp>
      <p:sp>
        <p:nvSpPr>
          <p:cNvPr id="3" name="Стрелка: шеврон 2">
            <a:extLst>
              <a:ext uri="{FF2B5EF4-FFF2-40B4-BE49-F238E27FC236}">
                <a16:creationId xmlns:a16="http://schemas.microsoft.com/office/drawing/2014/main" id="{3CCC51B9-7F15-02A4-A860-3ACD0D6CF465}"/>
              </a:ext>
            </a:extLst>
          </p:cNvPr>
          <p:cNvSpPr/>
          <p:nvPr/>
        </p:nvSpPr>
        <p:spPr>
          <a:xfrm>
            <a:off x="609600" y="1232452"/>
            <a:ext cx="4572000" cy="1020418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Расширение полномочий представительных органов </a:t>
            </a:r>
          </a:p>
        </p:txBody>
      </p:sp>
      <p:sp>
        <p:nvSpPr>
          <p:cNvPr id="4" name="Стрелка: шеврон 3">
            <a:extLst>
              <a:ext uri="{FF2B5EF4-FFF2-40B4-BE49-F238E27FC236}">
                <a16:creationId xmlns:a16="http://schemas.microsoft.com/office/drawing/2014/main" id="{9CAD26AE-3DAD-81CA-2406-2D1FC1E0830E}"/>
              </a:ext>
            </a:extLst>
          </p:cNvPr>
          <p:cNvSpPr/>
          <p:nvPr/>
        </p:nvSpPr>
        <p:spPr>
          <a:xfrm>
            <a:off x="609600" y="2822712"/>
            <a:ext cx="4572000" cy="1113183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Расширение избирательных прав </a:t>
            </a:r>
          </a:p>
        </p:txBody>
      </p:sp>
      <p:sp>
        <p:nvSpPr>
          <p:cNvPr id="5" name="Стрелка: шеврон 4">
            <a:extLst>
              <a:ext uri="{FF2B5EF4-FFF2-40B4-BE49-F238E27FC236}">
                <a16:creationId xmlns:a16="http://schemas.microsoft.com/office/drawing/2014/main" id="{00E6DCFF-4670-A14E-7898-C71A64620AF5}"/>
              </a:ext>
            </a:extLst>
          </p:cNvPr>
          <p:cNvSpPr/>
          <p:nvPr/>
        </p:nvSpPr>
        <p:spPr>
          <a:xfrm>
            <a:off x="609600" y="4492487"/>
            <a:ext cx="4572000" cy="1133061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Снятие ограничений на деятельность политических о общественных организаций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C3423B4-468E-3BD2-A938-61CCE8DB6448}"/>
              </a:ext>
            </a:extLst>
          </p:cNvPr>
          <p:cNvSpPr/>
          <p:nvPr/>
        </p:nvSpPr>
        <p:spPr>
          <a:xfrm>
            <a:off x="5406887" y="1232452"/>
            <a:ext cx="6069496" cy="10204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Великобритания – ограничение палаты лордов 1911 г.</a:t>
            </a:r>
          </a:p>
          <a:p>
            <a:pPr algn="ctr"/>
            <a:r>
              <a:rPr lang="ru-RU" b="1" dirty="0"/>
              <a:t>США – введение выборов в Сенат 1913 г.  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21E9E4EA-C350-C0B7-DDD9-31D741E53D1E}"/>
              </a:ext>
            </a:extLst>
          </p:cNvPr>
          <p:cNvSpPr/>
          <p:nvPr/>
        </p:nvSpPr>
        <p:spPr>
          <a:xfrm>
            <a:off x="5406887" y="2706756"/>
            <a:ext cx="6069496" cy="14444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Введение всеобщего избирательного права для мужчин </a:t>
            </a:r>
          </a:p>
          <a:p>
            <a:pPr algn="ctr"/>
            <a:r>
              <a:rPr lang="ru-RU" b="1" dirty="0"/>
              <a:t>Германия – 1871 г.</a:t>
            </a:r>
          </a:p>
          <a:p>
            <a:pPr algn="ctr"/>
            <a:r>
              <a:rPr lang="ru-RU" b="1" dirty="0"/>
              <a:t>Франция – 1875 г.</a:t>
            </a:r>
          </a:p>
          <a:p>
            <a:pPr algn="ctr"/>
            <a:r>
              <a:rPr lang="ru-RU" b="1" dirty="0"/>
              <a:t>Испания – 1886 г.</a:t>
            </a:r>
          </a:p>
          <a:p>
            <a:pPr algn="ctr"/>
            <a:r>
              <a:rPr lang="ru-RU" b="1" dirty="0"/>
              <a:t>Великобритания – 1884 г.</a:t>
            </a:r>
          </a:p>
        </p:txBody>
      </p:sp>
      <p:sp>
        <p:nvSpPr>
          <p:cNvPr id="8" name="Блок-схема: альтернативный процесс 7">
            <a:extLst>
              <a:ext uri="{FF2B5EF4-FFF2-40B4-BE49-F238E27FC236}">
                <a16:creationId xmlns:a16="http://schemas.microsoft.com/office/drawing/2014/main" id="{E8B0A76C-DBCF-1A18-A59A-495BC1BFD257}"/>
              </a:ext>
            </a:extLst>
          </p:cNvPr>
          <p:cNvSpPr/>
          <p:nvPr/>
        </p:nvSpPr>
        <p:spPr>
          <a:xfrm>
            <a:off x="5314122" y="4492487"/>
            <a:ext cx="6268278" cy="1133061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Манифест в России в 1905 г. </a:t>
            </a:r>
          </a:p>
          <a:p>
            <a:pPr algn="ctr"/>
            <a:r>
              <a:rPr lang="ru-RU" b="1" i="1" dirty="0"/>
              <a:t>Закон об ассоциациях во Франции в 1901 г. </a:t>
            </a:r>
          </a:p>
        </p:txBody>
      </p:sp>
    </p:spTree>
    <p:extLst>
      <p:ext uri="{BB962C8B-B14F-4D97-AF65-F5344CB8AC3E}">
        <p14:creationId xmlns:p14="http://schemas.microsoft.com/office/powerpoint/2010/main" val="2978236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BB959B-E0BB-E2A7-508E-F417E1998494}"/>
              </a:ext>
            </a:extLst>
          </p:cNvPr>
          <p:cNvSpPr txBox="1"/>
          <p:nvPr/>
        </p:nvSpPr>
        <p:spPr>
          <a:xfrm>
            <a:off x="1444487" y="212035"/>
            <a:ext cx="9846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Начало ХХ в. – политические партии и борьба  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F283BB61-F37D-FC1B-F8AE-9DA99D082BAB}"/>
              </a:ext>
            </a:extLst>
          </p:cNvPr>
          <p:cNvSpPr/>
          <p:nvPr/>
        </p:nvSpPr>
        <p:spPr>
          <a:xfrm>
            <a:off x="291548" y="1020417"/>
            <a:ext cx="6294782" cy="1219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/>
              <a:t>Идеологии: консерватизм, либерализм, социализм 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E3DD1B7F-65BD-03CD-216D-45B3056F6967}"/>
              </a:ext>
            </a:extLst>
          </p:cNvPr>
          <p:cNvSpPr/>
          <p:nvPr/>
        </p:nvSpPr>
        <p:spPr>
          <a:xfrm>
            <a:off x="2517914" y="2902227"/>
            <a:ext cx="9369288" cy="343231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i="1" dirty="0"/>
              <a:t>II</a:t>
            </a:r>
            <a:r>
              <a:rPr lang="ru-RU" sz="3600" b="1" i="1" dirty="0"/>
              <a:t> Интернационал 1889-1920 г. – международное объединение социальных  и рабочих партий: умеренное крыло – путь реформ; леворадикальное крыло – революция  </a:t>
            </a:r>
            <a:r>
              <a:rPr lang="en-US" sz="3600" b="1" i="1" dirty="0"/>
              <a:t> 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90009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6F115E-3EB3-66F7-6A0E-F74899938634}"/>
              </a:ext>
            </a:extLst>
          </p:cNvPr>
          <p:cNvSpPr txBox="1"/>
          <p:nvPr/>
        </p:nvSpPr>
        <p:spPr>
          <a:xfrm>
            <a:off x="728870" y="1076884"/>
            <a:ext cx="109462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Индустриальное общество начала ХХ в.</a:t>
            </a:r>
          </a:p>
          <a:p>
            <a:pPr algn="ctr"/>
            <a:r>
              <a:rPr lang="ru-RU" sz="3600" dirty="0"/>
              <a:t>Урбанизированное, массовое</a:t>
            </a:r>
          </a:p>
          <a:p>
            <a:pPr algn="ctr"/>
            <a:r>
              <a:rPr lang="ru-RU" sz="3600" dirty="0"/>
              <a:t>Концентрировать, регулировать, реформировать</a:t>
            </a:r>
          </a:p>
          <a:p>
            <a:pPr algn="ctr"/>
            <a:r>
              <a:rPr lang="ru-RU" sz="3600" dirty="0"/>
              <a:t>Быстрые и кардинальные изменения</a:t>
            </a:r>
          </a:p>
          <a:p>
            <a:pPr algn="ctr"/>
            <a:r>
              <a:rPr lang="ru-RU" sz="3600" dirty="0"/>
              <a:t>Вторая промышленно-технологическая революция</a:t>
            </a:r>
          </a:p>
        </p:txBody>
      </p:sp>
    </p:spTree>
    <p:extLst>
      <p:ext uri="{BB962C8B-B14F-4D97-AF65-F5344CB8AC3E}">
        <p14:creationId xmlns:p14="http://schemas.microsoft.com/office/powerpoint/2010/main" val="3805504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F3FC97-A8CE-5847-AF8D-0781274D55DC}"/>
              </a:ext>
            </a:extLst>
          </p:cNvPr>
          <p:cNvSpPr txBox="1"/>
          <p:nvPr/>
        </p:nvSpPr>
        <p:spPr>
          <a:xfrm>
            <a:off x="2133599" y="397565"/>
            <a:ext cx="8203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Домашнее задание: 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C20286-F92B-6B8B-D30C-EB748994653D}"/>
              </a:ext>
            </a:extLst>
          </p:cNvPr>
          <p:cNvSpPr txBox="1"/>
          <p:nvPr/>
        </p:nvSpPr>
        <p:spPr>
          <a:xfrm>
            <a:off x="662609" y="1364974"/>
            <a:ext cx="1113182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Выучить записи в тетради </a:t>
            </a:r>
          </a:p>
          <a:p>
            <a:pPr marL="342900" indent="-342900">
              <a:buAutoNum type="arabicPeriod"/>
            </a:pPr>
            <a:r>
              <a:rPr lang="ru-RU" b="1" dirty="0"/>
              <a:t>Письменно ответить на вопросы: </a:t>
            </a:r>
          </a:p>
          <a:p>
            <a:pPr marL="285750" indent="-285750">
              <a:buFontTx/>
              <a:buChar char="-"/>
            </a:pPr>
            <a:r>
              <a:rPr lang="ru-RU" dirty="0"/>
              <a:t>Какие страны достигли технологической зрелости в начале ХХ в., а какие встали на путь ускорения индустриализации? </a:t>
            </a:r>
          </a:p>
          <a:p>
            <a:pPr marL="285750" indent="-285750">
              <a:buFontTx/>
              <a:buChar char="-"/>
            </a:pPr>
            <a:r>
              <a:rPr lang="ru-RU" dirty="0"/>
              <a:t>Что привело к формированию единой мировой экономики в начале ХХ в.? </a:t>
            </a:r>
          </a:p>
          <a:p>
            <a:r>
              <a:rPr lang="ru-RU" b="1" dirty="0"/>
              <a:t>3. Заполнить таблицу: 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/>
              <a:t>*Определить черты разногласий в развитии социально-демократического направления. </a:t>
            </a:r>
          </a:p>
          <a:p>
            <a:endParaRPr lang="ru-RU" b="1" dirty="0"/>
          </a:p>
          <a:p>
            <a:r>
              <a:rPr lang="ru-RU" b="1" dirty="0"/>
              <a:t>4. Повторить темы связанные с социально – экономическим развитием Росси в конце </a:t>
            </a:r>
            <a:r>
              <a:rPr lang="en-US" b="1" dirty="0"/>
              <a:t>XIX</a:t>
            </a:r>
            <a:r>
              <a:rPr lang="ru-RU" b="1" dirty="0"/>
              <a:t>в. 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9426F53-3E81-6687-B733-E485C14F52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485726"/>
              </p:ext>
            </p:extLst>
          </p:nvPr>
        </p:nvGraphicFramePr>
        <p:xfrm>
          <a:off x="1488661" y="3162450"/>
          <a:ext cx="8128000" cy="14833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87864050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597899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Направление идеологии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Характерные черты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903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Консерватизм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694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Либерализм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41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Социализм, марксизм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105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442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1791F6-41D7-2023-F037-13053194FC9B}"/>
              </a:ext>
            </a:extLst>
          </p:cNvPr>
          <p:cNvSpPr txBox="1"/>
          <p:nvPr/>
        </p:nvSpPr>
        <p:spPr>
          <a:xfrm>
            <a:off x="4916557" y="371061"/>
            <a:ext cx="67188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Вспомним: </a:t>
            </a:r>
          </a:p>
          <a:p>
            <a:endParaRPr lang="ru-RU" dirty="0"/>
          </a:p>
          <a:p>
            <a:r>
              <a:rPr lang="ru-RU" sz="3200" dirty="0"/>
              <a:t>Как изменилось развитие стран Европы в начале ХХ в.? </a:t>
            </a:r>
          </a:p>
          <a:p>
            <a:endParaRPr lang="ru-RU" sz="3200" dirty="0"/>
          </a:p>
          <a:p>
            <a:r>
              <a:rPr lang="ru-RU" sz="3200" dirty="0"/>
              <a:t>Что такое модернизация? </a:t>
            </a:r>
          </a:p>
          <a:p>
            <a:endParaRPr lang="ru-RU" sz="3200" dirty="0"/>
          </a:p>
          <a:p>
            <a:r>
              <a:rPr lang="ru-RU" sz="3200" dirty="0"/>
              <a:t>Какие различи имели страны 1, 2, 3 эшелонов по отношению друг к другу? </a:t>
            </a:r>
          </a:p>
          <a:p>
            <a:endParaRPr lang="ru-RU" sz="3200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E71206-11A7-7D3A-1697-5A048B0D0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26" y="1534822"/>
            <a:ext cx="3601278" cy="360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17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BE37AD-CECC-713D-D19A-A596266491D2}"/>
              </a:ext>
            </a:extLst>
          </p:cNvPr>
          <p:cNvSpPr txBox="1"/>
          <p:nvPr/>
        </p:nvSpPr>
        <p:spPr>
          <a:xfrm>
            <a:off x="2319130" y="159026"/>
            <a:ext cx="8083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/>
              <a:t>Россия в конце </a:t>
            </a:r>
            <a:r>
              <a:rPr lang="en-US" sz="3600" b="1" i="1" dirty="0"/>
              <a:t>XIX</a:t>
            </a:r>
            <a:r>
              <a:rPr lang="ru-RU" sz="3600" b="1" i="1" dirty="0"/>
              <a:t> – начале ХХ вв.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C60037-FAD5-FBCE-8AC3-EE65CD6A1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244" y="1109868"/>
            <a:ext cx="4412974" cy="3309731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BC139C9-3656-EF75-33BF-E93887064061}"/>
              </a:ext>
            </a:extLst>
          </p:cNvPr>
          <p:cNvSpPr/>
          <p:nvPr/>
        </p:nvSpPr>
        <p:spPr>
          <a:xfrm>
            <a:off x="6361043" y="993913"/>
            <a:ext cx="3260035" cy="5963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Вспомним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6FFFE-C348-B840-8F98-30FC750783DD}"/>
              </a:ext>
            </a:extLst>
          </p:cNvPr>
          <p:cNvSpPr txBox="1"/>
          <p:nvPr/>
        </p:nvSpPr>
        <p:spPr>
          <a:xfrm>
            <a:off x="198782" y="2199861"/>
            <a:ext cx="72356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/>
              <a:t>Когда в России начался процесс индустриализации?</a:t>
            </a:r>
          </a:p>
          <a:p>
            <a:pPr algn="ctr"/>
            <a:endParaRPr lang="ru-RU" sz="4000" i="1" dirty="0"/>
          </a:p>
          <a:p>
            <a:pPr algn="ctr"/>
            <a:r>
              <a:rPr lang="ru-RU" sz="4000" i="1" dirty="0"/>
              <a:t>Что тормозило развитие России? </a:t>
            </a:r>
          </a:p>
        </p:txBody>
      </p:sp>
    </p:spTree>
    <p:extLst>
      <p:ext uri="{BB962C8B-B14F-4D97-AF65-F5344CB8AC3E}">
        <p14:creationId xmlns:p14="http://schemas.microsoft.com/office/powerpoint/2010/main" val="1147473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05F939-CA4B-2E90-46C6-2B0E1372F0A7}"/>
              </a:ext>
            </a:extLst>
          </p:cNvPr>
          <p:cNvSpPr txBox="1"/>
          <p:nvPr/>
        </p:nvSpPr>
        <p:spPr>
          <a:xfrm>
            <a:off x="410817" y="503583"/>
            <a:ext cx="1080052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Проблемы, которые России необходимо было решать: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В политической сфере: </a:t>
            </a:r>
            <a:r>
              <a:rPr lang="ru-RU" dirty="0"/>
              <a:t>больше демократических основ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В экономической сфере: </a:t>
            </a:r>
            <a:r>
              <a:rPr lang="ru-RU" dirty="0"/>
              <a:t>осуществление индустриализации во все отраслях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В национальной сфере: </a:t>
            </a:r>
            <a:r>
              <a:rPr lang="ru-RU" dirty="0"/>
              <a:t>не допускать раскола общества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В духовной сфере: </a:t>
            </a:r>
            <a:r>
              <a:rPr lang="ru-RU" dirty="0"/>
              <a:t>разорвать взаимосвязь церкви и государства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В военной сфере: </a:t>
            </a:r>
            <a:r>
              <a:rPr lang="ru-RU" dirty="0"/>
              <a:t>модернизация армии, обеспечение ее обороноспособности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В социальной сфере: </a:t>
            </a:r>
            <a:r>
              <a:rPr lang="ru-RU" dirty="0"/>
              <a:t>преодолеть низкий уровень жизни </a:t>
            </a:r>
          </a:p>
        </p:txBody>
      </p:sp>
    </p:spTree>
    <p:extLst>
      <p:ext uri="{BB962C8B-B14F-4D97-AF65-F5344CB8AC3E}">
        <p14:creationId xmlns:p14="http://schemas.microsoft.com/office/powerpoint/2010/main" val="1812365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10C7A7-8DA5-B16A-417E-B1ABC07559D0}"/>
              </a:ext>
            </a:extLst>
          </p:cNvPr>
          <p:cNvSpPr txBox="1"/>
          <p:nvPr/>
        </p:nvSpPr>
        <p:spPr>
          <a:xfrm>
            <a:off x="2140227" y="422342"/>
            <a:ext cx="812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Домашнее задание: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A6356-8424-B35F-CDB9-6CA4EBE8EC51}"/>
              </a:ext>
            </a:extLst>
          </p:cNvPr>
          <p:cNvSpPr txBox="1"/>
          <p:nvPr/>
        </p:nvSpPr>
        <p:spPr>
          <a:xfrm>
            <a:off x="556592" y="884007"/>
            <a:ext cx="108535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Выучить записи в тетради </a:t>
            </a:r>
          </a:p>
          <a:p>
            <a:pPr marL="342900" indent="-342900">
              <a:buAutoNum type="arabicPeriod"/>
            </a:pPr>
            <a:r>
              <a:rPr lang="ru-RU" b="1" dirty="0"/>
              <a:t>Письменно ответить на вопросы: 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Перечислите основные результаты социально – экономического развития России в пореформенную эпоху. Как они повлияли на положение России в Европе и мире? 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Какие особенности отличали российский монополистический капитализм и чем они были связаны?</a:t>
            </a:r>
          </a:p>
          <a:p>
            <a:pPr algn="just"/>
            <a:r>
              <a:rPr lang="ru-RU" b="1" dirty="0"/>
              <a:t>3. Заполнить таблицу: 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0852031-9CE6-432F-B453-7A5C54235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79236"/>
              </p:ext>
            </p:extLst>
          </p:nvPr>
        </p:nvGraphicFramePr>
        <p:xfrm>
          <a:off x="781877" y="2721262"/>
          <a:ext cx="10332279" cy="30327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444093">
                  <a:extLst>
                    <a:ext uri="{9D8B030D-6E8A-4147-A177-3AD203B41FA5}">
                      <a16:colId xmlns:a16="http://schemas.microsoft.com/office/drawing/2014/main" val="1534973352"/>
                    </a:ext>
                  </a:extLst>
                </a:gridCol>
                <a:gridCol w="3444093">
                  <a:extLst>
                    <a:ext uri="{9D8B030D-6E8A-4147-A177-3AD203B41FA5}">
                      <a16:colId xmlns:a16="http://schemas.microsoft.com/office/drawing/2014/main" val="1341562718"/>
                    </a:ext>
                  </a:extLst>
                </a:gridCol>
                <a:gridCol w="3444093">
                  <a:extLst>
                    <a:ext uri="{9D8B030D-6E8A-4147-A177-3AD203B41FA5}">
                      <a16:colId xmlns:a16="http://schemas.microsoft.com/office/drawing/2014/main" val="2086037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Линии сравнения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Страны Запада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Россия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722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Характер общества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99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Формы правления и основы политического строя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663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Ведущие тенденции экономического развития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368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Ведущие тенденции социального развития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476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* Добавить своё….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6947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9A4E648-5E7C-B52E-0C7D-946CDE699545}"/>
              </a:ext>
            </a:extLst>
          </p:cNvPr>
          <p:cNvSpPr txBox="1"/>
          <p:nvPr/>
        </p:nvSpPr>
        <p:spPr>
          <a:xfrm>
            <a:off x="901148" y="5973993"/>
            <a:ext cx="10137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4. Знать понятия: </a:t>
            </a:r>
            <a:r>
              <a:rPr lang="ru-RU" dirty="0"/>
              <a:t>индустриальное общество, модернизация, капитализм, монополизм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48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611B01-DAAD-5392-8318-6A40D78CF996}"/>
              </a:ext>
            </a:extLst>
          </p:cNvPr>
          <p:cNvSpPr txBox="1"/>
          <p:nvPr/>
        </p:nvSpPr>
        <p:spPr>
          <a:xfrm>
            <a:off x="3750365" y="198783"/>
            <a:ext cx="4651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План: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856E2-37C2-1087-DF99-5BA9522ED7BC}"/>
              </a:ext>
            </a:extLst>
          </p:cNvPr>
          <p:cNvSpPr txBox="1"/>
          <p:nvPr/>
        </p:nvSpPr>
        <p:spPr>
          <a:xfrm>
            <a:off x="331305" y="1054525"/>
            <a:ext cx="6983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dirty="0"/>
              <a:t>Страны Европы и США в начале ХХ в. </a:t>
            </a:r>
          </a:p>
          <a:p>
            <a:pPr marL="342900" indent="-342900">
              <a:buAutoNum type="arabicParenR"/>
            </a:pPr>
            <a:r>
              <a:rPr lang="ru-RU" sz="2800" dirty="0"/>
              <a:t>Россия в начале ХХ в.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F24A3F-982E-A815-5A0C-B9EEB0986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1" y="3282725"/>
            <a:ext cx="4765810" cy="3429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3FEDD9-EB7D-A7BC-6A75-EA82FAE66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239" y="198783"/>
            <a:ext cx="3797456" cy="30557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029E6B-3D2F-F621-F949-D8A42FC3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2710" y="3513088"/>
            <a:ext cx="5258871" cy="315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67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91F046-D4E2-308A-DC4B-81790A4A729E}"/>
              </a:ext>
            </a:extLst>
          </p:cNvPr>
          <p:cNvSpPr txBox="1"/>
          <p:nvPr/>
        </p:nvSpPr>
        <p:spPr>
          <a:xfrm>
            <a:off x="2093843" y="265043"/>
            <a:ext cx="8163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Страны Европы и США в конце </a:t>
            </a:r>
            <a:r>
              <a:rPr lang="en-US" sz="2800" dirty="0"/>
              <a:t>XIX</a:t>
            </a:r>
            <a:r>
              <a:rPr lang="ru-RU" sz="2800" dirty="0"/>
              <a:t>- начале ХХ вв. </a:t>
            </a:r>
          </a:p>
        </p:txBody>
      </p:sp>
      <p:sp>
        <p:nvSpPr>
          <p:cNvPr id="3" name="Стрелка: изогнутая вправо 2">
            <a:extLst>
              <a:ext uri="{FF2B5EF4-FFF2-40B4-BE49-F238E27FC236}">
                <a16:creationId xmlns:a16="http://schemas.microsoft.com/office/drawing/2014/main" id="{3B2C3E47-8BC6-9B8F-EC78-1AD5D53EBCD1}"/>
              </a:ext>
            </a:extLst>
          </p:cNvPr>
          <p:cNvSpPr/>
          <p:nvPr/>
        </p:nvSpPr>
        <p:spPr>
          <a:xfrm>
            <a:off x="384313" y="265043"/>
            <a:ext cx="1656522" cy="1696279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9917D9E-354E-3720-4E4F-6E66AC2D04B2}"/>
              </a:ext>
            </a:extLst>
          </p:cNvPr>
          <p:cNvSpPr/>
          <p:nvPr/>
        </p:nvSpPr>
        <p:spPr>
          <a:xfrm>
            <a:off x="2186609" y="1113182"/>
            <a:ext cx="3816626" cy="10866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Промышленно-технологическая революция </a:t>
            </a:r>
          </a:p>
        </p:txBody>
      </p:sp>
      <p:sp>
        <p:nvSpPr>
          <p:cNvPr id="5" name="Стрелка: влево 4">
            <a:extLst>
              <a:ext uri="{FF2B5EF4-FFF2-40B4-BE49-F238E27FC236}">
                <a16:creationId xmlns:a16="http://schemas.microsoft.com/office/drawing/2014/main" id="{CAEE9EC9-205C-C949-704F-F025250CFB58}"/>
              </a:ext>
            </a:extLst>
          </p:cNvPr>
          <p:cNvSpPr/>
          <p:nvPr/>
        </p:nvSpPr>
        <p:spPr>
          <a:xfrm>
            <a:off x="6228522" y="1325217"/>
            <a:ext cx="1590261" cy="636105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66A4395-E90E-CDFD-2C12-9F38BA0D6CAB}"/>
              </a:ext>
            </a:extLst>
          </p:cNvPr>
          <p:cNvSpPr/>
          <p:nvPr/>
        </p:nvSpPr>
        <p:spPr>
          <a:xfrm>
            <a:off x="8044070" y="1113182"/>
            <a:ext cx="3538331" cy="9806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Источник </a:t>
            </a:r>
            <a:r>
              <a:rPr lang="ru-RU" dirty="0"/>
              <a:t>– технические достижения, открытия, рыночная экономика</a:t>
            </a: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71B42A41-E300-A75A-94BB-80B7E62673DC}"/>
              </a:ext>
            </a:extLst>
          </p:cNvPr>
          <p:cNvSpPr/>
          <p:nvPr/>
        </p:nvSpPr>
        <p:spPr>
          <a:xfrm>
            <a:off x="3326296" y="2199861"/>
            <a:ext cx="1550504" cy="63610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4657C74-3744-B116-73A7-B6800DBE510E}"/>
              </a:ext>
            </a:extLst>
          </p:cNvPr>
          <p:cNvSpPr/>
          <p:nvPr/>
        </p:nvSpPr>
        <p:spPr>
          <a:xfrm>
            <a:off x="662609" y="2864125"/>
            <a:ext cx="6592956" cy="37288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Сущность: </a:t>
            </a:r>
          </a:p>
          <a:p>
            <a:pPr algn="ctr"/>
            <a:r>
              <a:rPr lang="ru-RU" dirty="0"/>
              <a:t>Ускоренный темп развития новых отраслей производства, техники и технологий 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Бурный рост машиностроения, автомобилестроения, тяжелой промышленности, электротехнической и нефтехимической промышленности 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Конкуренция между предприятиями и странами </a:t>
            </a:r>
          </a:p>
        </p:txBody>
      </p:sp>
      <p:sp>
        <p:nvSpPr>
          <p:cNvPr id="9" name="Стрелка: изогнутая вправо 8">
            <a:extLst>
              <a:ext uri="{FF2B5EF4-FFF2-40B4-BE49-F238E27FC236}">
                <a16:creationId xmlns:a16="http://schemas.microsoft.com/office/drawing/2014/main" id="{2E417B81-58B2-31D9-1C27-26EA9BD478F1}"/>
              </a:ext>
            </a:extLst>
          </p:cNvPr>
          <p:cNvSpPr/>
          <p:nvPr/>
        </p:nvSpPr>
        <p:spPr>
          <a:xfrm>
            <a:off x="662608" y="3606488"/>
            <a:ext cx="503583" cy="1151042"/>
          </a:xfrm>
          <a:prstGeom prst="curvedRightArrow">
            <a:avLst>
              <a:gd name="adj1" fmla="val 25000"/>
              <a:gd name="adj2" fmla="val 50000"/>
              <a:gd name="adj3" fmla="val 1818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: изогнутая вправо 9">
            <a:extLst>
              <a:ext uri="{FF2B5EF4-FFF2-40B4-BE49-F238E27FC236}">
                <a16:creationId xmlns:a16="http://schemas.microsoft.com/office/drawing/2014/main" id="{883052DF-612A-4DEE-8999-2F608727BB15}"/>
              </a:ext>
            </a:extLst>
          </p:cNvPr>
          <p:cNvSpPr/>
          <p:nvPr/>
        </p:nvSpPr>
        <p:spPr>
          <a:xfrm>
            <a:off x="662609" y="4991098"/>
            <a:ext cx="682487" cy="86139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CEF3E3E1-E6C0-A81A-26F6-81E638698B75}"/>
              </a:ext>
            </a:extLst>
          </p:cNvPr>
          <p:cNvSpPr/>
          <p:nvPr/>
        </p:nvSpPr>
        <p:spPr>
          <a:xfrm>
            <a:off x="7255565" y="4134678"/>
            <a:ext cx="887895" cy="76200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EBF4AE3-53E1-BD0F-F3F0-E516FEA4EC3F}"/>
              </a:ext>
            </a:extLst>
          </p:cNvPr>
          <p:cNvSpPr/>
          <p:nvPr/>
        </p:nvSpPr>
        <p:spPr>
          <a:xfrm>
            <a:off x="8345557" y="3321566"/>
            <a:ext cx="3538330" cy="17208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Индустриальное развитие </a:t>
            </a:r>
          </a:p>
        </p:txBody>
      </p:sp>
      <p:sp>
        <p:nvSpPr>
          <p:cNvPr id="13" name="Двойная волна 12">
            <a:extLst>
              <a:ext uri="{FF2B5EF4-FFF2-40B4-BE49-F238E27FC236}">
                <a16:creationId xmlns:a16="http://schemas.microsoft.com/office/drawing/2014/main" id="{836616DE-6F16-473A-C69A-966D8606DA42}"/>
              </a:ext>
            </a:extLst>
          </p:cNvPr>
          <p:cNvSpPr/>
          <p:nvPr/>
        </p:nvSpPr>
        <p:spPr>
          <a:xfrm>
            <a:off x="6493565" y="4817165"/>
            <a:ext cx="5698435" cy="2001080"/>
          </a:xfrm>
          <a:prstGeom prst="double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0" dirty="0">
                <a:solidFill>
                  <a:srgbClr val="162136"/>
                </a:solidFill>
                <a:effectLst/>
                <a:latin typeface="Roboto" panose="02000000000000000000" pitchFamily="2" charset="0"/>
              </a:rPr>
              <a:t>Индустриализация</a:t>
            </a:r>
            <a:r>
              <a:rPr lang="ru-RU" sz="1400" b="0" i="0" dirty="0">
                <a:solidFill>
                  <a:srgbClr val="162136"/>
                </a:solidFill>
                <a:effectLst/>
                <a:latin typeface="Roboto" panose="02000000000000000000" pitchFamily="2" charset="0"/>
              </a:rPr>
              <a:t> — это процесс интенсивного перехода от традиционного (аграрного) общества к индустриальному (промышленному) обществу. Этот процесс сопровождается ускоренным научно-техническим прогрессом, а также бурным развитием энергетической и металлургической отраслей промышленности.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59587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0FEED-4659-C1C0-B643-E5F81AD31164}"/>
              </a:ext>
            </a:extLst>
          </p:cNvPr>
          <p:cNvSpPr txBox="1"/>
          <p:nvPr/>
        </p:nvSpPr>
        <p:spPr>
          <a:xfrm>
            <a:off x="1789043" y="251791"/>
            <a:ext cx="9170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/>
              <a:t>Индустриальное развитие в начале ХХ в. шло неравномерно </a:t>
            </a:r>
          </a:p>
        </p:txBody>
      </p:sp>
      <p:sp>
        <p:nvSpPr>
          <p:cNvPr id="3" name="Стрелка: пятиугольник 2">
            <a:extLst>
              <a:ext uri="{FF2B5EF4-FFF2-40B4-BE49-F238E27FC236}">
                <a16:creationId xmlns:a16="http://schemas.microsoft.com/office/drawing/2014/main" id="{E8195B5C-9AA5-252A-A100-1D353C7E3717}"/>
              </a:ext>
            </a:extLst>
          </p:cNvPr>
          <p:cNvSpPr/>
          <p:nvPr/>
        </p:nvSpPr>
        <p:spPr>
          <a:xfrm>
            <a:off x="344557" y="1842052"/>
            <a:ext cx="3405808" cy="107721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1-эшелон </a:t>
            </a:r>
          </a:p>
          <a:p>
            <a:pPr algn="ctr"/>
            <a:r>
              <a:rPr lang="ru-RU" b="1" dirty="0"/>
              <a:t>Англия, Франция, США, Бельгия, Нидерланды</a:t>
            </a:r>
          </a:p>
        </p:txBody>
      </p:sp>
      <p:sp>
        <p:nvSpPr>
          <p:cNvPr id="4" name="Стрелка: пятиугольник 3">
            <a:extLst>
              <a:ext uri="{FF2B5EF4-FFF2-40B4-BE49-F238E27FC236}">
                <a16:creationId xmlns:a16="http://schemas.microsoft.com/office/drawing/2014/main" id="{556C6E7A-A0FF-964E-B133-C08DB10D7EEA}"/>
              </a:ext>
            </a:extLst>
          </p:cNvPr>
          <p:cNvSpPr/>
          <p:nvPr/>
        </p:nvSpPr>
        <p:spPr>
          <a:xfrm>
            <a:off x="344557" y="3429000"/>
            <a:ext cx="3405808" cy="1275522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2-эшелон </a:t>
            </a:r>
          </a:p>
          <a:p>
            <a:pPr algn="ctr"/>
            <a:r>
              <a:rPr lang="ru-RU" b="1" dirty="0"/>
              <a:t>Германия, Австро – Венгрия, Россия, Италия, Швеция, Япония, Канада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8E0F0EB4-DE18-428F-0B3B-28CD9DE26A8A}"/>
              </a:ext>
            </a:extLst>
          </p:cNvPr>
          <p:cNvSpPr/>
          <p:nvPr/>
        </p:nvSpPr>
        <p:spPr>
          <a:xfrm>
            <a:off x="344557" y="5247861"/>
            <a:ext cx="3405808" cy="1152939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3-эшелон </a:t>
            </a:r>
          </a:p>
          <a:p>
            <a:pPr algn="ctr"/>
            <a:r>
              <a:rPr lang="ru-RU" b="1" dirty="0"/>
              <a:t>Страны ю-в Европы, Латинская Америка, страны Азии, Африки</a:t>
            </a:r>
          </a:p>
        </p:txBody>
      </p:sp>
      <p:sp>
        <p:nvSpPr>
          <p:cNvPr id="6" name="Двойная волна 5">
            <a:extLst>
              <a:ext uri="{FF2B5EF4-FFF2-40B4-BE49-F238E27FC236}">
                <a16:creationId xmlns:a16="http://schemas.microsoft.com/office/drawing/2014/main" id="{AB449636-54D8-E7FE-96DF-B65FDE855E85}"/>
              </a:ext>
            </a:extLst>
          </p:cNvPr>
          <p:cNvSpPr/>
          <p:nvPr/>
        </p:nvSpPr>
        <p:spPr>
          <a:xfrm>
            <a:off x="4293704" y="1683026"/>
            <a:ext cx="6758608" cy="1289253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Длительная эволюция, модернизация</a:t>
            </a:r>
          </a:p>
          <a:p>
            <a:pPr algn="ctr"/>
            <a:r>
              <a:rPr lang="ru-RU" b="1" dirty="0"/>
              <a:t>Гражданское общество, демократия, парламентаризм, плюрализм</a:t>
            </a:r>
          </a:p>
        </p:txBody>
      </p:sp>
      <p:sp>
        <p:nvSpPr>
          <p:cNvPr id="7" name="Двойная волна 6">
            <a:extLst>
              <a:ext uri="{FF2B5EF4-FFF2-40B4-BE49-F238E27FC236}">
                <a16:creationId xmlns:a16="http://schemas.microsoft.com/office/drawing/2014/main" id="{BBC0F120-339F-3E7E-DA1D-BDDFC8E80F12}"/>
              </a:ext>
            </a:extLst>
          </p:cNvPr>
          <p:cNvSpPr/>
          <p:nvPr/>
        </p:nvSpPr>
        <p:spPr>
          <a:xfrm>
            <a:off x="4293704" y="3246783"/>
            <a:ext cx="6851374" cy="1639956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Догоняющее развитие, ускоренная модернизация</a:t>
            </a:r>
          </a:p>
          <a:p>
            <a:pPr algn="ctr"/>
            <a:r>
              <a:rPr lang="ru-RU" b="1" dirty="0"/>
              <a:t>Либеральные меры, сильная власть, медленное развитие гражданского общества  </a:t>
            </a:r>
          </a:p>
          <a:p>
            <a:pPr algn="ctr"/>
            <a:endParaRPr lang="ru-RU" dirty="0"/>
          </a:p>
        </p:txBody>
      </p:sp>
      <p:sp>
        <p:nvSpPr>
          <p:cNvPr id="8" name="Двойная волна 7">
            <a:extLst>
              <a:ext uri="{FF2B5EF4-FFF2-40B4-BE49-F238E27FC236}">
                <a16:creationId xmlns:a16="http://schemas.microsoft.com/office/drawing/2014/main" id="{28E83C3B-C949-4CA1-694F-3952F7CF2630}"/>
              </a:ext>
            </a:extLst>
          </p:cNvPr>
          <p:cNvSpPr/>
          <p:nvPr/>
        </p:nvSpPr>
        <p:spPr>
          <a:xfrm>
            <a:off x="4293704" y="5247861"/>
            <a:ext cx="6891131" cy="1358348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Медленные темпы развития капитализма</a:t>
            </a:r>
          </a:p>
          <a:p>
            <a:pPr algn="ctr"/>
            <a:r>
              <a:rPr lang="ru-RU" b="1" dirty="0"/>
              <a:t>Традиционные институты, консерватизм</a:t>
            </a:r>
          </a:p>
        </p:txBody>
      </p:sp>
    </p:spTree>
    <p:extLst>
      <p:ext uri="{BB962C8B-B14F-4D97-AF65-F5344CB8AC3E}">
        <p14:creationId xmlns:p14="http://schemas.microsoft.com/office/powerpoint/2010/main" val="1642297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916C7B1E-25AB-3680-E5C7-66E31F95BA27}"/>
              </a:ext>
            </a:extLst>
          </p:cNvPr>
          <p:cNvSpPr/>
          <p:nvPr/>
        </p:nvSpPr>
        <p:spPr>
          <a:xfrm>
            <a:off x="4094922" y="2461591"/>
            <a:ext cx="4187687" cy="159026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Индустриальное общество </a:t>
            </a:r>
          </a:p>
        </p:txBody>
      </p:sp>
      <p:sp>
        <p:nvSpPr>
          <p:cNvPr id="3" name="Блок-схема: альтернативный процесс 2">
            <a:extLst>
              <a:ext uri="{FF2B5EF4-FFF2-40B4-BE49-F238E27FC236}">
                <a16:creationId xmlns:a16="http://schemas.microsoft.com/office/drawing/2014/main" id="{0772066A-834B-D827-15F6-3D0C884800C3}"/>
              </a:ext>
            </a:extLst>
          </p:cNvPr>
          <p:cNvSpPr/>
          <p:nvPr/>
        </p:nvSpPr>
        <p:spPr>
          <a:xfrm>
            <a:off x="795129" y="1550504"/>
            <a:ext cx="3432313" cy="1123121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Преобладание промышленного производства 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F0BCAAE8-E83D-6BFE-3E62-F6D91B7E24D3}"/>
              </a:ext>
            </a:extLst>
          </p:cNvPr>
          <p:cNvSpPr/>
          <p:nvPr/>
        </p:nvSpPr>
        <p:spPr>
          <a:xfrm>
            <a:off x="4611760" y="720586"/>
            <a:ext cx="3352800" cy="1060174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Высокий уровень урбанизации и социальной мобильности</a:t>
            </a:r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C227B170-E8D3-4926-42CB-2BE5D3F806C7}"/>
              </a:ext>
            </a:extLst>
          </p:cNvPr>
          <p:cNvSpPr/>
          <p:nvPr/>
        </p:nvSpPr>
        <p:spPr>
          <a:xfrm>
            <a:off x="8282609" y="1644924"/>
            <a:ext cx="3631096" cy="1060174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Рыночная экономика </a:t>
            </a:r>
          </a:p>
        </p:txBody>
      </p:sp>
      <p:sp>
        <p:nvSpPr>
          <p:cNvPr id="6" name="Блок-схема: альтернативный процесс 5">
            <a:extLst>
              <a:ext uri="{FF2B5EF4-FFF2-40B4-BE49-F238E27FC236}">
                <a16:creationId xmlns:a16="http://schemas.microsoft.com/office/drawing/2014/main" id="{3490B9CC-7911-9CF2-F009-F68F6DE75ABA}"/>
              </a:ext>
            </a:extLst>
          </p:cNvPr>
          <p:cNvSpPr/>
          <p:nvPr/>
        </p:nvSpPr>
        <p:spPr>
          <a:xfrm>
            <a:off x="463826" y="3723861"/>
            <a:ext cx="3763616" cy="100882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Интенсивные формы хозяйствования 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232C6687-89BC-3F2A-ECF4-0C6F2A189F40}"/>
              </a:ext>
            </a:extLst>
          </p:cNvPr>
          <p:cNvSpPr/>
          <p:nvPr/>
        </p:nvSpPr>
        <p:spPr>
          <a:xfrm>
            <a:off x="8282609" y="3648492"/>
            <a:ext cx="3631096" cy="100882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Частная собственность </a:t>
            </a:r>
          </a:p>
        </p:txBody>
      </p:sp>
      <p:sp>
        <p:nvSpPr>
          <p:cNvPr id="8" name="Блок-схема: альтернативный процесс 7">
            <a:extLst>
              <a:ext uri="{FF2B5EF4-FFF2-40B4-BE49-F238E27FC236}">
                <a16:creationId xmlns:a16="http://schemas.microsoft.com/office/drawing/2014/main" id="{CABC04EA-6C38-3C8F-3176-2407EF90782F}"/>
              </a:ext>
            </a:extLst>
          </p:cNvPr>
          <p:cNvSpPr/>
          <p:nvPr/>
        </p:nvSpPr>
        <p:spPr>
          <a:xfrm>
            <a:off x="4227442" y="4962939"/>
            <a:ext cx="3935896" cy="92433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/>
              <a:t>Демократический режим </a:t>
            </a:r>
          </a:p>
        </p:txBody>
      </p:sp>
    </p:spTree>
    <p:extLst>
      <p:ext uri="{BB962C8B-B14F-4D97-AF65-F5344CB8AC3E}">
        <p14:creationId xmlns:p14="http://schemas.microsoft.com/office/powerpoint/2010/main" val="276934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8E608B-FDF2-4633-6D5A-5005B35430D7}"/>
              </a:ext>
            </a:extLst>
          </p:cNvPr>
          <p:cNvSpPr txBox="1"/>
          <p:nvPr/>
        </p:nvSpPr>
        <p:spPr>
          <a:xfrm>
            <a:off x="1484243" y="344557"/>
            <a:ext cx="10045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В начале ХХ в. сложилось единое мировое хозяйство (международная торговля, вывоз капитала, миграция) 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D70734BB-710A-7305-8A56-AC1A0834B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249463"/>
              </p:ext>
            </p:extLst>
          </p:nvPr>
        </p:nvGraphicFramePr>
        <p:xfrm>
          <a:off x="662609" y="1574800"/>
          <a:ext cx="11012559" cy="497619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70707">
                  <a:extLst>
                    <a:ext uri="{9D8B030D-6E8A-4147-A177-3AD203B41FA5}">
                      <a16:colId xmlns:a16="http://schemas.microsoft.com/office/drawing/2014/main" val="445322762"/>
                    </a:ext>
                  </a:extLst>
                </a:gridCol>
                <a:gridCol w="2210463">
                  <a:extLst>
                    <a:ext uri="{9D8B030D-6E8A-4147-A177-3AD203B41FA5}">
                      <a16:colId xmlns:a16="http://schemas.microsoft.com/office/drawing/2014/main" val="195524888"/>
                    </a:ext>
                  </a:extLst>
                </a:gridCol>
                <a:gridCol w="2210463">
                  <a:extLst>
                    <a:ext uri="{9D8B030D-6E8A-4147-A177-3AD203B41FA5}">
                      <a16:colId xmlns:a16="http://schemas.microsoft.com/office/drawing/2014/main" val="3791469355"/>
                    </a:ext>
                  </a:extLst>
                </a:gridCol>
                <a:gridCol w="2210463">
                  <a:extLst>
                    <a:ext uri="{9D8B030D-6E8A-4147-A177-3AD203B41FA5}">
                      <a16:colId xmlns:a16="http://schemas.microsoft.com/office/drawing/2014/main" val="1792449516"/>
                    </a:ext>
                  </a:extLst>
                </a:gridCol>
                <a:gridCol w="2210463">
                  <a:extLst>
                    <a:ext uri="{9D8B030D-6E8A-4147-A177-3AD203B41FA5}">
                      <a16:colId xmlns:a16="http://schemas.microsoft.com/office/drawing/2014/main" val="2174286930"/>
                    </a:ext>
                  </a:extLst>
                </a:gridCol>
              </a:tblGrid>
              <a:tr h="78497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Важнейшие черты развития индустриального общества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Факты проявления в странах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95383"/>
                  </a:ext>
                </a:extLst>
              </a:tr>
              <a:tr h="7849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Великобритания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Германия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Франция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 США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235443"/>
                  </a:ext>
                </a:extLst>
              </a:tr>
              <a:tr h="78497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Начало массового производства промышленных товаров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237948"/>
                  </a:ext>
                </a:extLst>
              </a:tr>
              <a:tr h="78497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Концентрация производства и капитала, усиление регулирующей роли государства в экономике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180018"/>
                  </a:ext>
                </a:extLst>
              </a:tr>
              <a:tr h="78497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Расширение социальных функций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620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042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3">
            <a:extLst>
              <a:ext uri="{FF2B5EF4-FFF2-40B4-BE49-F238E27FC236}">
                <a16:creationId xmlns:a16="http://schemas.microsoft.com/office/drawing/2014/main" id="{4F201903-004C-8F42-4F7B-80A27437B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088896"/>
              </p:ext>
            </p:extLst>
          </p:nvPr>
        </p:nvGraphicFramePr>
        <p:xfrm>
          <a:off x="251792" y="344557"/>
          <a:ext cx="11688419" cy="649625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03927">
                  <a:extLst>
                    <a:ext uri="{9D8B030D-6E8A-4147-A177-3AD203B41FA5}">
                      <a16:colId xmlns:a16="http://schemas.microsoft.com/office/drawing/2014/main" val="445322762"/>
                    </a:ext>
                  </a:extLst>
                </a:gridCol>
                <a:gridCol w="2346123">
                  <a:extLst>
                    <a:ext uri="{9D8B030D-6E8A-4147-A177-3AD203B41FA5}">
                      <a16:colId xmlns:a16="http://schemas.microsoft.com/office/drawing/2014/main" val="195524888"/>
                    </a:ext>
                  </a:extLst>
                </a:gridCol>
                <a:gridCol w="2346123">
                  <a:extLst>
                    <a:ext uri="{9D8B030D-6E8A-4147-A177-3AD203B41FA5}">
                      <a16:colId xmlns:a16="http://schemas.microsoft.com/office/drawing/2014/main" val="3791469355"/>
                    </a:ext>
                  </a:extLst>
                </a:gridCol>
                <a:gridCol w="2346123">
                  <a:extLst>
                    <a:ext uri="{9D8B030D-6E8A-4147-A177-3AD203B41FA5}">
                      <a16:colId xmlns:a16="http://schemas.microsoft.com/office/drawing/2014/main" val="1792449516"/>
                    </a:ext>
                  </a:extLst>
                </a:gridCol>
                <a:gridCol w="2346123">
                  <a:extLst>
                    <a:ext uri="{9D8B030D-6E8A-4147-A177-3AD203B41FA5}">
                      <a16:colId xmlns:a16="http://schemas.microsoft.com/office/drawing/2014/main" val="2174286930"/>
                    </a:ext>
                  </a:extLst>
                </a:gridCol>
              </a:tblGrid>
              <a:tr h="394242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Важнейшие черты развития индустриального общества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Факты проявления в странах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95383"/>
                  </a:ext>
                </a:extLst>
              </a:tr>
              <a:tr h="83821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Великобритания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Германия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Франция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 США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235443"/>
                  </a:ext>
                </a:extLst>
              </a:tr>
              <a:tr h="1149871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Начало массового производства промышленных товаров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1900-1914 гг. </a:t>
                      </a:r>
                    </a:p>
                    <a:p>
                      <a:pPr algn="ctr"/>
                      <a:r>
                        <a:rPr lang="ru-RU" dirty="0"/>
                        <a:t>3 место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1900-1914 гг.</a:t>
                      </a:r>
                    </a:p>
                    <a:p>
                      <a:pPr algn="ctr"/>
                      <a:r>
                        <a:rPr lang="ru-RU" dirty="0"/>
                        <a:t>2 место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1900-1914 гг.</a:t>
                      </a:r>
                    </a:p>
                    <a:p>
                      <a:pPr algn="ctr"/>
                      <a:r>
                        <a:rPr lang="ru-RU" dirty="0"/>
                        <a:t>4 место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1900-1914 гг.</a:t>
                      </a:r>
                    </a:p>
                    <a:p>
                      <a:pPr algn="ctr"/>
                      <a:r>
                        <a:rPr lang="ru-RU" dirty="0"/>
                        <a:t>1 место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237948"/>
                  </a:ext>
                </a:extLst>
              </a:tr>
              <a:tr h="167552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Концентрация производства и капитала, усиление регулирующей роли государства в экономике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Ведущая роль государства + колониальная политика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Ведущая роль государства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Мелкие собственники в городе и деревне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Экономическая свобода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180018"/>
                  </a:ext>
                </a:extLst>
              </a:tr>
              <a:tr h="84609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/>
                        <a:t>Расширение социальных функций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Принятие к 1914 г. во всех европейских</a:t>
                      </a:r>
                    </a:p>
                    <a:p>
                      <a:pPr algn="ctr"/>
                      <a:r>
                        <a:rPr lang="ru-RU" sz="1400" dirty="0"/>
                        <a:t>странах </a:t>
                      </a:r>
                      <a:r>
                        <a:rPr lang="ru-RU" sz="1400" b="1" dirty="0"/>
                        <a:t>законов о компенсации за производственный травматизм, системах</a:t>
                      </a:r>
                    </a:p>
                    <a:p>
                      <a:pPr algn="ctr"/>
                      <a:r>
                        <a:rPr lang="ru-RU" sz="1400" b="1" dirty="0"/>
                        <a:t>страхования </a:t>
                      </a:r>
                      <a:r>
                        <a:rPr lang="ru-RU" sz="1400" dirty="0"/>
                        <a:t>(по болезни, инвалидности</a:t>
                      </a:r>
                    </a:p>
                    <a:p>
                      <a:pPr algn="ctr"/>
                      <a:r>
                        <a:rPr lang="ru-RU" sz="1400" dirty="0"/>
                        <a:t>и т. п.).</a:t>
                      </a:r>
                    </a:p>
                    <a:p>
                      <a:pPr algn="ctr"/>
                      <a:r>
                        <a:rPr lang="ru-RU" sz="1400" b="1" dirty="0"/>
                        <a:t>Введение 8-часового рабочего дня </a:t>
                      </a:r>
                      <a:r>
                        <a:rPr lang="ru-RU" sz="1400" dirty="0"/>
                        <a:t>для отдельных категорий рабочих (Великобритания — для горняков).</a:t>
                      </a:r>
                    </a:p>
                    <a:p>
                      <a:pPr algn="ctr"/>
                      <a:r>
                        <a:rPr lang="ru-RU" sz="1400" b="1" dirty="0"/>
                        <a:t>Запрет детского труда.</a:t>
                      </a:r>
                    </a:p>
                    <a:p>
                      <a:pPr algn="ctr"/>
                      <a:r>
                        <a:rPr lang="ru-RU" sz="1400" b="1" dirty="0"/>
                        <a:t>Законы о пенсиях по старости для рабочих</a:t>
                      </a:r>
                    </a:p>
                    <a:p>
                      <a:pPr algn="ctr"/>
                      <a:r>
                        <a:rPr lang="ru-RU" sz="1400" dirty="0"/>
                        <a:t>(1913 г. — закон о пенсиях для всего населения в Швеции).</a:t>
                      </a:r>
                    </a:p>
                    <a:p>
                      <a:pPr algn="ctr"/>
                      <a:r>
                        <a:rPr lang="ru-RU" sz="1400" b="1" dirty="0"/>
                        <a:t>Отмена контроля над школьным образованием со стороны католической церкви.</a:t>
                      </a:r>
                    </a:p>
                    <a:p>
                      <a:pPr algn="ctr"/>
                      <a:r>
                        <a:rPr lang="ru-RU" sz="1400" b="1" dirty="0"/>
                        <a:t>Введение государственного обязательного</a:t>
                      </a:r>
                    </a:p>
                    <a:p>
                      <a:pPr algn="ctr"/>
                      <a:r>
                        <a:rPr lang="ru-RU" sz="1400" b="1" dirty="0"/>
                        <a:t>школьного образования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620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258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CC2395-9040-D890-5028-7BA8233B7280}"/>
              </a:ext>
            </a:extLst>
          </p:cNvPr>
          <p:cNvSpPr txBox="1"/>
          <p:nvPr/>
        </p:nvSpPr>
        <p:spPr>
          <a:xfrm>
            <a:off x="3352800" y="252656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Доля в мировом промышленном производстве (%)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9D818E37-6CF5-1E3E-D34B-1769D9C70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554412"/>
              </p:ext>
            </p:extLst>
          </p:nvPr>
        </p:nvGraphicFramePr>
        <p:xfrm>
          <a:off x="733287" y="1500831"/>
          <a:ext cx="10955133" cy="29061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17237">
                  <a:extLst>
                    <a:ext uri="{9D8B030D-6E8A-4147-A177-3AD203B41FA5}">
                      <a16:colId xmlns:a16="http://schemas.microsoft.com/office/drawing/2014/main" val="348331637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3982303883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629436448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4257178797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913759887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4098095198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102080808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4250801002"/>
                    </a:ext>
                  </a:extLst>
                </a:gridCol>
                <a:gridCol w="1217237">
                  <a:extLst>
                    <a:ext uri="{9D8B030D-6E8A-4147-A177-3AD203B41FA5}">
                      <a16:colId xmlns:a16="http://schemas.microsoft.com/office/drawing/2014/main" val="1313066887"/>
                    </a:ext>
                  </a:extLst>
                </a:gridCol>
              </a:tblGrid>
              <a:tr h="566526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Год </a:t>
                      </a: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Страны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427588"/>
                  </a:ext>
                </a:extLst>
              </a:tr>
              <a:tr h="56652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Великобритания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США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Германия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Франция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Россия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Австро – Венгрия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Италия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Япония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909111"/>
                  </a:ext>
                </a:extLst>
              </a:tr>
              <a:tr h="56652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567022"/>
                  </a:ext>
                </a:extLst>
              </a:tr>
              <a:tr h="56652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051424"/>
                  </a:ext>
                </a:extLst>
              </a:tr>
              <a:tr h="56652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Около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55535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6F56632-6F4E-4F31-21D9-05902FF73394}"/>
              </a:ext>
            </a:extLst>
          </p:cNvPr>
          <p:cNvSpPr txBox="1"/>
          <p:nvPr/>
        </p:nvSpPr>
        <p:spPr>
          <a:xfrm>
            <a:off x="733286" y="4824193"/>
            <a:ext cx="109551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800" dirty="0"/>
              <a:t>Как менялось соотношение сил между ведущими державами? </a:t>
            </a:r>
          </a:p>
          <a:p>
            <a:pPr algn="just"/>
            <a:r>
              <a:rPr lang="ru-RU" sz="2800" dirty="0"/>
              <a:t>2.  Составьте (в тетради) список стран в соответствии с местом, которое они заняли накануне войны по уровню экономической мощи (в порядке убывания). </a:t>
            </a:r>
          </a:p>
        </p:txBody>
      </p:sp>
    </p:spTree>
    <p:extLst>
      <p:ext uri="{BB962C8B-B14F-4D97-AF65-F5344CB8AC3E}">
        <p14:creationId xmlns:p14="http://schemas.microsoft.com/office/powerpoint/2010/main" val="261341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40F89E-8F61-2083-8109-2E0378638FB7}"/>
              </a:ext>
            </a:extLst>
          </p:cNvPr>
          <p:cNvSpPr txBox="1"/>
          <p:nvPr/>
        </p:nvSpPr>
        <p:spPr>
          <a:xfrm>
            <a:off x="795129" y="397565"/>
            <a:ext cx="104162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Ведущая роль – Великобритания, затем США. </a:t>
            </a:r>
          </a:p>
          <a:p>
            <a:r>
              <a:rPr lang="ru-RU" sz="3200" b="1" dirty="0"/>
              <a:t>К 1913г. – на рынке появилась Япония.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C5D4F3-7A05-9690-BFD8-B95762AA7B78}"/>
              </a:ext>
            </a:extLst>
          </p:cNvPr>
          <p:cNvSpPr txBox="1"/>
          <p:nvPr/>
        </p:nvSpPr>
        <p:spPr>
          <a:xfrm>
            <a:off x="5923722" y="1895061"/>
            <a:ext cx="46250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США </a:t>
            </a:r>
          </a:p>
          <a:p>
            <a:pPr algn="ctr"/>
            <a:r>
              <a:rPr lang="ru-RU" sz="3600" dirty="0"/>
              <a:t>Германия </a:t>
            </a:r>
          </a:p>
          <a:p>
            <a:pPr algn="ctr"/>
            <a:r>
              <a:rPr lang="ru-RU" sz="3600" dirty="0"/>
              <a:t>Великобритания</a:t>
            </a:r>
          </a:p>
          <a:p>
            <a:pPr algn="ctr"/>
            <a:r>
              <a:rPr lang="ru-RU" sz="3600" dirty="0"/>
              <a:t>Россия </a:t>
            </a:r>
          </a:p>
          <a:p>
            <a:pPr algn="ctr"/>
            <a:r>
              <a:rPr lang="ru-RU" sz="3600" dirty="0"/>
              <a:t>Франция </a:t>
            </a:r>
          </a:p>
          <a:p>
            <a:pPr algn="ctr"/>
            <a:r>
              <a:rPr lang="ru-RU" sz="3600" dirty="0"/>
              <a:t>Австро – Венгрия </a:t>
            </a:r>
          </a:p>
          <a:p>
            <a:pPr algn="ctr"/>
            <a:r>
              <a:rPr lang="ru-RU" sz="3600" dirty="0"/>
              <a:t>Италия </a:t>
            </a:r>
          </a:p>
          <a:p>
            <a:pPr algn="ctr"/>
            <a:r>
              <a:rPr lang="ru-RU" sz="3600" dirty="0"/>
              <a:t>Япония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C250BC-2F7C-7247-3DB1-2FCDDD34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614" y="2474843"/>
            <a:ext cx="38015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01073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116</TotalTime>
  <Words>952</Words>
  <Application>Microsoft Office PowerPoint</Application>
  <PresentationFormat>Широкоэкранный</PresentationFormat>
  <Paragraphs>215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Corbel</vt:lpstr>
      <vt:lpstr>Gill Sans MT</vt:lpstr>
      <vt:lpstr>Roboto</vt:lpstr>
      <vt:lpstr>Times New Roman</vt:lpstr>
      <vt:lpstr>Посылка</vt:lpstr>
      <vt:lpstr>МИР В НАЧАЛЕ ХХ 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 НАЧАЛЕ ХХ в. </dc:title>
  <dc:creator>Анна Обрезкова</dc:creator>
  <cp:lastModifiedBy>Анна Обрезкова</cp:lastModifiedBy>
  <cp:revision>2</cp:revision>
  <dcterms:created xsi:type="dcterms:W3CDTF">2023-07-04T21:09:58Z</dcterms:created>
  <dcterms:modified xsi:type="dcterms:W3CDTF">2023-07-05T19:57:22Z</dcterms:modified>
</cp:coreProperties>
</file>