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8"/>
  </p:notesMasterIdLst>
  <p:sldIdLst>
    <p:sldId id="256" r:id="rId2"/>
    <p:sldId id="267" r:id="rId3"/>
    <p:sldId id="268" r:id="rId4"/>
    <p:sldId id="257" r:id="rId5"/>
    <p:sldId id="258" r:id="rId6"/>
    <p:sldId id="259" r:id="rId7"/>
    <p:sldId id="264" r:id="rId8"/>
    <p:sldId id="266" r:id="rId9"/>
    <p:sldId id="260" r:id="rId10"/>
    <p:sldId id="265" r:id="rId11"/>
    <p:sldId id="261" r:id="rId12"/>
    <p:sldId id="262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5E7ED-12EF-4361-A01C-B2A3EC7B082B}" type="datetimeFigureOut">
              <a:rPr lang="ru-RU" smtClean="0"/>
              <a:t>06.10.2022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E0627-849D-40CC-9EDA-1B6C5C25BB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345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9E0627-849D-40CC-9EDA-1B6C5C25BB4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395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2048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100" b="1" dirty="0"/>
              <a:t> </a:t>
            </a:r>
            <a:br>
              <a:rPr lang="ru-RU" dirty="0"/>
            </a:b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РАБОЧАЯ ПРОГРАММА</a:t>
            </a:r>
            <a:br>
              <a:rPr lang="ru-RU" sz="3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 старшей группы  «Ландыши» комбинированной направленности для детей с нарушениями зрения </a:t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365104"/>
            <a:ext cx="7272808" cy="1752600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  Составители программы: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Дуренькова О.С., воспитатель;</a:t>
            </a:r>
          </a:p>
          <a:p>
            <a:pPr algn="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Ткалина А.Г., воспитатель.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79512" y="66980"/>
            <a:ext cx="871296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города Новосибирска «Детский сад №447 комбинированного вида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Семицветик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835696" y="6039961"/>
            <a:ext cx="51845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Новосибирск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2022</a:t>
            </a:r>
            <a:r>
              <a:rPr kumimoji="0" lang="ru-RU" sz="20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год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7504" y="116554"/>
            <a:ext cx="882221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Программой предусмотрена деятельность по названным направлениям в рамках фронтальных, подгрупповых и индивидуальных занятий, в совместной деятельности и режимных моментах.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indent="269875" algn="just">
              <a:spcAft>
                <a:spcPts val="0"/>
              </a:spcAft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Предусмотрено заучивание пословиц и поговорок, знакомство детей с народными приметами и деятельность детей с использованием этих знаний.</a:t>
            </a:r>
            <a:endParaRPr lang="ru-RU" sz="2000" dirty="0">
              <a:ea typeface="Times New Roman"/>
              <a:cs typeface="Times New Roman"/>
            </a:endParaRPr>
          </a:p>
          <a:p>
            <a:pPr indent="269875" algn="just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Развитие ручной умелости детей планируется через систему занятий (индивидуальных и подгрупповых) по развитию мелкой моторики, осязательного восприятия, вовлечение детей в </a:t>
            </a:r>
            <a:r>
              <a:rPr lang="ru-RU" sz="2000" dirty="0" err="1">
                <a:latin typeface="Times New Roman"/>
                <a:ea typeface="Times New Roman"/>
                <a:cs typeface="Times New Roman"/>
              </a:rPr>
              <a:t>изодеятельность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, конструирование из бумаги. </a:t>
            </a:r>
            <a:endParaRPr lang="ru-RU" sz="2000" dirty="0">
              <a:ea typeface="Times New Roman"/>
              <a:cs typeface="Times New Roman"/>
            </a:endParaRPr>
          </a:p>
          <a:p>
            <a:pPr indent="269875" algn="just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С детьми группы будет проводиться кружковая деятельность по формированию предпосылок инженерного мышления  дошкольников на основе развития конструктивных навыков.</a:t>
            </a:r>
            <a:endParaRPr lang="ru-RU" sz="2000" dirty="0">
              <a:ea typeface="Times New Roman"/>
              <a:cs typeface="Times New Roman"/>
            </a:endParaRPr>
          </a:p>
          <a:p>
            <a:pPr indent="269875" algn="just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Кружок «</a:t>
            </a:r>
            <a:r>
              <a:rPr lang="en-US" sz="2000" b="0" dirty="0">
                <a:solidFill>
                  <a:schemeClr val="bg2">
                    <a:lumMod val="25000"/>
                  </a:schemeClr>
                </a:solidFill>
                <a:effectLst/>
                <a:latin typeface="Arial Black" panose="020B0A04020102020204" pitchFamily="34" charset="0"/>
              </a:rPr>
              <a:t>CUBORO – </a:t>
            </a:r>
            <a:r>
              <a:rPr lang="ru-RU" sz="2000" b="0">
                <a:solidFill>
                  <a:schemeClr val="bg2">
                    <a:lumMod val="25000"/>
                  </a:schemeClr>
                </a:solidFill>
                <a:effectLst/>
                <a:latin typeface="Arial Black" panose="020B0A04020102020204" pitchFamily="34" charset="0"/>
              </a:rPr>
              <a:t>мастера</a:t>
            </a:r>
            <a:r>
              <a:rPr lang="ru-RU" sz="2000">
                <a:latin typeface="Times New Roman"/>
                <a:ea typeface="Times New Roman"/>
                <a:cs typeface="Times New Roman"/>
              </a:rPr>
              <a:t>»,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целью деятельности которого является всестороннее интеллектуальное и эстетическое развитие детей в процессе овладения элементарными приемами техники оригами, как художественного способа конструирования из бумаги.</a:t>
            </a:r>
            <a:endParaRPr lang="ru-RU" sz="2000" dirty="0">
              <a:ea typeface="Times New Roman"/>
              <a:cs typeface="Times New Roman"/>
            </a:endParaRPr>
          </a:p>
          <a:p>
            <a:pPr indent="269875" algn="just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>Кружок «Русские шашки», целью деятельности  которого является развитие логического мышления детей старшего дошкольного возрасты посредством игры в шашки.</a:t>
            </a:r>
            <a:endParaRPr lang="ru-RU" sz="2000" dirty="0">
              <a:ea typeface="Times New Roman"/>
              <a:cs typeface="Times New Roman"/>
            </a:endParaRPr>
          </a:p>
          <a:p>
            <a:pPr marL="900113" indent="-630238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  <a:tab pos="179388" algn="l"/>
              </a:tabLst>
            </a:pPr>
            <a:endParaRPr lang="ru-RU" sz="20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41805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Содержательный</a:t>
            </a: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раздел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877492"/>
            <a:ext cx="7632848" cy="4525963"/>
          </a:xfrm>
        </p:spPr>
        <p:txBody>
          <a:bodyPr>
            <a:normAutofit fontScale="70000" lnSpcReduction="20000"/>
          </a:bodyPr>
          <a:lstStyle/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1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2.1.  Учебный план реализации ООП ДО в  старшей группе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2.2.  Описание образовательной деятельности в соответствии с направлениями  развития детей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2.2.1.  Образовательная область «Социально-коммуникативное развитие»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2.2.2.  Образовательная область «Познавательное развитие»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2.2.3.  Образовательная область «Речевое развитие»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2.2.4.  Образовательная область «Художественно-эстетическое развитие»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2.2.5.  Образовательная область «Физическое развитие»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2.3. Интеграция коррекционно-развивающей работы в структуре воспитательно-образовательной деятельности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2.4.  Взаимодействие с родителями воспитанников</a:t>
            </a:r>
            <a:endParaRPr lang="ru-RU" dirty="0"/>
          </a:p>
          <a:p>
            <a:pPr>
              <a:buFont typeface="Wingdings" pitchFamily="2" charset="2"/>
              <a:buChar char="§"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26968" cy="562074"/>
          </a:xfrm>
        </p:spPr>
        <p:txBody>
          <a:bodyPr>
            <a:normAutofit fontScale="90000"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Организационный раздел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435280" cy="4929411"/>
          </a:xfrm>
        </p:spPr>
        <p:txBody>
          <a:bodyPr>
            <a:normAutofit fontScale="70000" lnSpcReduction="20000"/>
          </a:bodyPr>
          <a:lstStyle/>
          <a:p>
            <a:pPr marL="449263" lvl="0" indent="-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  <a:tab pos="989013" algn="l"/>
              </a:tabLst>
            </a:pPr>
            <a:r>
              <a:rPr lang="ru-RU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3.1.Проектирование воспитательно-образовательного            процесса </a:t>
            </a:r>
          </a:p>
          <a:p>
            <a:pPr marL="449263" lvl="0" indent="-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  <a:tab pos="989013" algn="l"/>
              </a:tabLst>
            </a:pPr>
            <a:r>
              <a:rPr lang="ru-RU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3.1.1.Расписание непосредственно образовательной      деятельности</a:t>
            </a:r>
            <a:endParaRPr lang="ru-RU" sz="3200" dirty="0">
              <a:latin typeface="Arial" pitchFamily="34" charset="0"/>
              <a:cs typeface="Arial" pitchFamily="34" charset="0"/>
            </a:endParaRPr>
          </a:p>
          <a:p>
            <a:pPr marL="449263" lvl="0" indent="-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  <a:tab pos="989013" algn="l"/>
              </a:tabLst>
            </a:pPr>
            <a:r>
              <a:rPr lang="ru-RU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3.2. Примерный распорядок дня в холодный период года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  <a:p>
            <a:pPr marL="449263" lvl="0" indent="-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  <a:tab pos="989013" algn="l"/>
              </a:tabLst>
            </a:pPr>
            <a:r>
              <a:rPr lang="ru-RU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3.2.1.Примерный распорядок дня в теплый период года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  <a:p>
            <a:pPr marL="449263" lvl="0" indent="-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  <a:tab pos="989013" algn="l"/>
              </a:tabLst>
            </a:pPr>
            <a:r>
              <a:rPr lang="ru-RU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3.2.2.Особенности организации режимных моментов</a:t>
            </a:r>
            <a:endParaRPr lang="ru-RU" sz="3200" dirty="0">
              <a:latin typeface="Arial" pitchFamily="34" charset="0"/>
              <a:cs typeface="Arial" pitchFamily="34" charset="0"/>
            </a:endParaRPr>
          </a:p>
          <a:p>
            <a:pPr marL="449263" lvl="0" indent="-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  <a:tab pos="989013" algn="l"/>
              </a:tabLst>
            </a:pPr>
            <a:r>
              <a:rPr lang="ru-RU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3.3Информационно-методическое обеспечение        программы</a:t>
            </a:r>
          </a:p>
          <a:p>
            <a:pPr marL="449263" indent="-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  <a:tab pos="989013" algn="l"/>
              </a:tabLst>
            </a:pPr>
            <a:r>
              <a:rPr lang="ru-RU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3.4.Перспективное планирование непосредственно образовательной   деятельности</a:t>
            </a:r>
          </a:p>
          <a:p>
            <a:pPr marL="449263" indent="-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  <a:tab pos="989013" algn="l"/>
              </a:tabLst>
            </a:pPr>
            <a:r>
              <a:rPr lang="ru-RU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3.5. Условия реализации Программы</a:t>
            </a:r>
          </a:p>
          <a:p>
            <a:pPr marL="449263" indent="-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  <a:tab pos="989013" algn="l"/>
              </a:tabLst>
            </a:pPr>
            <a:r>
              <a:rPr lang="ru-RU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3.5.1.Особенности организации коррекционной предметно-  пространственной  среды </a:t>
            </a:r>
          </a:p>
          <a:p>
            <a:pPr marL="449263" indent="-449263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  <a:tab pos="989013" algn="l"/>
              </a:tabLst>
            </a:pPr>
            <a:r>
              <a:rPr lang="ru-RU" sz="32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3.5.2. Кадровые условия реализации Программы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562074"/>
          </a:xfrm>
        </p:spPr>
        <p:txBody>
          <a:bodyPr>
            <a:normAutofit fontScale="90000"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 коррекционной работы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435280" cy="4929411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Wingdings 2" pitchFamily="18" charset="2"/>
              <a:buNone/>
            </a:pPr>
            <a:r>
              <a:rPr lang="ru-RU" altLang="ru-RU" sz="3200" b="1" i="1" dirty="0">
                <a:latin typeface="Times New Roman" pitchFamily="18" charset="0"/>
                <a:cs typeface="Times New Roman" pitchFamily="18" charset="0"/>
              </a:rPr>
              <a:t>Основные направления деятельности </a:t>
            </a:r>
            <a:endParaRPr lang="ru-RU" altLang="ru-RU" sz="3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 2" pitchFamily="18" charset="2"/>
              <a:buNone/>
            </a:pP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- обеспечение щадящего режима;</a:t>
            </a:r>
          </a:p>
          <a:p>
            <a:pPr algn="just">
              <a:buFont typeface="Wingdings 2" pitchFamily="18" charset="2"/>
              <a:buNone/>
            </a:pP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- выполнение рекомендаций врача-офтальмолога и сестры-</a:t>
            </a:r>
            <a:r>
              <a:rPr lang="ru-RU" altLang="ru-RU" sz="3200" dirty="0" err="1">
                <a:latin typeface="Times New Roman" pitchFamily="18" charset="0"/>
                <a:cs typeface="Times New Roman" pitchFamily="18" charset="0"/>
              </a:rPr>
              <a:t>ортоптистки</a:t>
            </a: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 2" pitchFamily="18" charset="2"/>
              <a:buNone/>
            </a:pP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- организация индивидуальной работы с детьми по заданиям тифлопедагога;</a:t>
            </a:r>
          </a:p>
          <a:p>
            <a:pPr algn="just">
              <a:buFont typeface="Wingdings 2" pitchFamily="18" charset="2"/>
              <a:buNone/>
            </a:pP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- развитие общей и мелкой моторики;</a:t>
            </a:r>
          </a:p>
          <a:p>
            <a:pPr algn="just">
              <a:buFont typeface="Wingdings 2" pitchFamily="18" charset="2"/>
              <a:buNone/>
            </a:pP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- обогащение предметных представлений и представлений об окружающем мире на </a:t>
            </a:r>
            <a:r>
              <a:rPr lang="ru-RU" altLang="ru-RU" sz="3200" dirty="0" err="1">
                <a:latin typeface="Times New Roman" pitchFamily="18" charset="0"/>
                <a:cs typeface="Times New Roman" pitchFamily="18" charset="0"/>
              </a:rPr>
              <a:t>полисенсорной</a:t>
            </a: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 основе;</a:t>
            </a:r>
          </a:p>
          <a:p>
            <a:pPr algn="just">
              <a:buFont typeface="Wingdings 2" pitchFamily="18" charset="2"/>
              <a:buNone/>
            </a:pP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- закрепление навыков коммуникации и  социализации через все виды детской деятельности;</a:t>
            </a:r>
          </a:p>
          <a:p>
            <a:pPr algn="just">
              <a:buFont typeface="Wingdings 2" pitchFamily="18" charset="2"/>
              <a:buNone/>
            </a:pP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- организация различных видов деятельности с целью социально-бытовой адаптации детей;</a:t>
            </a:r>
          </a:p>
          <a:p>
            <a:pPr algn="just">
              <a:buFont typeface="Wingdings 2" pitchFamily="18" charset="2"/>
              <a:buNone/>
            </a:pP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- организация  взаимодействия с родителями воспитанников;</a:t>
            </a:r>
          </a:p>
          <a:p>
            <a:pPr algn="just">
              <a:buFont typeface="Wingdings 2" pitchFamily="18" charset="2"/>
              <a:buNone/>
            </a:pP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- наблюдение за динамикой развития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1724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562074"/>
          </a:xfrm>
        </p:spPr>
        <p:txBody>
          <a:bodyPr>
            <a:normAutofit fontScale="90000"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Взаимодействие с тифлопедагогом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435280" cy="492941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личный контакт;</a:t>
            </a:r>
          </a:p>
          <a:p>
            <a:pPr algn="just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тетрадь взаимосвязи тифлопедагога и воспитателей группы для детей  с  нарушениями зрения;</a:t>
            </a:r>
          </a:p>
          <a:p>
            <a:pPr algn="just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методическое объединение учителей-дефектологов (тифлопедагогов), учителей – логопедов и воспитателей  групп комбинированной направленности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7668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562074"/>
          </a:xfrm>
        </p:spPr>
        <p:txBody>
          <a:bodyPr>
            <a:normAutofit fontScale="90000"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Приложение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435280" cy="4929411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1.   Карта здоровья воспитанников группы. </a:t>
            </a:r>
          </a:p>
          <a:p>
            <a:pPr algn="just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2. Посадка детей за столы в период окклюзионного лечения.</a:t>
            </a:r>
          </a:p>
          <a:p>
            <a:pPr algn="just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3. Таблица-сопровождение для осуществления дифференцированного подхода  в коррекционно-развивающей работе с детьми.</a:t>
            </a:r>
          </a:p>
          <a:p>
            <a:pPr algn="just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3200" dirty="0">
                <a:latin typeface="Times New Roman"/>
                <a:ea typeface="Times New Roman"/>
              </a:rPr>
              <a:t>Диаграмма результатов диагностики усвоения   разделов ОП ДО детьми старшей группы «Ландыши».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5. Перспективный план образовательной деятельности старшей  группы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57835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EF6497E-C3C0-403F-9715-75DD6A23EC6B}"/>
              </a:ext>
            </a:extLst>
          </p:cNvPr>
          <p:cNvSpPr txBox="1"/>
          <p:nvPr/>
        </p:nvSpPr>
        <p:spPr>
          <a:xfrm>
            <a:off x="2236763" y="2966497"/>
            <a:ext cx="46704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67891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516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-298866"/>
            <a:ext cx="7056784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Рабочая программа по развитию детей 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старшей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группы комбинированной направленности «Незабудки» для детей с нарушениями зрения разработана в соответствии с ОП ДО «Семицветик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», а также Адаптированной образовательной программы обучающихся  с амблиопией  и косоглазием.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Рабочая программа по развитию детей 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старшей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группы комбинированной направленности обеспечивает разностороннее развитие детей в возрасте от 5</a:t>
            </a:r>
            <a:r>
              <a:rPr kumimoji="0" lang="ru-RU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6</a:t>
            </a:r>
            <a:r>
              <a:rPr kumimoji="0" lang="ru-RU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 с учётом их возрастных и индивидуальных особенностей по основным направлениям - физическому, социально-коммуникативному, познавательному, речевому и художественно – эстетическому.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Реализуемая Программа строится на принципе личностно–развивающего и гуманистического характера взаимодействия взрослого с детьми.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Срок реализации Программы – 1 год (2022 - 2023 учебный год)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" y="998"/>
            <a:ext cx="9143516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75248" y="-243408"/>
            <a:ext cx="699309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Основанием для разработки рабочей Программы являются  нормативно-правовые документы: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DC4802-F73C-4F60-846F-B46DF3C6794B}"/>
              </a:ext>
            </a:extLst>
          </p:cNvPr>
          <p:cNvSpPr txBox="1"/>
          <p:nvPr/>
        </p:nvSpPr>
        <p:spPr>
          <a:xfrm>
            <a:off x="467544" y="772255"/>
            <a:ext cx="8352928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- Федеральный закон от 29.12..2012г. №273-ФЗ «Об образовании в Российской Федерации».</a:t>
            </a:r>
          </a:p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- Приказ Министерства образования и науки РФ от 17.10.2013 г.  №1155 «Об утверждении  Федерального государственного образовательного стандарта  дошкольного образования» (зарегистрирован  в Минюсте РФ 11. 2013 г. №30384).</a:t>
            </a:r>
          </a:p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- Письмо Минобрнауки РФ от  28.02.2014 года №08-249 «Комментарии к ФГОС  дошкольного образования». </a:t>
            </a:r>
          </a:p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- Письмо Минобрнауки РФ «О разработке основной общеобразовательной программы  дошкольного образования»  от  21 октября 2001 года №03- 248.</a:t>
            </a:r>
          </a:p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- "Санитарно-эпидемиологическими требованиями к устройству, содержанию и организации режима работы в дошкольных организациях" 2.4.1.3049-13 № 26 от 15.05.2013 года.</a:t>
            </a:r>
          </a:p>
        </p:txBody>
      </p:sp>
    </p:spTree>
    <p:extLst>
      <p:ext uri="{BB962C8B-B14F-4D97-AF65-F5344CB8AC3E}">
        <p14:creationId xmlns:p14="http://schemas.microsoft.com/office/powerpoint/2010/main" val="1995652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99392"/>
            <a:ext cx="6131024" cy="994122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Цель программы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7266297" cy="4228259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+mj-lt"/>
              <a:buAutoNum type="arabicPeriod"/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Разностороннее развитие детей с учётом их возрастных и индивидуальных особенностей, состояния зрения и создание условий для успешной коррекции недостатков в психофизическом и социальном развитии воспитанников.</a:t>
            </a:r>
            <a:endParaRPr lang="ru-RU" sz="2800" dirty="0">
              <a:ea typeface="Times New Roman"/>
              <a:cs typeface="Times New Roman"/>
            </a:endParaRPr>
          </a:p>
          <a:p>
            <a:pPr lvl="0" algn="just">
              <a:buFont typeface="+mj-lt"/>
              <a:buAutoNum type="arabicPeriod"/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Формирование познавательной активности и креативного, творческого мышления                             у дошкольников.</a:t>
            </a:r>
            <a:endParaRPr lang="ru-RU" sz="2800" dirty="0">
              <a:ea typeface="Times New Roman"/>
              <a:cs typeface="Times New Roman"/>
            </a:endParaRP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04665"/>
            <a:ext cx="8424936" cy="6048671"/>
          </a:xfrm>
        </p:spPr>
        <p:txBody>
          <a:bodyPr>
            <a:noAutofit/>
          </a:bodyPr>
          <a:lstStyle/>
          <a:p>
            <a:pPr lvl="0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сохранять и укреплять физическое и психическое здоровье детей; </a:t>
            </a:r>
          </a:p>
          <a:p>
            <a:pPr lvl="0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осуществлять индивидуально-ориентированную модель коррекционно-развивающей работы с детьми с учётом особенностей их психического и физического развития;</a:t>
            </a:r>
          </a:p>
          <a:p>
            <a:pPr lvl="0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максимально использовать разнообразные виды детской деятельности, их интеграцию для повышения эффективности образовательно-воспитательного и коррекционно-развивающего  процессов;</a:t>
            </a:r>
          </a:p>
          <a:p>
            <a:pPr lvl="0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организовать воспитательно-образовательный  процесс как творческий;</a:t>
            </a:r>
          </a:p>
          <a:p>
            <a:pPr lvl="0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вариативно использовать образовательный материал, позволяющий развивать творчество в соответствии с интересами и наклонностями каждого ребёнка;</a:t>
            </a:r>
          </a:p>
          <a:p>
            <a:pPr lvl="0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развивать у дошкольников способы наглядного моделирования, умение пользоваться основными логическими операциями: анализа, синтеза, сравнения, обобщения, классификации, систематизации, смыслового соответствия;</a:t>
            </a:r>
          </a:p>
          <a:p>
            <a:pPr lvl="0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развивать у дошкольников умения оперировать абстрактными понятиями, рассуждать, устанавливать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причинно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– следственные связи, делать выводы;</a:t>
            </a:r>
          </a:p>
          <a:p>
            <a:pPr lvl="0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воспитывать у дошкольников интерес к конструированию и конструктивному творчеству;</a:t>
            </a:r>
          </a:p>
          <a:p>
            <a:pPr lvl="0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обеспечить единство подходов к воспитанию детей в условиях группы и семьи.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7139136" cy="418058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Целевой   раздел</a:t>
            </a:r>
            <a:br>
              <a:rPr lang="ru-RU" i="1" dirty="0">
                <a:solidFill>
                  <a:srgbClr val="FF0000"/>
                </a:solidFill>
              </a:rPr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328569"/>
            <a:ext cx="7056784" cy="5000659"/>
          </a:xfrm>
        </p:spPr>
        <p:txBody>
          <a:bodyPr>
            <a:normAutofit fontScale="70000" lnSpcReduction="20000"/>
          </a:bodyPr>
          <a:lstStyle/>
          <a:p>
            <a:pPr marL="0" lvl="0" indent="0" eaLnBrk="0" fontAlgn="base" hangingPunct="0">
              <a:lnSpc>
                <a:spcPct val="14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1.1.  Пояснительная записка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4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1.2.  Цели и задачи реализации Программы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4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1.3.  Принципы и подходы к формированию рабочей Программы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4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1.4  Характеристики, значимые для разработки и реализации  Программы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4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1.4.1. Особенности психофизического развития  воспитанников группы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4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1.5.  Характеристика контингента родителей           воспитанников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4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1.6.  Планируемые результаты освоения Программы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4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1.7.  Система оценки результатов освоения Программы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189" y="0"/>
            <a:ext cx="9144000" cy="685799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5536" y="476672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9388" fontAlgn="base">
              <a:spcBef>
                <a:spcPct val="0"/>
              </a:spcBef>
              <a:spcAft>
                <a:spcPct val="0"/>
              </a:spcAft>
              <a:tabLst>
                <a:tab pos="5940425" algn="l"/>
              </a:tabLst>
            </a:pPr>
            <a:endParaRPr lang="ru-RU" sz="24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процессе решения задач руководствуемся следующими принципами:</a:t>
            </a:r>
          </a:p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развивающего образования;</a:t>
            </a:r>
          </a:p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коррекционной направленности;</a:t>
            </a:r>
          </a:p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научной обоснованности и практической применяемости;</a:t>
            </a:r>
          </a:p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полноты, необходимости и достаточности;</a:t>
            </a:r>
          </a:p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системности;</a:t>
            </a:r>
          </a:p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единства диагностики и коррекции;</a:t>
            </a:r>
          </a:p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наглядности;</a:t>
            </a:r>
          </a:p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комплексности;</a:t>
            </a:r>
          </a:p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индивидуализации темпов и методов обучения;</a:t>
            </a:r>
          </a:p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учета зон актуального и ближайшего развития;</a:t>
            </a:r>
          </a:p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построения образовательного процесса на адекватных возрасту формах работы с детьми.</a:t>
            </a: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42910" y="145271"/>
            <a:ext cx="70567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Принципы формирования рабочей программы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017"/>
            <a:ext cx="9144000" cy="6857999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331640" y="41795"/>
            <a:ext cx="69127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 Рабочая программа разработана  с учётом: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527ED1-1967-4476-B54A-72C1A237E57E}"/>
              </a:ext>
            </a:extLst>
          </p:cNvPr>
          <p:cNvSpPr txBox="1"/>
          <p:nvPr/>
        </p:nvSpPr>
        <p:spPr>
          <a:xfrm>
            <a:off x="467544" y="980728"/>
            <a:ext cx="741682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примерной общеобразовательной программы дошкольного образования «От рождения до школы» под редакцией Н.Е.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Т.С. Комаровой, М.А. Васильевой;</a:t>
            </a:r>
          </a:p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 программы дошкольного образования «Семицветик»;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адаптированной образовательной программы дошкольного образования детей с амблиопией и косоглазием.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5122"/>
            <a:ext cx="8424936" cy="120903"/>
          </a:xfrm>
        </p:spPr>
        <p:txBody>
          <a:bodyPr>
            <a:normAutofit fontScale="90000"/>
          </a:bodyPr>
          <a:lstStyle/>
          <a:p>
            <a:br>
              <a:rPr lang="ru-RU" sz="3600" dirty="0">
                <a:latin typeface="Times New Roman"/>
                <a:ea typeface="Times New Roman"/>
                <a:cs typeface="Times New Roman"/>
              </a:rPr>
            </a:br>
            <a:br>
              <a:rPr lang="ru-RU" sz="3600" dirty="0">
                <a:latin typeface="Times New Roman"/>
                <a:ea typeface="Times New Roman"/>
                <a:cs typeface="Times New Roman"/>
              </a:rPr>
            </a:br>
            <a:br>
              <a:rPr lang="ru-RU" sz="3600" dirty="0">
                <a:latin typeface="Times New Roman"/>
                <a:ea typeface="Times New Roman"/>
                <a:cs typeface="Times New Roman"/>
              </a:rPr>
            </a:br>
            <a:r>
              <a:rPr lang="ru-RU" sz="3600" dirty="0">
                <a:latin typeface="Times New Roman"/>
                <a:ea typeface="Times New Roman"/>
                <a:cs typeface="Times New Roman"/>
              </a:rPr>
              <a:t>Также она сформирована с использованием ряда парциальных программ:</a:t>
            </a:r>
            <a:br>
              <a:rPr lang="ru-RU" sz="4800" dirty="0">
                <a:ea typeface="Times New Roman"/>
                <a:cs typeface="Times New Roman"/>
              </a:rPr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712968" cy="3816424"/>
          </a:xfrm>
        </p:spPr>
        <p:txBody>
          <a:bodyPr>
            <a:normAutofit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i="1" dirty="0">
              <a:solidFill>
                <a:srgbClr val="FF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A42955-2CAA-4319-87C3-6413C2869B32}"/>
              </a:ext>
            </a:extLst>
          </p:cNvPr>
          <p:cNvSpPr txBox="1"/>
          <p:nvPr/>
        </p:nvSpPr>
        <p:spPr>
          <a:xfrm>
            <a:off x="397177" y="1015931"/>
            <a:ext cx="8424936" cy="42132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Программа по музыкальному воспитанию детей дошкольного возраста «Ладушки»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И.Каплуновой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И.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Новоскольцевой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;</a:t>
            </a:r>
            <a:endParaRPr lang="ru-RU" sz="1600" dirty="0"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Программа экологического воспитания дошкольников «Юный эколог» С.Н. Николаевой;</a:t>
            </a:r>
            <a:endParaRPr lang="ru-RU" sz="1600" dirty="0"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Программа «Здоровье» МКДОУ № 447 «Семицветик»;</a:t>
            </a:r>
            <a:endParaRPr lang="ru-RU" sz="1600" dirty="0"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Программа профилактической работы по предупреждению дорожно-транспортного травматизма и обучению правилам дорожного движения детей дошкольного возраста «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Светофорчик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» педагогов ДОО М.Л.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Гаткер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Л.А. Ивиной, Е.А. Федоровой.</a:t>
            </a:r>
            <a:endParaRPr lang="ru-RU" sz="1600" dirty="0"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dirty="0" err="1">
                <a:latin typeface="Times New Roman"/>
                <a:ea typeface="Times New Roman"/>
                <a:cs typeface="Times New Roman"/>
              </a:rPr>
              <a:t>Н.Н.Авдеева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О.Л.Князева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Р.В.Стеркина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«Основы безопасности детей дошкольного возраста»;</a:t>
            </a:r>
            <a:endParaRPr lang="ru-RU" sz="1600" dirty="0">
              <a:ea typeface="Times New Roman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ru-RU" dirty="0" err="1">
                <a:latin typeface="Times New Roman"/>
                <a:ea typeface="Times New Roman"/>
                <a:cs typeface="Times New Roman"/>
              </a:rPr>
              <a:t>О.Л.Князева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М.Д.Маханева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«Приобщение детей к истокам русской народной культуры».</a:t>
            </a:r>
            <a:endParaRPr lang="ru-RU" sz="1600" dirty="0">
              <a:ea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</TotalTime>
  <Words>1283</Words>
  <Application>Microsoft Office PowerPoint</Application>
  <PresentationFormat>Экран (4:3)</PresentationFormat>
  <Paragraphs>120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Arial Black</vt:lpstr>
      <vt:lpstr>Calibri</vt:lpstr>
      <vt:lpstr>Symbol</vt:lpstr>
      <vt:lpstr>Times New Roman</vt:lpstr>
      <vt:lpstr>Wingdings</vt:lpstr>
      <vt:lpstr>Wingdings 2</vt:lpstr>
      <vt:lpstr>Тема Office</vt:lpstr>
      <vt:lpstr>  РАБОЧАЯ ПРОГРАММА  старшей группы  «Ландыши» комбинированной направленности для детей с нарушениями зрения    </vt:lpstr>
      <vt:lpstr>Презентация PowerPoint</vt:lpstr>
      <vt:lpstr>Презентация PowerPoint</vt:lpstr>
      <vt:lpstr>  Цель программы</vt:lpstr>
      <vt:lpstr>Задачи:</vt:lpstr>
      <vt:lpstr>Целевой   раздел </vt:lpstr>
      <vt:lpstr>Презентация PowerPoint</vt:lpstr>
      <vt:lpstr>Презентация PowerPoint</vt:lpstr>
      <vt:lpstr>   Также она сформирована с использованием ряда парциальных программ: </vt:lpstr>
      <vt:lpstr>Презентация PowerPoint</vt:lpstr>
      <vt:lpstr>Содержательный  раздел</vt:lpstr>
      <vt:lpstr>Организационный раздел</vt:lpstr>
      <vt:lpstr>Содержание коррекционной работы</vt:lpstr>
      <vt:lpstr>Взаимодействие с тифлопедагогом</vt:lpstr>
      <vt:lpstr>Приложение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User</cp:lastModifiedBy>
  <cp:revision>40</cp:revision>
  <dcterms:created xsi:type="dcterms:W3CDTF">2015-10-18T14:54:25Z</dcterms:created>
  <dcterms:modified xsi:type="dcterms:W3CDTF">2022-10-06T08:15:22Z</dcterms:modified>
</cp:coreProperties>
</file>