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1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Средний стиль 2 —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706" autoAdjust="0"/>
    <p:restoredTop sz="94291" autoAdjust="0"/>
  </p:normalViewPr>
  <p:slideViewPr>
    <p:cSldViewPr snapToGrid="0" showGuides="1">
      <p:cViewPr varScale="1">
        <p:scale>
          <a:sx n="68" d="100"/>
          <a:sy n="68" d="100"/>
        </p:scale>
        <p:origin x="828" y="72"/>
      </p:cViewPr>
      <p:guideLst>
        <p:guide orient="horz" pos="2137"/>
        <p:guide pos="381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0B78886-4B02-4CBF-AE5F-9DCD24965853}" type="datetimeFigureOut">
              <a:rPr lang="ru-RU" smtClean="0"/>
              <a:t>18.07.2023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0380C7D-7C8A-402E-8F64-BD77DA2D2A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18476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380C7D-7C8A-402E-8F64-BD77DA2D2A76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79681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9" name="Group 88"/>
          <p:cNvGrpSpPr/>
          <p:nvPr/>
        </p:nvGrpSpPr>
        <p:grpSpPr>
          <a:xfrm>
            <a:off x="-329674" y="-59376"/>
            <a:ext cx="12515851" cy="6923798"/>
            <a:chOff x="-329674" y="-51881"/>
            <a:chExt cx="12515851" cy="6923798"/>
          </a:xfrm>
        </p:grpSpPr>
        <p:sp>
          <p:nvSpPr>
            <p:cNvPr id="90" name="Freeform 5"/>
            <p:cNvSpPr/>
            <p:nvPr/>
          </p:nvSpPr>
          <p:spPr bwMode="auto">
            <a:xfrm>
              <a:off x="-329674" y="1298404"/>
              <a:ext cx="9702800" cy="5573512"/>
            </a:xfrm>
            <a:custGeom>
              <a:avLst/>
              <a:gdLst/>
              <a:ahLst/>
              <a:cxnLst/>
              <a:rect l="0" t="0" r="r" b="b"/>
              <a:pathLst>
                <a:path w="2038" h="1169">
                  <a:moveTo>
                    <a:pt x="1752" y="1169"/>
                  </a:moveTo>
                  <a:cubicBezTo>
                    <a:pt x="2038" y="928"/>
                    <a:pt x="1673" y="513"/>
                    <a:pt x="1487" y="334"/>
                  </a:cubicBezTo>
                  <a:cubicBezTo>
                    <a:pt x="1316" y="170"/>
                    <a:pt x="1099" y="43"/>
                    <a:pt x="860" y="22"/>
                  </a:cubicBezTo>
                  <a:cubicBezTo>
                    <a:pt x="621" y="0"/>
                    <a:pt x="341" y="128"/>
                    <a:pt x="199" y="318"/>
                  </a:cubicBezTo>
                  <a:cubicBezTo>
                    <a:pt x="0" y="586"/>
                    <a:pt x="184" y="965"/>
                    <a:pt x="399" y="116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6"/>
            <p:cNvSpPr/>
            <p:nvPr/>
          </p:nvSpPr>
          <p:spPr bwMode="auto">
            <a:xfrm>
              <a:off x="670451" y="2018236"/>
              <a:ext cx="7373938" cy="4848892"/>
            </a:xfrm>
            <a:custGeom>
              <a:avLst/>
              <a:gdLst/>
              <a:ahLst/>
              <a:cxnLst/>
              <a:rect l="0" t="0" r="r" b="b"/>
              <a:pathLst>
                <a:path w="1549" h="1017">
                  <a:moveTo>
                    <a:pt x="1025" y="1016"/>
                  </a:moveTo>
                  <a:cubicBezTo>
                    <a:pt x="1223" y="971"/>
                    <a:pt x="1549" y="857"/>
                    <a:pt x="1443" y="592"/>
                  </a:cubicBezTo>
                  <a:cubicBezTo>
                    <a:pt x="1344" y="344"/>
                    <a:pt x="1041" y="111"/>
                    <a:pt x="782" y="53"/>
                  </a:cubicBezTo>
                  <a:cubicBezTo>
                    <a:pt x="545" y="0"/>
                    <a:pt x="275" y="117"/>
                    <a:pt x="150" y="329"/>
                  </a:cubicBezTo>
                  <a:cubicBezTo>
                    <a:pt x="0" y="584"/>
                    <a:pt x="243" y="911"/>
                    <a:pt x="477" y="1017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7"/>
            <p:cNvSpPr/>
            <p:nvPr/>
          </p:nvSpPr>
          <p:spPr bwMode="auto">
            <a:xfrm>
              <a:off x="251351" y="1788400"/>
              <a:ext cx="8035925" cy="5083516"/>
            </a:xfrm>
            <a:custGeom>
              <a:avLst/>
              <a:gdLst/>
              <a:ahLst/>
              <a:cxnLst/>
              <a:rect l="0" t="0" r="r" b="b"/>
              <a:pathLst>
                <a:path w="1688" h="1066">
                  <a:moveTo>
                    <a:pt x="1302" y="1066"/>
                  </a:moveTo>
                  <a:cubicBezTo>
                    <a:pt x="1416" y="1024"/>
                    <a:pt x="1551" y="962"/>
                    <a:pt x="1613" y="850"/>
                  </a:cubicBezTo>
                  <a:cubicBezTo>
                    <a:pt x="1688" y="715"/>
                    <a:pt x="1606" y="575"/>
                    <a:pt x="1517" y="471"/>
                  </a:cubicBezTo>
                  <a:cubicBezTo>
                    <a:pt x="1336" y="258"/>
                    <a:pt x="1084" y="62"/>
                    <a:pt x="798" y="28"/>
                  </a:cubicBezTo>
                  <a:cubicBezTo>
                    <a:pt x="559" y="0"/>
                    <a:pt x="317" y="138"/>
                    <a:pt x="181" y="333"/>
                  </a:cubicBezTo>
                  <a:cubicBezTo>
                    <a:pt x="0" y="592"/>
                    <a:pt x="191" y="907"/>
                    <a:pt x="420" y="10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8"/>
            <p:cNvSpPr/>
            <p:nvPr/>
          </p:nvSpPr>
          <p:spPr bwMode="auto">
            <a:xfrm>
              <a:off x="-1061" y="549842"/>
              <a:ext cx="10334625" cy="6322075"/>
            </a:xfrm>
            <a:custGeom>
              <a:avLst/>
              <a:gdLst/>
              <a:ahLst/>
              <a:cxnLst/>
              <a:rect l="0" t="0" r="r" b="b"/>
              <a:pathLst>
                <a:path w="2171" h="1326">
                  <a:moveTo>
                    <a:pt x="1873" y="1326"/>
                  </a:moveTo>
                  <a:cubicBezTo>
                    <a:pt x="2171" y="1045"/>
                    <a:pt x="1825" y="678"/>
                    <a:pt x="1609" y="473"/>
                  </a:cubicBezTo>
                  <a:cubicBezTo>
                    <a:pt x="1406" y="281"/>
                    <a:pt x="1159" y="116"/>
                    <a:pt x="880" y="63"/>
                  </a:cubicBezTo>
                  <a:cubicBezTo>
                    <a:pt x="545" y="0"/>
                    <a:pt x="214" y="161"/>
                    <a:pt x="0" y="42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9"/>
            <p:cNvSpPr/>
            <p:nvPr/>
          </p:nvSpPr>
          <p:spPr bwMode="auto">
            <a:xfrm>
              <a:off x="3701" y="6186246"/>
              <a:ext cx="504825" cy="681527"/>
            </a:xfrm>
            <a:custGeom>
              <a:avLst/>
              <a:gdLst/>
              <a:ahLst/>
              <a:cxnLst/>
              <a:rect l="0" t="0" r="r" b="b"/>
              <a:pathLst>
                <a:path w="106" h="143">
                  <a:moveTo>
                    <a:pt x="0" y="0"/>
                  </a:moveTo>
                  <a:cubicBezTo>
                    <a:pt x="35" y="54"/>
                    <a:pt x="70" y="101"/>
                    <a:pt x="106" y="143"/>
                  </a:cubicBezTo>
                </a:path>
              </a:pathLst>
            </a:custGeom>
            <a:noFill/>
            <a:ln w="4763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10"/>
            <p:cNvSpPr/>
            <p:nvPr/>
          </p:nvSpPr>
          <p:spPr bwMode="auto">
            <a:xfrm>
              <a:off x="-1061" y="-51881"/>
              <a:ext cx="11091863" cy="6923796"/>
            </a:xfrm>
            <a:custGeom>
              <a:avLst/>
              <a:gdLst/>
              <a:ahLst/>
              <a:cxnLst/>
              <a:rect l="0" t="0" r="r" b="b"/>
              <a:pathLst>
                <a:path w="2330" h="1452">
                  <a:moveTo>
                    <a:pt x="2046" y="1452"/>
                  </a:moveTo>
                  <a:cubicBezTo>
                    <a:pt x="2330" y="1153"/>
                    <a:pt x="2049" y="821"/>
                    <a:pt x="1813" y="601"/>
                  </a:cubicBezTo>
                  <a:cubicBezTo>
                    <a:pt x="1569" y="375"/>
                    <a:pt x="1282" y="179"/>
                    <a:pt x="956" y="97"/>
                  </a:cubicBezTo>
                  <a:cubicBezTo>
                    <a:pt x="572" y="0"/>
                    <a:pt x="292" y="101"/>
                    <a:pt x="0" y="3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11"/>
            <p:cNvSpPr/>
            <p:nvPr/>
          </p:nvSpPr>
          <p:spPr bwMode="auto">
            <a:xfrm>
              <a:off x="5426601" y="5579"/>
              <a:ext cx="5788025" cy="6847184"/>
            </a:xfrm>
            <a:custGeom>
              <a:avLst/>
              <a:gdLst/>
              <a:ahLst/>
              <a:cxnLst/>
              <a:rect l="0" t="0" r="r" b="b"/>
              <a:pathLst>
                <a:path w="1216" h="1436">
                  <a:moveTo>
                    <a:pt x="1094" y="1436"/>
                  </a:moveTo>
                  <a:cubicBezTo>
                    <a:pt x="1216" y="1114"/>
                    <a:pt x="904" y="770"/>
                    <a:pt x="709" y="551"/>
                  </a:cubicBezTo>
                  <a:cubicBezTo>
                    <a:pt x="509" y="327"/>
                    <a:pt x="274" y="127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7" name="Freeform 12"/>
            <p:cNvSpPr/>
            <p:nvPr/>
          </p:nvSpPr>
          <p:spPr bwMode="auto">
            <a:xfrm>
              <a:off x="-1061" y="5579"/>
              <a:ext cx="1057275" cy="614491"/>
            </a:xfrm>
            <a:custGeom>
              <a:avLst/>
              <a:gdLst/>
              <a:ahLst/>
              <a:cxnLst/>
              <a:rect l="0" t="0" r="r" b="b"/>
              <a:pathLst>
                <a:path w="222" h="129">
                  <a:moveTo>
                    <a:pt x="222" y="0"/>
                  </a:moveTo>
                  <a:cubicBezTo>
                    <a:pt x="152" y="35"/>
                    <a:pt x="76" y="78"/>
                    <a:pt x="0" y="12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8" name="Freeform 13"/>
            <p:cNvSpPr/>
            <p:nvPr/>
          </p:nvSpPr>
          <p:spPr bwMode="auto">
            <a:xfrm>
              <a:off x="5821889" y="5579"/>
              <a:ext cx="5588000" cy="6866337"/>
            </a:xfrm>
            <a:custGeom>
              <a:avLst/>
              <a:gdLst/>
              <a:ahLst/>
              <a:cxnLst/>
              <a:rect l="0" t="0" r="r" b="b"/>
              <a:pathLst>
                <a:path w="1174" h="1440">
                  <a:moveTo>
                    <a:pt x="1067" y="1440"/>
                  </a:moveTo>
                  <a:cubicBezTo>
                    <a:pt x="1174" y="1124"/>
                    <a:pt x="887" y="797"/>
                    <a:pt x="698" y="577"/>
                  </a:cubicBezTo>
                  <a:cubicBezTo>
                    <a:pt x="500" y="348"/>
                    <a:pt x="270" y="14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9" name="Freeform 14"/>
            <p:cNvSpPr/>
            <p:nvPr/>
          </p:nvSpPr>
          <p:spPr bwMode="auto">
            <a:xfrm>
              <a:off x="3701" y="790"/>
              <a:ext cx="595313" cy="352734"/>
            </a:xfrm>
            <a:custGeom>
              <a:avLst/>
              <a:gdLst/>
              <a:ahLst/>
              <a:cxnLst/>
              <a:rect l="0" t="0" r="r" b="b"/>
              <a:pathLst>
                <a:path w="125" h="74">
                  <a:moveTo>
                    <a:pt x="125" y="0"/>
                  </a:moveTo>
                  <a:cubicBezTo>
                    <a:pt x="85" y="22"/>
                    <a:pt x="43" y="47"/>
                    <a:pt x="0" y="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0" name="Freeform 15"/>
            <p:cNvSpPr/>
            <p:nvPr/>
          </p:nvSpPr>
          <p:spPr bwMode="auto">
            <a:xfrm>
              <a:off x="6012389" y="5579"/>
              <a:ext cx="5497513" cy="6866337"/>
            </a:xfrm>
            <a:custGeom>
              <a:avLst/>
              <a:gdLst/>
              <a:ahLst/>
              <a:cxnLst/>
              <a:rect l="0" t="0" r="r" b="b"/>
              <a:pathLst>
                <a:path w="1155" h="1440">
                  <a:moveTo>
                    <a:pt x="1056" y="1440"/>
                  </a:moveTo>
                  <a:cubicBezTo>
                    <a:pt x="1155" y="1123"/>
                    <a:pt x="875" y="801"/>
                    <a:pt x="686" y="580"/>
                  </a:cubicBezTo>
                  <a:cubicBezTo>
                    <a:pt x="491" y="352"/>
                    <a:pt x="264" y="145"/>
                    <a:pt x="0" y="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1" name="Freeform 16"/>
            <p:cNvSpPr/>
            <p:nvPr/>
          </p:nvSpPr>
          <p:spPr bwMode="auto">
            <a:xfrm>
              <a:off x="-1061" y="5579"/>
              <a:ext cx="357188" cy="213875"/>
            </a:xfrm>
            <a:custGeom>
              <a:avLst/>
              <a:gdLst/>
              <a:ahLst/>
              <a:cxnLst/>
              <a:rect l="0" t="0" r="r" b="b"/>
              <a:pathLst>
                <a:path w="75" h="45">
                  <a:moveTo>
                    <a:pt x="75" y="0"/>
                  </a:moveTo>
                  <a:cubicBezTo>
                    <a:pt x="50" y="14"/>
                    <a:pt x="25" y="29"/>
                    <a:pt x="0" y="45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2" name="Freeform 17"/>
            <p:cNvSpPr/>
            <p:nvPr/>
          </p:nvSpPr>
          <p:spPr bwMode="auto">
            <a:xfrm>
              <a:off x="6210826" y="790"/>
              <a:ext cx="5522913" cy="6871126"/>
            </a:xfrm>
            <a:custGeom>
              <a:avLst/>
              <a:gdLst/>
              <a:ahLst/>
              <a:cxnLst/>
              <a:rect l="0" t="0" r="r" b="b"/>
              <a:pathLst>
                <a:path w="1160" h="1441">
                  <a:moveTo>
                    <a:pt x="1053" y="1441"/>
                  </a:moveTo>
                  <a:cubicBezTo>
                    <a:pt x="1160" y="1129"/>
                    <a:pt x="892" y="817"/>
                    <a:pt x="705" y="599"/>
                  </a:cubicBezTo>
                  <a:cubicBezTo>
                    <a:pt x="503" y="365"/>
                    <a:pt x="270" y="152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3" name="Freeform 18"/>
            <p:cNvSpPr/>
            <p:nvPr/>
          </p:nvSpPr>
          <p:spPr bwMode="auto">
            <a:xfrm>
              <a:off x="6463239" y="5579"/>
              <a:ext cx="5413375" cy="6866337"/>
            </a:xfrm>
            <a:custGeom>
              <a:avLst/>
              <a:gdLst/>
              <a:ahLst/>
              <a:cxnLst/>
              <a:rect l="0" t="0" r="r" b="b"/>
              <a:pathLst>
                <a:path w="1137" h="1440">
                  <a:moveTo>
                    <a:pt x="1040" y="1440"/>
                  </a:moveTo>
                  <a:cubicBezTo>
                    <a:pt x="1137" y="1131"/>
                    <a:pt x="883" y="828"/>
                    <a:pt x="698" y="611"/>
                  </a:cubicBezTo>
                  <a:cubicBezTo>
                    <a:pt x="498" y="375"/>
                    <a:pt x="268" y="159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4" name="Freeform 19"/>
            <p:cNvSpPr/>
            <p:nvPr/>
          </p:nvSpPr>
          <p:spPr bwMode="auto">
            <a:xfrm>
              <a:off x="6877576" y="5579"/>
              <a:ext cx="5037138" cy="6861550"/>
            </a:xfrm>
            <a:custGeom>
              <a:avLst/>
              <a:gdLst/>
              <a:ahLst/>
              <a:cxnLst/>
              <a:rect l="0" t="0" r="r" b="b"/>
              <a:pathLst>
                <a:path w="1058" h="1439">
                  <a:moveTo>
                    <a:pt x="1011" y="1439"/>
                  </a:moveTo>
                  <a:cubicBezTo>
                    <a:pt x="1058" y="1131"/>
                    <a:pt x="825" y="841"/>
                    <a:pt x="648" y="617"/>
                  </a:cubicBezTo>
                  <a:cubicBezTo>
                    <a:pt x="462" y="383"/>
                    <a:pt x="248" y="16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5" name="Freeform 20"/>
            <p:cNvSpPr/>
            <p:nvPr/>
          </p:nvSpPr>
          <p:spPr bwMode="auto">
            <a:xfrm>
              <a:off x="8768289" y="5579"/>
              <a:ext cx="3417888" cy="2742066"/>
            </a:xfrm>
            <a:custGeom>
              <a:avLst/>
              <a:gdLst/>
              <a:ahLst/>
              <a:cxnLst/>
              <a:rect l="0" t="0" r="r" b="b"/>
              <a:pathLst>
                <a:path w="718" h="575">
                  <a:moveTo>
                    <a:pt x="718" y="575"/>
                  </a:moveTo>
                  <a:cubicBezTo>
                    <a:pt x="500" y="360"/>
                    <a:pt x="260" y="163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6" name="Freeform 21"/>
            <p:cNvSpPr/>
            <p:nvPr/>
          </p:nvSpPr>
          <p:spPr bwMode="auto">
            <a:xfrm>
              <a:off x="9235014" y="10367"/>
              <a:ext cx="2951163" cy="2555325"/>
            </a:xfrm>
            <a:custGeom>
              <a:avLst/>
              <a:gdLst/>
              <a:ahLst/>
              <a:cxnLst/>
              <a:rect l="0" t="0" r="r" b="b"/>
              <a:pathLst>
                <a:path w="620" h="536">
                  <a:moveTo>
                    <a:pt x="620" y="536"/>
                  </a:moveTo>
                  <a:cubicBezTo>
                    <a:pt x="404" y="314"/>
                    <a:pt x="196" y="13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7" name="Freeform 22"/>
            <p:cNvSpPr/>
            <p:nvPr/>
          </p:nvSpPr>
          <p:spPr bwMode="auto">
            <a:xfrm>
              <a:off x="10020826" y="5579"/>
              <a:ext cx="2165350" cy="1358265"/>
            </a:xfrm>
            <a:custGeom>
              <a:avLst/>
              <a:gdLst/>
              <a:ahLst/>
              <a:cxnLst/>
              <a:rect l="0" t="0" r="r" b="b"/>
              <a:pathLst>
                <a:path w="455" h="285">
                  <a:moveTo>
                    <a:pt x="0" y="0"/>
                  </a:moveTo>
                  <a:cubicBezTo>
                    <a:pt x="153" y="85"/>
                    <a:pt x="308" y="180"/>
                    <a:pt x="455" y="28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8" name="Freeform 23"/>
            <p:cNvSpPr/>
            <p:nvPr/>
          </p:nvSpPr>
          <p:spPr bwMode="auto">
            <a:xfrm>
              <a:off x="11290826" y="5579"/>
              <a:ext cx="895350" cy="534687"/>
            </a:xfrm>
            <a:custGeom>
              <a:avLst/>
              <a:gdLst/>
              <a:ahLst/>
              <a:cxnLst/>
              <a:rect l="0" t="0" r="r" b="b"/>
              <a:pathLst>
                <a:path w="188" h="112">
                  <a:moveTo>
                    <a:pt x="0" y="0"/>
                  </a:moveTo>
                  <a:cubicBezTo>
                    <a:pt x="63" y="36"/>
                    <a:pt x="126" y="73"/>
                    <a:pt x="188" y="112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9" name="Group 8"/>
          <p:cNvGrpSpPr/>
          <p:nvPr/>
        </p:nvGrpSpPr>
        <p:grpSpPr>
          <a:xfrm>
            <a:off x="1669293" y="1186483"/>
            <a:ext cx="8848345" cy="4477933"/>
            <a:chOff x="1669293" y="1186483"/>
            <a:chExt cx="8848345" cy="4477933"/>
          </a:xfrm>
        </p:grpSpPr>
        <p:sp>
          <p:nvSpPr>
            <p:cNvPr id="39" name="Rectangle 38"/>
            <p:cNvSpPr/>
            <p:nvPr/>
          </p:nvSpPr>
          <p:spPr>
            <a:xfrm>
              <a:off x="1674042" y="1186483"/>
              <a:ext cx="8843596" cy="71618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40" name="Isosceles Triangle 39"/>
            <p:cNvSpPr/>
            <p:nvPr/>
          </p:nvSpPr>
          <p:spPr>
            <a:xfrm rot="10800000">
              <a:off x="5892384" y="5313353"/>
              <a:ext cx="407233" cy="35106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41" name="Rectangle 40"/>
            <p:cNvSpPr/>
            <p:nvPr/>
          </p:nvSpPr>
          <p:spPr>
            <a:xfrm>
              <a:off x="1669293" y="1991156"/>
              <a:ext cx="8845667" cy="332219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9236" y="2075504"/>
            <a:ext cx="8679915" cy="1748729"/>
          </a:xfrm>
        </p:spPr>
        <p:txBody>
          <a:bodyPr bIns="0" anchor="b">
            <a:normAutofit/>
          </a:bodyPr>
          <a:lstStyle>
            <a:lvl1pPr algn="ctr">
              <a:lnSpc>
                <a:spcPct val="80000"/>
              </a:lnSpc>
              <a:defRPr sz="5400" spc="-150">
                <a:solidFill>
                  <a:srgbClr val="FFFE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9237" y="3906266"/>
            <a:ext cx="8673427" cy="1322587"/>
          </a:xfrm>
        </p:spPr>
        <p:txBody>
          <a:bodyPr tIns="0">
            <a:normAutofit/>
          </a:bodyPr>
          <a:lstStyle>
            <a:lvl1pPr marL="0" indent="0" algn="ctr">
              <a:lnSpc>
                <a:spcPct val="100000"/>
              </a:lnSpc>
              <a:buNone/>
              <a:defRPr sz="1800" b="0">
                <a:solidFill>
                  <a:srgbClr val="FFFEFF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 vert="horz" lIns="91440" tIns="45720" rIns="91440" bIns="45720" rtlCol="0" anchor="ctr"/>
          <a:lstStyle>
            <a:lvl1pPr>
              <a:defRPr lang="en-US"/>
            </a:lvl1pPr>
          </a:lstStyle>
          <a:p>
            <a:fld id="{E83DD7DF-D18F-4061-8D09-F4EE845932C3}" type="datetimeFigureOut">
              <a:rPr lang="ru-RU" smtClean="0"/>
              <a:t>18.07.2023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>
            <a:lvl1pPr algn="ctr">
              <a:defRPr/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33D49E3B-2A2A-49A5-A896-1B1F26CBF0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63784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5" name="Group 74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76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7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8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9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0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1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22" name="Group 21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23" name="Rectangle 22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4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8632" y="2349925"/>
            <a:ext cx="3501196" cy="2456441"/>
          </a:xfrm>
        </p:spPr>
        <p:txBody>
          <a:bodyPr/>
          <a:lstStyle>
            <a:lvl1pPr>
              <a:defRPr>
                <a:solidFill>
                  <a:srgbClr val="FFFE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09983" y="794719"/>
            <a:ext cx="6275035" cy="525709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3DD7DF-D18F-4061-8D09-F4EE845932C3}" type="datetimeFigureOut">
              <a:rPr lang="ru-RU" smtClean="0"/>
              <a:t>18.07.2023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49E3B-2A2A-49A5-A896-1B1F26CBF0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10925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5" name="Group 74"/>
          <p:cNvGrpSpPr/>
          <p:nvPr/>
        </p:nvGrpSpPr>
        <p:grpSpPr>
          <a:xfrm flipH="1">
            <a:off x="0" y="0"/>
            <a:ext cx="12584114" cy="6853238"/>
            <a:chOff x="-417513" y="0"/>
            <a:chExt cx="12584114" cy="6853238"/>
          </a:xfrm>
        </p:grpSpPr>
        <p:sp>
          <p:nvSpPr>
            <p:cNvPr id="76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7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8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9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0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1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22" name="Group 21"/>
          <p:cNvGrpSpPr/>
          <p:nvPr/>
        </p:nvGrpSpPr>
        <p:grpSpPr>
          <a:xfrm>
            <a:off x="7718948" y="1699589"/>
            <a:ext cx="3674476" cy="3470421"/>
            <a:chOff x="697883" y="1816768"/>
            <a:chExt cx="3674476" cy="3470421"/>
          </a:xfrm>
        </p:grpSpPr>
        <p:sp>
          <p:nvSpPr>
            <p:cNvPr id="23" name="Rectangle 22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4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807437" y="2349925"/>
            <a:ext cx="3501195" cy="2456442"/>
          </a:xfrm>
        </p:spPr>
        <p:txBody>
          <a:bodyPr vert="eaVert"/>
          <a:lstStyle>
            <a:lvl1pPr algn="l">
              <a:lnSpc>
                <a:spcPct val="80000"/>
              </a:lnSpc>
              <a:defRPr>
                <a:solidFill>
                  <a:srgbClr val="FFFE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02747" y="798444"/>
            <a:ext cx="6268622" cy="5257303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E83DD7DF-D18F-4061-8D09-F4EE845932C3}" type="datetimeFigureOut">
              <a:rPr lang="ru-RU" smtClean="0"/>
              <a:t>18.07.2023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33D49E3B-2A2A-49A5-A896-1B1F26CBF0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04519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0" name="Group 79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81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7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8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9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0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1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27" name="Group 26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28" name="Rectangle 27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8631" y="2349925"/>
            <a:ext cx="3498979" cy="2456442"/>
          </a:xfrm>
        </p:spPr>
        <p:txBody>
          <a:bodyPr/>
          <a:lstStyle>
            <a:lvl1pPr>
              <a:defRPr>
                <a:solidFill>
                  <a:srgbClr val="FFFE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18447" y="803186"/>
            <a:ext cx="6281873" cy="5248622"/>
          </a:xfrm>
        </p:spPr>
        <p:txBody>
          <a:bodyPr anchor="ctr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3DD7DF-D18F-4061-8D09-F4EE845932C3}" type="datetimeFigureOut">
              <a:rPr lang="ru-RU" smtClean="0"/>
              <a:t>18.07.2023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49E3B-2A2A-49A5-A896-1B1F26CBF0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65146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7" name="Group 76"/>
          <p:cNvGrpSpPr/>
          <p:nvPr/>
        </p:nvGrpSpPr>
        <p:grpSpPr>
          <a:xfrm>
            <a:off x="-329674" y="-59376"/>
            <a:ext cx="12515851" cy="6923798"/>
            <a:chOff x="-329674" y="-51881"/>
            <a:chExt cx="12515851" cy="6923798"/>
          </a:xfrm>
        </p:grpSpPr>
        <p:sp>
          <p:nvSpPr>
            <p:cNvPr id="78" name="Freeform 5"/>
            <p:cNvSpPr/>
            <p:nvPr/>
          </p:nvSpPr>
          <p:spPr bwMode="auto">
            <a:xfrm>
              <a:off x="-329674" y="1298404"/>
              <a:ext cx="9702800" cy="5573512"/>
            </a:xfrm>
            <a:custGeom>
              <a:avLst/>
              <a:gdLst/>
              <a:ahLst/>
              <a:cxnLst/>
              <a:rect l="0" t="0" r="r" b="b"/>
              <a:pathLst>
                <a:path w="2038" h="1169">
                  <a:moveTo>
                    <a:pt x="1752" y="1169"/>
                  </a:moveTo>
                  <a:cubicBezTo>
                    <a:pt x="2038" y="928"/>
                    <a:pt x="1673" y="513"/>
                    <a:pt x="1487" y="334"/>
                  </a:cubicBezTo>
                  <a:cubicBezTo>
                    <a:pt x="1316" y="170"/>
                    <a:pt x="1099" y="43"/>
                    <a:pt x="860" y="22"/>
                  </a:cubicBezTo>
                  <a:cubicBezTo>
                    <a:pt x="621" y="0"/>
                    <a:pt x="341" y="128"/>
                    <a:pt x="199" y="318"/>
                  </a:cubicBezTo>
                  <a:cubicBezTo>
                    <a:pt x="0" y="586"/>
                    <a:pt x="184" y="965"/>
                    <a:pt x="399" y="116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9" name="Freeform 6"/>
            <p:cNvSpPr/>
            <p:nvPr/>
          </p:nvSpPr>
          <p:spPr bwMode="auto">
            <a:xfrm>
              <a:off x="670451" y="2018236"/>
              <a:ext cx="7373938" cy="4848892"/>
            </a:xfrm>
            <a:custGeom>
              <a:avLst/>
              <a:gdLst/>
              <a:ahLst/>
              <a:cxnLst/>
              <a:rect l="0" t="0" r="r" b="b"/>
              <a:pathLst>
                <a:path w="1549" h="1017">
                  <a:moveTo>
                    <a:pt x="1025" y="1016"/>
                  </a:moveTo>
                  <a:cubicBezTo>
                    <a:pt x="1223" y="971"/>
                    <a:pt x="1549" y="857"/>
                    <a:pt x="1443" y="592"/>
                  </a:cubicBezTo>
                  <a:cubicBezTo>
                    <a:pt x="1344" y="344"/>
                    <a:pt x="1041" y="111"/>
                    <a:pt x="782" y="53"/>
                  </a:cubicBezTo>
                  <a:cubicBezTo>
                    <a:pt x="545" y="0"/>
                    <a:pt x="275" y="117"/>
                    <a:pt x="150" y="329"/>
                  </a:cubicBezTo>
                  <a:cubicBezTo>
                    <a:pt x="0" y="584"/>
                    <a:pt x="243" y="911"/>
                    <a:pt x="477" y="1017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0" name="Freeform 7"/>
            <p:cNvSpPr/>
            <p:nvPr/>
          </p:nvSpPr>
          <p:spPr bwMode="auto">
            <a:xfrm>
              <a:off x="251351" y="1788400"/>
              <a:ext cx="8035925" cy="5083516"/>
            </a:xfrm>
            <a:custGeom>
              <a:avLst/>
              <a:gdLst/>
              <a:ahLst/>
              <a:cxnLst/>
              <a:rect l="0" t="0" r="r" b="b"/>
              <a:pathLst>
                <a:path w="1688" h="1066">
                  <a:moveTo>
                    <a:pt x="1302" y="1066"/>
                  </a:moveTo>
                  <a:cubicBezTo>
                    <a:pt x="1416" y="1024"/>
                    <a:pt x="1551" y="962"/>
                    <a:pt x="1613" y="850"/>
                  </a:cubicBezTo>
                  <a:cubicBezTo>
                    <a:pt x="1688" y="715"/>
                    <a:pt x="1606" y="575"/>
                    <a:pt x="1517" y="471"/>
                  </a:cubicBezTo>
                  <a:cubicBezTo>
                    <a:pt x="1336" y="258"/>
                    <a:pt x="1084" y="62"/>
                    <a:pt x="798" y="28"/>
                  </a:cubicBezTo>
                  <a:cubicBezTo>
                    <a:pt x="559" y="0"/>
                    <a:pt x="317" y="138"/>
                    <a:pt x="181" y="333"/>
                  </a:cubicBezTo>
                  <a:cubicBezTo>
                    <a:pt x="0" y="592"/>
                    <a:pt x="191" y="907"/>
                    <a:pt x="420" y="10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1" name="Freeform 8"/>
            <p:cNvSpPr/>
            <p:nvPr/>
          </p:nvSpPr>
          <p:spPr bwMode="auto">
            <a:xfrm>
              <a:off x="-1061" y="549842"/>
              <a:ext cx="10334625" cy="6322075"/>
            </a:xfrm>
            <a:custGeom>
              <a:avLst/>
              <a:gdLst/>
              <a:ahLst/>
              <a:cxnLst/>
              <a:rect l="0" t="0" r="r" b="b"/>
              <a:pathLst>
                <a:path w="2171" h="1326">
                  <a:moveTo>
                    <a:pt x="1873" y="1326"/>
                  </a:moveTo>
                  <a:cubicBezTo>
                    <a:pt x="2171" y="1045"/>
                    <a:pt x="1825" y="678"/>
                    <a:pt x="1609" y="473"/>
                  </a:cubicBezTo>
                  <a:cubicBezTo>
                    <a:pt x="1406" y="281"/>
                    <a:pt x="1159" y="116"/>
                    <a:pt x="880" y="63"/>
                  </a:cubicBezTo>
                  <a:cubicBezTo>
                    <a:pt x="545" y="0"/>
                    <a:pt x="214" y="161"/>
                    <a:pt x="0" y="42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9"/>
            <p:cNvSpPr/>
            <p:nvPr/>
          </p:nvSpPr>
          <p:spPr bwMode="auto">
            <a:xfrm>
              <a:off x="3701" y="6186246"/>
              <a:ext cx="504825" cy="681527"/>
            </a:xfrm>
            <a:custGeom>
              <a:avLst/>
              <a:gdLst/>
              <a:ahLst/>
              <a:cxnLst/>
              <a:rect l="0" t="0" r="r" b="b"/>
              <a:pathLst>
                <a:path w="106" h="143">
                  <a:moveTo>
                    <a:pt x="0" y="0"/>
                  </a:moveTo>
                  <a:cubicBezTo>
                    <a:pt x="35" y="54"/>
                    <a:pt x="70" y="101"/>
                    <a:pt x="106" y="143"/>
                  </a:cubicBezTo>
                </a:path>
              </a:pathLst>
            </a:custGeom>
            <a:noFill/>
            <a:ln w="4763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10"/>
            <p:cNvSpPr/>
            <p:nvPr/>
          </p:nvSpPr>
          <p:spPr bwMode="auto">
            <a:xfrm>
              <a:off x="-1061" y="-51881"/>
              <a:ext cx="11091863" cy="6923796"/>
            </a:xfrm>
            <a:custGeom>
              <a:avLst/>
              <a:gdLst/>
              <a:ahLst/>
              <a:cxnLst/>
              <a:rect l="0" t="0" r="r" b="b"/>
              <a:pathLst>
                <a:path w="2330" h="1452">
                  <a:moveTo>
                    <a:pt x="2046" y="1452"/>
                  </a:moveTo>
                  <a:cubicBezTo>
                    <a:pt x="2330" y="1153"/>
                    <a:pt x="2049" y="821"/>
                    <a:pt x="1813" y="601"/>
                  </a:cubicBezTo>
                  <a:cubicBezTo>
                    <a:pt x="1569" y="375"/>
                    <a:pt x="1282" y="179"/>
                    <a:pt x="956" y="97"/>
                  </a:cubicBezTo>
                  <a:cubicBezTo>
                    <a:pt x="572" y="0"/>
                    <a:pt x="292" y="101"/>
                    <a:pt x="0" y="3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11"/>
            <p:cNvSpPr/>
            <p:nvPr/>
          </p:nvSpPr>
          <p:spPr bwMode="auto">
            <a:xfrm>
              <a:off x="5426601" y="5579"/>
              <a:ext cx="5788025" cy="6847184"/>
            </a:xfrm>
            <a:custGeom>
              <a:avLst/>
              <a:gdLst/>
              <a:ahLst/>
              <a:cxnLst/>
              <a:rect l="0" t="0" r="r" b="b"/>
              <a:pathLst>
                <a:path w="1216" h="1436">
                  <a:moveTo>
                    <a:pt x="1094" y="1436"/>
                  </a:moveTo>
                  <a:cubicBezTo>
                    <a:pt x="1216" y="1114"/>
                    <a:pt x="904" y="770"/>
                    <a:pt x="709" y="551"/>
                  </a:cubicBezTo>
                  <a:cubicBezTo>
                    <a:pt x="509" y="327"/>
                    <a:pt x="274" y="127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12"/>
            <p:cNvSpPr/>
            <p:nvPr/>
          </p:nvSpPr>
          <p:spPr bwMode="auto">
            <a:xfrm>
              <a:off x="-1061" y="5579"/>
              <a:ext cx="1057275" cy="614491"/>
            </a:xfrm>
            <a:custGeom>
              <a:avLst/>
              <a:gdLst/>
              <a:ahLst/>
              <a:cxnLst/>
              <a:rect l="0" t="0" r="r" b="b"/>
              <a:pathLst>
                <a:path w="222" h="129">
                  <a:moveTo>
                    <a:pt x="222" y="0"/>
                  </a:moveTo>
                  <a:cubicBezTo>
                    <a:pt x="152" y="35"/>
                    <a:pt x="76" y="78"/>
                    <a:pt x="0" y="12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3"/>
            <p:cNvSpPr/>
            <p:nvPr/>
          </p:nvSpPr>
          <p:spPr bwMode="auto">
            <a:xfrm>
              <a:off x="5821889" y="5579"/>
              <a:ext cx="5588000" cy="6866337"/>
            </a:xfrm>
            <a:custGeom>
              <a:avLst/>
              <a:gdLst/>
              <a:ahLst/>
              <a:cxnLst/>
              <a:rect l="0" t="0" r="r" b="b"/>
              <a:pathLst>
                <a:path w="1174" h="1440">
                  <a:moveTo>
                    <a:pt x="1067" y="1440"/>
                  </a:moveTo>
                  <a:cubicBezTo>
                    <a:pt x="1174" y="1124"/>
                    <a:pt x="887" y="797"/>
                    <a:pt x="698" y="577"/>
                  </a:cubicBezTo>
                  <a:cubicBezTo>
                    <a:pt x="500" y="348"/>
                    <a:pt x="270" y="14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4"/>
            <p:cNvSpPr/>
            <p:nvPr/>
          </p:nvSpPr>
          <p:spPr bwMode="auto">
            <a:xfrm>
              <a:off x="3701" y="790"/>
              <a:ext cx="595313" cy="352734"/>
            </a:xfrm>
            <a:custGeom>
              <a:avLst/>
              <a:gdLst/>
              <a:ahLst/>
              <a:cxnLst/>
              <a:rect l="0" t="0" r="r" b="b"/>
              <a:pathLst>
                <a:path w="125" h="74">
                  <a:moveTo>
                    <a:pt x="125" y="0"/>
                  </a:moveTo>
                  <a:cubicBezTo>
                    <a:pt x="85" y="22"/>
                    <a:pt x="43" y="47"/>
                    <a:pt x="0" y="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5"/>
            <p:cNvSpPr/>
            <p:nvPr/>
          </p:nvSpPr>
          <p:spPr bwMode="auto">
            <a:xfrm>
              <a:off x="6012389" y="5579"/>
              <a:ext cx="5497513" cy="6866337"/>
            </a:xfrm>
            <a:custGeom>
              <a:avLst/>
              <a:gdLst/>
              <a:ahLst/>
              <a:cxnLst/>
              <a:rect l="0" t="0" r="r" b="b"/>
              <a:pathLst>
                <a:path w="1155" h="1440">
                  <a:moveTo>
                    <a:pt x="1056" y="1440"/>
                  </a:moveTo>
                  <a:cubicBezTo>
                    <a:pt x="1155" y="1123"/>
                    <a:pt x="875" y="801"/>
                    <a:pt x="686" y="580"/>
                  </a:cubicBezTo>
                  <a:cubicBezTo>
                    <a:pt x="491" y="352"/>
                    <a:pt x="264" y="145"/>
                    <a:pt x="0" y="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6"/>
            <p:cNvSpPr/>
            <p:nvPr/>
          </p:nvSpPr>
          <p:spPr bwMode="auto">
            <a:xfrm>
              <a:off x="-1061" y="5579"/>
              <a:ext cx="357188" cy="213875"/>
            </a:xfrm>
            <a:custGeom>
              <a:avLst/>
              <a:gdLst/>
              <a:ahLst/>
              <a:cxnLst/>
              <a:rect l="0" t="0" r="r" b="b"/>
              <a:pathLst>
                <a:path w="75" h="45">
                  <a:moveTo>
                    <a:pt x="75" y="0"/>
                  </a:moveTo>
                  <a:cubicBezTo>
                    <a:pt x="50" y="14"/>
                    <a:pt x="25" y="29"/>
                    <a:pt x="0" y="45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7"/>
            <p:cNvSpPr/>
            <p:nvPr/>
          </p:nvSpPr>
          <p:spPr bwMode="auto">
            <a:xfrm>
              <a:off x="6210826" y="790"/>
              <a:ext cx="5522913" cy="6871126"/>
            </a:xfrm>
            <a:custGeom>
              <a:avLst/>
              <a:gdLst/>
              <a:ahLst/>
              <a:cxnLst/>
              <a:rect l="0" t="0" r="r" b="b"/>
              <a:pathLst>
                <a:path w="1160" h="1441">
                  <a:moveTo>
                    <a:pt x="1053" y="1441"/>
                  </a:moveTo>
                  <a:cubicBezTo>
                    <a:pt x="1160" y="1129"/>
                    <a:pt x="892" y="817"/>
                    <a:pt x="705" y="599"/>
                  </a:cubicBezTo>
                  <a:cubicBezTo>
                    <a:pt x="503" y="365"/>
                    <a:pt x="270" y="152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18"/>
            <p:cNvSpPr/>
            <p:nvPr/>
          </p:nvSpPr>
          <p:spPr bwMode="auto">
            <a:xfrm>
              <a:off x="6463239" y="5579"/>
              <a:ext cx="5413375" cy="6866337"/>
            </a:xfrm>
            <a:custGeom>
              <a:avLst/>
              <a:gdLst/>
              <a:ahLst/>
              <a:cxnLst/>
              <a:rect l="0" t="0" r="r" b="b"/>
              <a:pathLst>
                <a:path w="1137" h="1440">
                  <a:moveTo>
                    <a:pt x="1040" y="1440"/>
                  </a:moveTo>
                  <a:cubicBezTo>
                    <a:pt x="1137" y="1131"/>
                    <a:pt x="883" y="828"/>
                    <a:pt x="698" y="611"/>
                  </a:cubicBezTo>
                  <a:cubicBezTo>
                    <a:pt x="498" y="375"/>
                    <a:pt x="268" y="159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19"/>
            <p:cNvSpPr/>
            <p:nvPr/>
          </p:nvSpPr>
          <p:spPr bwMode="auto">
            <a:xfrm>
              <a:off x="6877576" y="5579"/>
              <a:ext cx="5037138" cy="6861550"/>
            </a:xfrm>
            <a:custGeom>
              <a:avLst/>
              <a:gdLst/>
              <a:ahLst/>
              <a:cxnLst/>
              <a:rect l="0" t="0" r="r" b="b"/>
              <a:pathLst>
                <a:path w="1058" h="1439">
                  <a:moveTo>
                    <a:pt x="1011" y="1439"/>
                  </a:moveTo>
                  <a:cubicBezTo>
                    <a:pt x="1058" y="1131"/>
                    <a:pt x="825" y="841"/>
                    <a:pt x="648" y="617"/>
                  </a:cubicBezTo>
                  <a:cubicBezTo>
                    <a:pt x="462" y="383"/>
                    <a:pt x="248" y="16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20"/>
            <p:cNvSpPr/>
            <p:nvPr/>
          </p:nvSpPr>
          <p:spPr bwMode="auto">
            <a:xfrm>
              <a:off x="8768289" y="5579"/>
              <a:ext cx="3417888" cy="2742066"/>
            </a:xfrm>
            <a:custGeom>
              <a:avLst/>
              <a:gdLst/>
              <a:ahLst/>
              <a:cxnLst/>
              <a:rect l="0" t="0" r="r" b="b"/>
              <a:pathLst>
                <a:path w="718" h="575">
                  <a:moveTo>
                    <a:pt x="718" y="575"/>
                  </a:moveTo>
                  <a:cubicBezTo>
                    <a:pt x="500" y="360"/>
                    <a:pt x="260" y="163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21"/>
            <p:cNvSpPr/>
            <p:nvPr/>
          </p:nvSpPr>
          <p:spPr bwMode="auto">
            <a:xfrm>
              <a:off x="9235014" y="10367"/>
              <a:ext cx="2951163" cy="2555325"/>
            </a:xfrm>
            <a:custGeom>
              <a:avLst/>
              <a:gdLst/>
              <a:ahLst/>
              <a:cxnLst/>
              <a:rect l="0" t="0" r="r" b="b"/>
              <a:pathLst>
                <a:path w="620" h="536">
                  <a:moveTo>
                    <a:pt x="620" y="536"/>
                  </a:moveTo>
                  <a:cubicBezTo>
                    <a:pt x="404" y="314"/>
                    <a:pt x="196" y="13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22"/>
            <p:cNvSpPr/>
            <p:nvPr/>
          </p:nvSpPr>
          <p:spPr bwMode="auto">
            <a:xfrm>
              <a:off x="10020826" y="5579"/>
              <a:ext cx="2165350" cy="1358265"/>
            </a:xfrm>
            <a:custGeom>
              <a:avLst/>
              <a:gdLst/>
              <a:ahLst/>
              <a:cxnLst/>
              <a:rect l="0" t="0" r="r" b="b"/>
              <a:pathLst>
                <a:path w="455" h="285">
                  <a:moveTo>
                    <a:pt x="0" y="0"/>
                  </a:moveTo>
                  <a:cubicBezTo>
                    <a:pt x="153" y="85"/>
                    <a:pt x="308" y="180"/>
                    <a:pt x="455" y="28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3"/>
            <p:cNvSpPr/>
            <p:nvPr/>
          </p:nvSpPr>
          <p:spPr bwMode="auto">
            <a:xfrm>
              <a:off x="11290826" y="5579"/>
              <a:ext cx="895350" cy="534687"/>
            </a:xfrm>
            <a:custGeom>
              <a:avLst/>
              <a:gdLst/>
              <a:ahLst/>
              <a:cxnLst/>
              <a:rect l="0" t="0" r="r" b="b"/>
              <a:pathLst>
                <a:path w="188" h="112">
                  <a:moveTo>
                    <a:pt x="0" y="0"/>
                  </a:moveTo>
                  <a:cubicBezTo>
                    <a:pt x="63" y="36"/>
                    <a:pt x="126" y="73"/>
                    <a:pt x="188" y="112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9" name="Group 8"/>
          <p:cNvGrpSpPr/>
          <p:nvPr/>
        </p:nvGrpSpPr>
        <p:grpSpPr>
          <a:xfrm>
            <a:off x="3259545" y="1186483"/>
            <a:ext cx="5666145" cy="4477933"/>
            <a:chOff x="3259545" y="1186483"/>
            <a:chExt cx="5666145" cy="4477933"/>
          </a:xfrm>
        </p:grpSpPr>
        <p:sp>
          <p:nvSpPr>
            <p:cNvPr id="99" name="Rectangle 98"/>
            <p:cNvSpPr/>
            <p:nvPr/>
          </p:nvSpPr>
          <p:spPr>
            <a:xfrm>
              <a:off x="3259545" y="1186483"/>
              <a:ext cx="5657881" cy="71618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0" name="Isosceles Triangle 39"/>
            <p:cNvSpPr/>
            <p:nvPr/>
          </p:nvSpPr>
          <p:spPr>
            <a:xfrm rot="10800000">
              <a:off x="5892384" y="5313353"/>
              <a:ext cx="407233" cy="35106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1" name="Rectangle 100"/>
            <p:cNvSpPr/>
            <p:nvPr/>
          </p:nvSpPr>
          <p:spPr>
            <a:xfrm>
              <a:off x="3259545" y="1991156"/>
              <a:ext cx="5666145" cy="332219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44216" y="2074730"/>
            <a:ext cx="5490224" cy="1689390"/>
          </a:xfrm>
        </p:spPr>
        <p:txBody>
          <a:bodyPr bIns="0" anchor="b">
            <a:normAutofit/>
          </a:bodyPr>
          <a:lstStyle>
            <a:lvl1pPr algn="ctr">
              <a:defRPr sz="4400">
                <a:solidFill>
                  <a:srgbClr val="FFFE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344215" y="3846851"/>
            <a:ext cx="5490223" cy="1383770"/>
          </a:xfrm>
        </p:spPr>
        <p:txBody>
          <a:bodyPr tIns="0">
            <a:normAutofit/>
          </a:bodyPr>
          <a:lstStyle>
            <a:lvl1pPr marL="0" indent="0" algn="ctr">
              <a:buNone/>
              <a:defRPr sz="1800">
                <a:solidFill>
                  <a:srgbClr val="FFFE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E83DD7DF-D18F-4061-8D09-F4EE845932C3}" type="datetimeFigureOut">
              <a:rPr lang="ru-RU" smtClean="0"/>
              <a:t>18.07.2023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>
            <a:lvl1pPr algn="ctr">
              <a:defRPr/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33D49E3B-2A2A-49A5-A896-1B1F26CBF0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19943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Group 36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38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39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0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1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2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3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4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5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6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7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8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9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0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1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2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3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4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5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6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7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8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59" name="Group 58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60" name="Rectangle 59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61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62" name="Rectangle 61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9000" y="2339669"/>
            <a:ext cx="3500828" cy="2470065"/>
          </a:xfrm>
        </p:spPr>
        <p:txBody>
          <a:bodyPr lIns="91440" tIns="91440" rIns="91440" bIns="91440"/>
          <a:lstStyle>
            <a:lvl1pPr>
              <a:defRPr>
                <a:solidFill>
                  <a:srgbClr val="FFFE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20878" y="803187"/>
            <a:ext cx="6269591" cy="238265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18447" y="3672162"/>
            <a:ext cx="6272022" cy="2383586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E83DD7DF-D18F-4061-8D09-F4EE845932C3}" type="datetimeFigureOut">
              <a:rPr lang="ru-RU" smtClean="0"/>
              <a:t>18.07.2023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33D49E3B-2A2A-49A5-A896-1B1F26CBF0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13325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Group 38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40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1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2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3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4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5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6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7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8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9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0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1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2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3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4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5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6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7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8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9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60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61" name="Group 60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62" name="Rectangle 61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63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64" name="Rectangle 63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9001" y="2363915"/>
            <a:ext cx="3500828" cy="2460497"/>
          </a:xfrm>
        </p:spPr>
        <p:txBody>
          <a:bodyPr lIns="91440" tIns="91440" rIns="91440" bIns="91440"/>
          <a:lstStyle>
            <a:lvl1pPr>
              <a:defRPr>
                <a:solidFill>
                  <a:srgbClr val="FFFE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25137" y="803185"/>
            <a:ext cx="6265088" cy="685800"/>
          </a:xfrm>
        </p:spPr>
        <p:txBody>
          <a:bodyPr anchor="ctr">
            <a:noAutofit/>
          </a:bodyPr>
          <a:lstStyle>
            <a:lvl1pPr marL="0" indent="0" algn="l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25305" y="1488985"/>
            <a:ext cx="6264350" cy="169685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18653" y="3665887"/>
            <a:ext cx="6264414" cy="685800"/>
          </a:xfrm>
        </p:spPr>
        <p:txBody>
          <a:bodyPr anchor="ctr">
            <a:noAutofit/>
          </a:bodyPr>
          <a:lstStyle>
            <a:lvl1pPr marL="0" indent="0" algn="l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18447" y="4351687"/>
            <a:ext cx="6265588" cy="170406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E83DD7DF-D18F-4061-8D09-F4EE845932C3}" type="datetimeFigureOut">
              <a:rPr lang="ru-RU" smtClean="0"/>
              <a:t>18.07.2023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33D49E3B-2A2A-49A5-A896-1B1F26CBF0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81623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7" name="Group 76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78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9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0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1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7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8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24" name="Group 23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25" name="Rectangle 24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6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8632" y="2349925"/>
            <a:ext cx="3501196" cy="2456442"/>
          </a:xfrm>
        </p:spPr>
        <p:txBody>
          <a:bodyPr/>
          <a:lstStyle>
            <a:lvl1pPr>
              <a:defRPr>
                <a:solidFill>
                  <a:srgbClr val="FFFE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3DD7DF-D18F-4061-8D09-F4EE845932C3}" type="datetimeFigureOut">
              <a:rPr lang="ru-RU" smtClean="0"/>
              <a:t>18.07.2023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49E3B-2A2A-49A5-A896-1B1F26CBF0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67533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E83DD7DF-D18F-4061-8D09-F4EE845932C3}" type="datetimeFigureOut">
              <a:rPr lang="ru-RU" smtClean="0"/>
              <a:t>18.07.2023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33D49E3B-2A2A-49A5-A896-1B1F26CBF0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26502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4" name="Group 73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75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6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7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8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9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0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1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21" name="Group 20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22" name="Rectangle 21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2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3" name="Rectangle 32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8631" y="2352026"/>
            <a:ext cx="3501197" cy="1223298"/>
          </a:xfrm>
        </p:spPr>
        <p:txBody>
          <a:bodyPr bIns="0" anchor="b">
            <a:noAutofit/>
          </a:bodyPr>
          <a:lstStyle>
            <a:lvl1pPr algn="ctr">
              <a:defRPr sz="3200">
                <a:solidFill>
                  <a:srgbClr val="FFFE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09983" y="802809"/>
            <a:ext cx="6275035" cy="5249940"/>
          </a:xfrm>
        </p:spPr>
        <p:txBody>
          <a:bodyPr anchor="ctr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8631" y="3580186"/>
            <a:ext cx="3501197" cy="1221164"/>
          </a:xfrm>
        </p:spPr>
        <p:txBody>
          <a:bodyPr/>
          <a:lstStyle>
            <a:lvl1pPr marL="0" indent="0" algn="ctr">
              <a:buNone/>
              <a:defRPr sz="1600">
                <a:solidFill>
                  <a:srgbClr val="FFFE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3DD7DF-D18F-4061-8D09-F4EE845932C3}" type="datetimeFigureOut">
              <a:rPr lang="ru-RU" smtClean="0"/>
              <a:t>18.07.2023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49E3B-2A2A-49A5-A896-1B1F26CBF0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092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3" name="Group 72"/>
          <p:cNvGrpSpPr/>
          <p:nvPr/>
        </p:nvGrpSpPr>
        <p:grpSpPr>
          <a:xfrm>
            <a:off x="-329674" y="-59376"/>
            <a:ext cx="12515851" cy="6923798"/>
            <a:chOff x="-329674" y="-51881"/>
            <a:chExt cx="12515851" cy="6923798"/>
          </a:xfrm>
        </p:grpSpPr>
        <p:sp>
          <p:nvSpPr>
            <p:cNvPr id="81" name="Freeform 5"/>
            <p:cNvSpPr/>
            <p:nvPr/>
          </p:nvSpPr>
          <p:spPr bwMode="auto">
            <a:xfrm>
              <a:off x="-329674" y="1298404"/>
              <a:ext cx="9702800" cy="5573512"/>
            </a:xfrm>
            <a:custGeom>
              <a:avLst/>
              <a:gdLst/>
              <a:ahLst/>
              <a:cxnLst/>
              <a:rect l="0" t="0" r="r" b="b"/>
              <a:pathLst>
                <a:path w="2038" h="1169">
                  <a:moveTo>
                    <a:pt x="1752" y="1169"/>
                  </a:moveTo>
                  <a:cubicBezTo>
                    <a:pt x="2038" y="928"/>
                    <a:pt x="1673" y="513"/>
                    <a:pt x="1487" y="334"/>
                  </a:cubicBezTo>
                  <a:cubicBezTo>
                    <a:pt x="1316" y="170"/>
                    <a:pt x="1099" y="43"/>
                    <a:pt x="860" y="22"/>
                  </a:cubicBezTo>
                  <a:cubicBezTo>
                    <a:pt x="621" y="0"/>
                    <a:pt x="341" y="128"/>
                    <a:pt x="199" y="318"/>
                  </a:cubicBezTo>
                  <a:cubicBezTo>
                    <a:pt x="0" y="586"/>
                    <a:pt x="184" y="965"/>
                    <a:pt x="399" y="116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6"/>
            <p:cNvSpPr/>
            <p:nvPr/>
          </p:nvSpPr>
          <p:spPr bwMode="auto">
            <a:xfrm>
              <a:off x="670451" y="2018236"/>
              <a:ext cx="7373938" cy="4848892"/>
            </a:xfrm>
            <a:custGeom>
              <a:avLst/>
              <a:gdLst/>
              <a:ahLst/>
              <a:cxnLst/>
              <a:rect l="0" t="0" r="r" b="b"/>
              <a:pathLst>
                <a:path w="1549" h="1017">
                  <a:moveTo>
                    <a:pt x="1025" y="1016"/>
                  </a:moveTo>
                  <a:cubicBezTo>
                    <a:pt x="1223" y="971"/>
                    <a:pt x="1549" y="857"/>
                    <a:pt x="1443" y="592"/>
                  </a:cubicBezTo>
                  <a:cubicBezTo>
                    <a:pt x="1344" y="344"/>
                    <a:pt x="1041" y="111"/>
                    <a:pt x="782" y="53"/>
                  </a:cubicBezTo>
                  <a:cubicBezTo>
                    <a:pt x="545" y="0"/>
                    <a:pt x="275" y="117"/>
                    <a:pt x="150" y="329"/>
                  </a:cubicBezTo>
                  <a:cubicBezTo>
                    <a:pt x="0" y="584"/>
                    <a:pt x="243" y="911"/>
                    <a:pt x="477" y="1017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7"/>
            <p:cNvSpPr/>
            <p:nvPr/>
          </p:nvSpPr>
          <p:spPr bwMode="auto">
            <a:xfrm>
              <a:off x="251351" y="1788400"/>
              <a:ext cx="8035925" cy="5083516"/>
            </a:xfrm>
            <a:custGeom>
              <a:avLst/>
              <a:gdLst/>
              <a:ahLst/>
              <a:cxnLst/>
              <a:rect l="0" t="0" r="r" b="b"/>
              <a:pathLst>
                <a:path w="1688" h="1066">
                  <a:moveTo>
                    <a:pt x="1302" y="1066"/>
                  </a:moveTo>
                  <a:cubicBezTo>
                    <a:pt x="1416" y="1024"/>
                    <a:pt x="1551" y="962"/>
                    <a:pt x="1613" y="850"/>
                  </a:cubicBezTo>
                  <a:cubicBezTo>
                    <a:pt x="1688" y="715"/>
                    <a:pt x="1606" y="575"/>
                    <a:pt x="1517" y="471"/>
                  </a:cubicBezTo>
                  <a:cubicBezTo>
                    <a:pt x="1336" y="258"/>
                    <a:pt x="1084" y="62"/>
                    <a:pt x="798" y="28"/>
                  </a:cubicBezTo>
                  <a:cubicBezTo>
                    <a:pt x="559" y="0"/>
                    <a:pt x="317" y="138"/>
                    <a:pt x="181" y="333"/>
                  </a:cubicBezTo>
                  <a:cubicBezTo>
                    <a:pt x="0" y="592"/>
                    <a:pt x="191" y="907"/>
                    <a:pt x="420" y="10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8"/>
            <p:cNvSpPr/>
            <p:nvPr/>
          </p:nvSpPr>
          <p:spPr bwMode="auto">
            <a:xfrm>
              <a:off x="-1061" y="549842"/>
              <a:ext cx="10334625" cy="6322075"/>
            </a:xfrm>
            <a:custGeom>
              <a:avLst/>
              <a:gdLst/>
              <a:ahLst/>
              <a:cxnLst/>
              <a:rect l="0" t="0" r="r" b="b"/>
              <a:pathLst>
                <a:path w="2171" h="1326">
                  <a:moveTo>
                    <a:pt x="1873" y="1326"/>
                  </a:moveTo>
                  <a:cubicBezTo>
                    <a:pt x="2171" y="1045"/>
                    <a:pt x="1825" y="678"/>
                    <a:pt x="1609" y="473"/>
                  </a:cubicBezTo>
                  <a:cubicBezTo>
                    <a:pt x="1406" y="281"/>
                    <a:pt x="1159" y="116"/>
                    <a:pt x="880" y="63"/>
                  </a:cubicBezTo>
                  <a:cubicBezTo>
                    <a:pt x="545" y="0"/>
                    <a:pt x="214" y="161"/>
                    <a:pt x="0" y="42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9"/>
            <p:cNvSpPr/>
            <p:nvPr/>
          </p:nvSpPr>
          <p:spPr bwMode="auto">
            <a:xfrm>
              <a:off x="3701" y="6186246"/>
              <a:ext cx="504825" cy="681527"/>
            </a:xfrm>
            <a:custGeom>
              <a:avLst/>
              <a:gdLst/>
              <a:ahLst/>
              <a:cxnLst/>
              <a:rect l="0" t="0" r="r" b="b"/>
              <a:pathLst>
                <a:path w="106" h="143">
                  <a:moveTo>
                    <a:pt x="0" y="0"/>
                  </a:moveTo>
                  <a:cubicBezTo>
                    <a:pt x="35" y="54"/>
                    <a:pt x="70" y="101"/>
                    <a:pt x="106" y="143"/>
                  </a:cubicBezTo>
                </a:path>
              </a:pathLst>
            </a:custGeom>
            <a:noFill/>
            <a:ln w="4763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0"/>
            <p:cNvSpPr/>
            <p:nvPr/>
          </p:nvSpPr>
          <p:spPr bwMode="auto">
            <a:xfrm>
              <a:off x="-1061" y="-51881"/>
              <a:ext cx="11091863" cy="6923796"/>
            </a:xfrm>
            <a:custGeom>
              <a:avLst/>
              <a:gdLst/>
              <a:ahLst/>
              <a:cxnLst/>
              <a:rect l="0" t="0" r="r" b="b"/>
              <a:pathLst>
                <a:path w="2330" h="1452">
                  <a:moveTo>
                    <a:pt x="2046" y="1452"/>
                  </a:moveTo>
                  <a:cubicBezTo>
                    <a:pt x="2330" y="1153"/>
                    <a:pt x="2049" y="821"/>
                    <a:pt x="1813" y="601"/>
                  </a:cubicBezTo>
                  <a:cubicBezTo>
                    <a:pt x="1569" y="375"/>
                    <a:pt x="1282" y="179"/>
                    <a:pt x="956" y="97"/>
                  </a:cubicBezTo>
                  <a:cubicBezTo>
                    <a:pt x="572" y="0"/>
                    <a:pt x="292" y="101"/>
                    <a:pt x="0" y="3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1"/>
            <p:cNvSpPr/>
            <p:nvPr/>
          </p:nvSpPr>
          <p:spPr bwMode="auto">
            <a:xfrm>
              <a:off x="5426601" y="5579"/>
              <a:ext cx="5788025" cy="6847184"/>
            </a:xfrm>
            <a:custGeom>
              <a:avLst/>
              <a:gdLst/>
              <a:ahLst/>
              <a:cxnLst/>
              <a:rect l="0" t="0" r="r" b="b"/>
              <a:pathLst>
                <a:path w="1216" h="1436">
                  <a:moveTo>
                    <a:pt x="1094" y="1436"/>
                  </a:moveTo>
                  <a:cubicBezTo>
                    <a:pt x="1216" y="1114"/>
                    <a:pt x="904" y="770"/>
                    <a:pt x="709" y="551"/>
                  </a:cubicBezTo>
                  <a:cubicBezTo>
                    <a:pt x="509" y="327"/>
                    <a:pt x="274" y="127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2"/>
            <p:cNvSpPr/>
            <p:nvPr/>
          </p:nvSpPr>
          <p:spPr bwMode="auto">
            <a:xfrm>
              <a:off x="-1061" y="5579"/>
              <a:ext cx="1057275" cy="614491"/>
            </a:xfrm>
            <a:custGeom>
              <a:avLst/>
              <a:gdLst/>
              <a:ahLst/>
              <a:cxnLst/>
              <a:rect l="0" t="0" r="r" b="b"/>
              <a:pathLst>
                <a:path w="222" h="129">
                  <a:moveTo>
                    <a:pt x="222" y="0"/>
                  </a:moveTo>
                  <a:cubicBezTo>
                    <a:pt x="152" y="35"/>
                    <a:pt x="76" y="78"/>
                    <a:pt x="0" y="12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3"/>
            <p:cNvSpPr/>
            <p:nvPr/>
          </p:nvSpPr>
          <p:spPr bwMode="auto">
            <a:xfrm>
              <a:off x="5821889" y="5579"/>
              <a:ext cx="5588000" cy="6866337"/>
            </a:xfrm>
            <a:custGeom>
              <a:avLst/>
              <a:gdLst/>
              <a:ahLst/>
              <a:cxnLst/>
              <a:rect l="0" t="0" r="r" b="b"/>
              <a:pathLst>
                <a:path w="1174" h="1440">
                  <a:moveTo>
                    <a:pt x="1067" y="1440"/>
                  </a:moveTo>
                  <a:cubicBezTo>
                    <a:pt x="1174" y="1124"/>
                    <a:pt x="887" y="797"/>
                    <a:pt x="698" y="577"/>
                  </a:cubicBezTo>
                  <a:cubicBezTo>
                    <a:pt x="500" y="348"/>
                    <a:pt x="270" y="14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4"/>
            <p:cNvSpPr/>
            <p:nvPr/>
          </p:nvSpPr>
          <p:spPr bwMode="auto">
            <a:xfrm>
              <a:off x="3701" y="790"/>
              <a:ext cx="595313" cy="352734"/>
            </a:xfrm>
            <a:custGeom>
              <a:avLst/>
              <a:gdLst/>
              <a:ahLst/>
              <a:cxnLst/>
              <a:rect l="0" t="0" r="r" b="b"/>
              <a:pathLst>
                <a:path w="125" h="74">
                  <a:moveTo>
                    <a:pt x="125" y="0"/>
                  </a:moveTo>
                  <a:cubicBezTo>
                    <a:pt x="85" y="22"/>
                    <a:pt x="43" y="47"/>
                    <a:pt x="0" y="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15"/>
            <p:cNvSpPr/>
            <p:nvPr/>
          </p:nvSpPr>
          <p:spPr bwMode="auto">
            <a:xfrm>
              <a:off x="6012389" y="5579"/>
              <a:ext cx="5497513" cy="6866337"/>
            </a:xfrm>
            <a:custGeom>
              <a:avLst/>
              <a:gdLst/>
              <a:ahLst/>
              <a:cxnLst/>
              <a:rect l="0" t="0" r="r" b="b"/>
              <a:pathLst>
                <a:path w="1155" h="1440">
                  <a:moveTo>
                    <a:pt x="1056" y="1440"/>
                  </a:moveTo>
                  <a:cubicBezTo>
                    <a:pt x="1155" y="1123"/>
                    <a:pt x="875" y="801"/>
                    <a:pt x="686" y="580"/>
                  </a:cubicBezTo>
                  <a:cubicBezTo>
                    <a:pt x="491" y="352"/>
                    <a:pt x="264" y="145"/>
                    <a:pt x="0" y="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16"/>
            <p:cNvSpPr/>
            <p:nvPr/>
          </p:nvSpPr>
          <p:spPr bwMode="auto">
            <a:xfrm>
              <a:off x="-1061" y="5579"/>
              <a:ext cx="357188" cy="213875"/>
            </a:xfrm>
            <a:custGeom>
              <a:avLst/>
              <a:gdLst/>
              <a:ahLst/>
              <a:cxnLst/>
              <a:rect l="0" t="0" r="r" b="b"/>
              <a:pathLst>
                <a:path w="75" h="45">
                  <a:moveTo>
                    <a:pt x="75" y="0"/>
                  </a:moveTo>
                  <a:cubicBezTo>
                    <a:pt x="50" y="14"/>
                    <a:pt x="25" y="29"/>
                    <a:pt x="0" y="45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17"/>
            <p:cNvSpPr/>
            <p:nvPr/>
          </p:nvSpPr>
          <p:spPr bwMode="auto">
            <a:xfrm>
              <a:off x="6210826" y="790"/>
              <a:ext cx="5522913" cy="6871126"/>
            </a:xfrm>
            <a:custGeom>
              <a:avLst/>
              <a:gdLst/>
              <a:ahLst/>
              <a:cxnLst/>
              <a:rect l="0" t="0" r="r" b="b"/>
              <a:pathLst>
                <a:path w="1160" h="1441">
                  <a:moveTo>
                    <a:pt x="1053" y="1441"/>
                  </a:moveTo>
                  <a:cubicBezTo>
                    <a:pt x="1160" y="1129"/>
                    <a:pt x="892" y="817"/>
                    <a:pt x="705" y="599"/>
                  </a:cubicBezTo>
                  <a:cubicBezTo>
                    <a:pt x="503" y="365"/>
                    <a:pt x="270" y="152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18"/>
            <p:cNvSpPr/>
            <p:nvPr/>
          </p:nvSpPr>
          <p:spPr bwMode="auto">
            <a:xfrm>
              <a:off x="6463239" y="5579"/>
              <a:ext cx="5413375" cy="6866337"/>
            </a:xfrm>
            <a:custGeom>
              <a:avLst/>
              <a:gdLst/>
              <a:ahLst/>
              <a:cxnLst/>
              <a:rect l="0" t="0" r="r" b="b"/>
              <a:pathLst>
                <a:path w="1137" h="1440">
                  <a:moveTo>
                    <a:pt x="1040" y="1440"/>
                  </a:moveTo>
                  <a:cubicBezTo>
                    <a:pt x="1137" y="1131"/>
                    <a:pt x="883" y="828"/>
                    <a:pt x="698" y="611"/>
                  </a:cubicBezTo>
                  <a:cubicBezTo>
                    <a:pt x="498" y="375"/>
                    <a:pt x="268" y="159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19"/>
            <p:cNvSpPr/>
            <p:nvPr/>
          </p:nvSpPr>
          <p:spPr bwMode="auto">
            <a:xfrm>
              <a:off x="6877576" y="5579"/>
              <a:ext cx="5037138" cy="6861550"/>
            </a:xfrm>
            <a:custGeom>
              <a:avLst/>
              <a:gdLst/>
              <a:ahLst/>
              <a:cxnLst/>
              <a:rect l="0" t="0" r="r" b="b"/>
              <a:pathLst>
                <a:path w="1058" h="1439">
                  <a:moveTo>
                    <a:pt x="1011" y="1439"/>
                  </a:moveTo>
                  <a:cubicBezTo>
                    <a:pt x="1058" y="1131"/>
                    <a:pt x="825" y="841"/>
                    <a:pt x="648" y="617"/>
                  </a:cubicBezTo>
                  <a:cubicBezTo>
                    <a:pt x="462" y="383"/>
                    <a:pt x="248" y="16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0"/>
            <p:cNvSpPr/>
            <p:nvPr/>
          </p:nvSpPr>
          <p:spPr bwMode="auto">
            <a:xfrm>
              <a:off x="8768289" y="5579"/>
              <a:ext cx="3417888" cy="2742066"/>
            </a:xfrm>
            <a:custGeom>
              <a:avLst/>
              <a:gdLst/>
              <a:ahLst/>
              <a:cxnLst/>
              <a:rect l="0" t="0" r="r" b="b"/>
              <a:pathLst>
                <a:path w="718" h="575">
                  <a:moveTo>
                    <a:pt x="718" y="575"/>
                  </a:moveTo>
                  <a:cubicBezTo>
                    <a:pt x="500" y="360"/>
                    <a:pt x="260" y="163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7" name="Freeform 21"/>
            <p:cNvSpPr/>
            <p:nvPr/>
          </p:nvSpPr>
          <p:spPr bwMode="auto">
            <a:xfrm>
              <a:off x="9235014" y="10367"/>
              <a:ext cx="2951163" cy="2555325"/>
            </a:xfrm>
            <a:custGeom>
              <a:avLst/>
              <a:gdLst/>
              <a:ahLst/>
              <a:cxnLst/>
              <a:rect l="0" t="0" r="r" b="b"/>
              <a:pathLst>
                <a:path w="620" h="536">
                  <a:moveTo>
                    <a:pt x="620" y="536"/>
                  </a:moveTo>
                  <a:cubicBezTo>
                    <a:pt x="404" y="314"/>
                    <a:pt x="196" y="13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8" name="Freeform 22"/>
            <p:cNvSpPr/>
            <p:nvPr/>
          </p:nvSpPr>
          <p:spPr bwMode="auto">
            <a:xfrm>
              <a:off x="10020826" y="5579"/>
              <a:ext cx="2165350" cy="1358265"/>
            </a:xfrm>
            <a:custGeom>
              <a:avLst/>
              <a:gdLst/>
              <a:ahLst/>
              <a:cxnLst/>
              <a:rect l="0" t="0" r="r" b="b"/>
              <a:pathLst>
                <a:path w="455" h="285">
                  <a:moveTo>
                    <a:pt x="0" y="0"/>
                  </a:moveTo>
                  <a:cubicBezTo>
                    <a:pt x="153" y="85"/>
                    <a:pt x="308" y="180"/>
                    <a:pt x="455" y="28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9" name="Freeform 23"/>
            <p:cNvSpPr/>
            <p:nvPr/>
          </p:nvSpPr>
          <p:spPr bwMode="auto">
            <a:xfrm>
              <a:off x="11290826" y="5579"/>
              <a:ext cx="895350" cy="534687"/>
            </a:xfrm>
            <a:custGeom>
              <a:avLst/>
              <a:gdLst/>
              <a:ahLst/>
              <a:cxnLst/>
              <a:rect l="0" t="0" r="r" b="b"/>
              <a:pathLst>
                <a:path w="188" h="112">
                  <a:moveTo>
                    <a:pt x="0" y="0"/>
                  </a:moveTo>
                  <a:cubicBezTo>
                    <a:pt x="63" y="36"/>
                    <a:pt x="126" y="73"/>
                    <a:pt x="188" y="112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76" name="Group 75"/>
          <p:cNvGrpSpPr/>
          <p:nvPr/>
        </p:nvGrpSpPr>
        <p:grpSpPr>
          <a:xfrm>
            <a:off x="805336" y="1698331"/>
            <a:ext cx="5941540" cy="3470421"/>
            <a:chOff x="805336" y="1698331"/>
            <a:chExt cx="5941540" cy="3470421"/>
          </a:xfrm>
        </p:grpSpPr>
        <p:sp>
          <p:nvSpPr>
            <p:cNvPr id="77" name="Rectangle 76"/>
            <p:cNvSpPr/>
            <p:nvPr/>
          </p:nvSpPr>
          <p:spPr>
            <a:xfrm>
              <a:off x="805336" y="1698331"/>
              <a:ext cx="5941540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78" name="Isosceles Triangle 9"/>
            <p:cNvSpPr/>
            <p:nvPr/>
          </p:nvSpPr>
          <p:spPr>
            <a:xfrm rot="10800000">
              <a:off x="3618113" y="4896349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79" name="Rectangle 78"/>
            <p:cNvSpPr/>
            <p:nvPr/>
          </p:nvSpPr>
          <p:spPr>
            <a:xfrm>
              <a:off x="805336" y="2274403"/>
              <a:ext cx="5941540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43510" y="0"/>
            <a:ext cx="4648490" cy="6858000"/>
          </a:xfrm>
          <a:solidFill>
            <a:schemeClr val="bg1">
              <a:lumMod val="65000"/>
              <a:lumOff val="3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5443" y="2360255"/>
            <a:ext cx="5776646" cy="1178032"/>
          </a:xfrm>
        </p:spPr>
        <p:txBody>
          <a:bodyPr bIns="0" anchor="b">
            <a:normAutofit/>
          </a:bodyPr>
          <a:lstStyle>
            <a:lvl1pPr>
              <a:defRPr sz="3600">
                <a:solidFill>
                  <a:srgbClr val="FFFE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5443" y="3545012"/>
            <a:ext cx="5776646" cy="1274198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rgbClr val="FFFE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E83DD7DF-D18F-4061-8D09-F4EE845932C3}" type="datetimeFigureOut">
              <a:rPr lang="ru-RU" smtClean="0"/>
              <a:t>18.07.2023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5942203" cy="32004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828377" y="320040"/>
            <a:ext cx="914400" cy="320040"/>
          </a:xfrm>
        </p:spPr>
        <p:txBody>
          <a:bodyPr/>
          <a:lstStyle/>
          <a:p>
            <a:fld id="{33D49E3B-2A2A-49A5-A896-1B1F26CBF0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27791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91161" y="2358391"/>
            <a:ext cx="3498667" cy="2456485"/>
          </a:xfrm>
          <a:prstGeom prst="rect">
            <a:avLst/>
          </a:prstGeom>
        </p:spPr>
        <p:txBody>
          <a:bodyPr vert="horz" lIns="228600" tIns="228600" rIns="228600" bIns="22860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34982" y="794719"/>
            <a:ext cx="5950036" cy="525709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04672" y="320040"/>
            <a:ext cx="3657600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3DD7DF-D18F-4061-8D09-F4EE845932C3}" type="datetimeFigureOut">
              <a:rPr lang="ru-RU" smtClean="0"/>
              <a:t>18.07.2023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04672" y="6227064"/>
            <a:ext cx="10588752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469880" y="320040"/>
            <a:ext cx="914400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D49E3B-2A2A-49A5-A896-1B1F26CBF0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21568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lnSpc>
          <a:spcPct val="85000"/>
        </a:lnSpc>
        <a:spcBef>
          <a:spcPct val="0"/>
        </a:spcBef>
        <a:buNone/>
        <a:defRPr sz="4000" b="0" i="0" kern="1200" cap="none" spc="-15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4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C48F999-3BF0-80EA-C6CC-73D1E67890D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56042" y="2300791"/>
            <a:ext cx="8679915" cy="1748729"/>
          </a:xfrm>
        </p:spPr>
        <p:txBody>
          <a:bodyPr>
            <a:normAutofit/>
          </a:bodyPr>
          <a:lstStyle/>
          <a:p>
            <a:r>
              <a:rPr lang="ru-RU" sz="8800" b="1" dirty="0"/>
              <a:t>Февраль 1917 г. </a:t>
            </a:r>
          </a:p>
        </p:txBody>
      </p:sp>
    </p:spTree>
    <p:extLst>
      <p:ext uri="{BB962C8B-B14F-4D97-AF65-F5344CB8AC3E}">
        <p14:creationId xmlns:p14="http://schemas.microsoft.com/office/powerpoint/2010/main" val="214918546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BB46A15-BEAF-2B0A-CD42-24896CA1CABA}"/>
              </a:ext>
            </a:extLst>
          </p:cNvPr>
          <p:cNvSpPr txBox="1"/>
          <p:nvPr/>
        </p:nvSpPr>
        <p:spPr>
          <a:xfrm>
            <a:off x="2138289" y="126609"/>
            <a:ext cx="84124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rgbClr val="FF0000"/>
                </a:solidFill>
              </a:rPr>
              <a:t>Политика Временного правительства 1917 г.</a:t>
            </a:r>
          </a:p>
        </p:txBody>
      </p:sp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id="{41B26FCE-CE70-8606-424C-8CF8AEABA720}"/>
              </a:ext>
            </a:extLst>
          </p:cNvPr>
          <p:cNvSpPr/>
          <p:nvPr/>
        </p:nvSpPr>
        <p:spPr>
          <a:xfrm>
            <a:off x="193260" y="706100"/>
            <a:ext cx="11732455" cy="956603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FF0000"/>
                </a:solidFill>
              </a:rPr>
              <a:t>ЦЕЛЬ: </a:t>
            </a:r>
            <a:r>
              <a:rPr lang="ru-RU" dirty="0"/>
              <a:t>организовать управление в стране, провести широкие демократические реформы, достигнуть «классового мира», преодолеть экономическую разруху, сохранить верность союзническим обязательствам. </a:t>
            </a:r>
          </a:p>
        </p:txBody>
      </p:sp>
      <p:sp>
        <p:nvSpPr>
          <p:cNvPr id="5" name="Стрелка: пятиугольник 4">
            <a:extLst>
              <a:ext uri="{FF2B5EF4-FFF2-40B4-BE49-F238E27FC236}">
                <a16:creationId xmlns:a16="http://schemas.microsoft.com/office/drawing/2014/main" id="{30C3AAC4-104C-AB8F-B75F-2D91D3726EF7}"/>
              </a:ext>
            </a:extLst>
          </p:cNvPr>
          <p:cNvSpPr/>
          <p:nvPr/>
        </p:nvSpPr>
        <p:spPr>
          <a:xfrm>
            <a:off x="193260" y="1997612"/>
            <a:ext cx="3675355" cy="815926"/>
          </a:xfrm>
          <a:prstGeom prst="homePlat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/>
              <a:t>Внутренняя политика </a:t>
            </a:r>
          </a:p>
        </p:txBody>
      </p:sp>
      <p:sp>
        <p:nvSpPr>
          <p:cNvPr id="7" name="Свиток: горизонтальный 6">
            <a:extLst>
              <a:ext uri="{FF2B5EF4-FFF2-40B4-BE49-F238E27FC236}">
                <a16:creationId xmlns:a16="http://schemas.microsoft.com/office/drawing/2014/main" id="{5430D111-92FC-96A2-10FB-D05F3917AD5A}"/>
              </a:ext>
            </a:extLst>
          </p:cNvPr>
          <p:cNvSpPr/>
          <p:nvPr/>
        </p:nvSpPr>
        <p:spPr>
          <a:xfrm>
            <a:off x="3981157" y="1399734"/>
            <a:ext cx="7695028" cy="3861583"/>
          </a:xfrm>
          <a:prstGeom prst="horizontalScroll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rgbClr val="FF0000"/>
                </a:solidFill>
              </a:rPr>
              <a:t>3 марта - Декларация и 6 марта – Обращение к народу:</a:t>
            </a:r>
          </a:p>
          <a:p>
            <a:pPr algn="ctr"/>
            <a:r>
              <a:rPr lang="ru-RU" sz="1400" dirty="0"/>
              <a:t>•	Полная и немедленная амнистия по всем политическим и религиозным делам</a:t>
            </a:r>
          </a:p>
          <a:p>
            <a:pPr algn="ctr"/>
            <a:r>
              <a:rPr lang="ru-RU" sz="1400" dirty="0"/>
              <a:t>•	Немедленная подготовка выборов на началах всеобщего, равного, тайного и прямого голосования для созыва в будущем Учредительного собрания, которое установит форму правления и примет конституцию</a:t>
            </a:r>
          </a:p>
          <a:p>
            <a:pPr algn="ctr"/>
            <a:r>
              <a:rPr lang="ru-RU" sz="1400" dirty="0"/>
              <a:t>•	Выборы местных органов самоуправления на тех же принципах</a:t>
            </a:r>
          </a:p>
          <a:p>
            <a:pPr algn="ctr"/>
            <a:r>
              <a:rPr lang="ru-RU" sz="1400" dirty="0"/>
              <a:t>•	Свобода слова, печати, союзов, собраний и стачек</a:t>
            </a:r>
          </a:p>
          <a:p>
            <a:pPr algn="ctr"/>
            <a:r>
              <a:rPr lang="ru-RU" sz="1400" dirty="0"/>
              <a:t>•	Отмена всех сословных, вероисповедных и национальных ограничений</a:t>
            </a:r>
          </a:p>
          <a:p>
            <a:pPr algn="ctr"/>
            <a:r>
              <a:rPr lang="ru-RU" sz="1400" dirty="0"/>
              <a:t>•	Замена полиции народной милицией с выборным начальством, подчиненным органам местного самоуправления </a:t>
            </a:r>
          </a:p>
        </p:txBody>
      </p:sp>
      <p:sp>
        <p:nvSpPr>
          <p:cNvPr id="8" name="Стрелка: пятиугольник 7">
            <a:extLst>
              <a:ext uri="{FF2B5EF4-FFF2-40B4-BE49-F238E27FC236}">
                <a16:creationId xmlns:a16="http://schemas.microsoft.com/office/drawing/2014/main" id="{E1F78AB9-E9FD-B08C-792C-0EC9AC7A2FD2}"/>
              </a:ext>
            </a:extLst>
          </p:cNvPr>
          <p:cNvSpPr/>
          <p:nvPr/>
        </p:nvSpPr>
        <p:spPr>
          <a:xfrm>
            <a:off x="193260" y="5739618"/>
            <a:ext cx="3675355" cy="815926"/>
          </a:xfrm>
          <a:prstGeom prst="homePlat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/>
              <a:t>Внешняя политика </a:t>
            </a:r>
          </a:p>
        </p:txBody>
      </p:sp>
      <p:sp>
        <p:nvSpPr>
          <p:cNvPr id="9" name="Свиток: горизонтальный 8">
            <a:extLst>
              <a:ext uri="{FF2B5EF4-FFF2-40B4-BE49-F238E27FC236}">
                <a16:creationId xmlns:a16="http://schemas.microsoft.com/office/drawing/2014/main" id="{5E935CC2-FFBF-7AD2-5549-45160BB93936}"/>
              </a:ext>
            </a:extLst>
          </p:cNvPr>
          <p:cNvSpPr/>
          <p:nvPr/>
        </p:nvSpPr>
        <p:spPr>
          <a:xfrm>
            <a:off x="4137575" y="5162843"/>
            <a:ext cx="7651152" cy="1652955"/>
          </a:xfrm>
          <a:prstGeom prst="horizontalScroll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rgbClr val="FF0000"/>
                </a:solidFill>
              </a:rPr>
              <a:t>Продолжение войны до победного конца</a:t>
            </a: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C936F55C-8C55-65EF-25A6-BCA8E0B1A6A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322" y="2982126"/>
            <a:ext cx="3675355" cy="2588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235055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925D65B7-64BE-1ECF-52A3-FEA2D5F4687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2580" y="1050888"/>
            <a:ext cx="2026518" cy="254323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75078CF-6BF6-238C-D90A-AAE0958E0AA3}"/>
              </a:ext>
            </a:extLst>
          </p:cNvPr>
          <p:cNvSpPr txBox="1"/>
          <p:nvPr/>
        </p:nvSpPr>
        <p:spPr>
          <a:xfrm>
            <a:off x="509950" y="3572857"/>
            <a:ext cx="609834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/>
              <a:t>П. Н. Милюков</a:t>
            </a:r>
          </a:p>
        </p:txBody>
      </p:sp>
      <p:sp>
        <p:nvSpPr>
          <p:cNvPr id="5" name="Облачко с текстом: прямоугольное 4">
            <a:extLst>
              <a:ext uri="{FF2B5EF4-FFF2-40B4-BE49-F238E27FC236}">
                <a16:creationId xmlns:a16="http://schemas.microsoft.com/office/drawing/2014/main" id="{7C8A6F8E-B314-1F1D-8259-BF80307F9F5B}"/>
              </a:ext>
            </a:extLst>
          </p:cNvPr>
          <p:cNvSpPr/>
          <p:nvPr/>
        </p:nvSpPr>
        <p:spPr>
          <a:xfrm>
            <a:off x="509950" y="225083"/>
            <a:ext cx="2954215" cy="647114"/>
          </a:xfrm>
          <a:prstGeom prst="wedgeRectCallou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i="1" dirty="0"/>
              <a:t>Продолжение войны до победного конца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098BD2E-194B-9076-A409-3F053D22728D}"/>
              </a:ext>
            </a:extLst>
          </p:cNvPr>
          <p:cNvSpPr txBox="1"/>
          <p:nvPr/>
        </p:nvSpPr>
        <p:spPr>
          <a:xfrm>
            <a:off x="3780692" y="86975"/>
            <a:ext cx="8219049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i="1" dirty="0"/>
              <a:t>Заявления Милюкова противоречили – Манифесту Петросовета «К народам всего мира», призывающему бороться против империалистических целей войны. </a:t>
            </a:r>
          </a:p>
        </p:txBody>
      </p:sp>
      <p:sp>
        <p:nvSpPr>
          <p:cNvPr id="8" name="Стрелка: пятиугольник 7">
            <a:extLst>
              <a:ext uri="{FF2B5EF4-FFF2-40B4-BE49-F238E27FC236}">
                <a16:creationId xmlns:a16="http://schemas.microsoft.com/office/drawing/2014/main" id="{60564330-EEAC-E4DE-7356-80170E6AAAC7}"/>
              </a:ext>
            </a:extLst>
          </p:cNvPr>
          <p:cNvSpPr/>
          <p:nvPr/>
        </p:nvSpPr>
        <p:spPr>
          <a:xfrm rot="5400000">
            <a:off x="6389912" y="1729853"/>
            <a:ext cx="2691119" cy="1252024"/>
          </a:xfrm>
          <a:prstGeom prst="homePlat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ПРОТИВОРЕЧИЯ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C9DD171-5188-E804-4007-A4C08B5F48B0}"/>
              </a:ext>
            </a:extLst>
          </p:cNvPr>
          <p:cNvSpPr txBox="1"/>
          <p:nvPr/>
        </p:nvSpPr>
        <p:spPr>
          <a:xfrm>
            <a:off x="8361484" y="1356866"/>
            <a:ext cx="2676378" cy="25853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i="1" dirty="0"/>
              <a:t>сохранились старые органы управления (министерства, земства, городские думы), но губернаторы заменялись военными комиссарами Временного правительства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25EE4DB-F642-6B6F-CCC3-CD7207FD83BF}"/>
              </a:ext>
            </a:extLst>
          </p:cNvPr>
          <p:cNvSpPr txBox="1"/>
          <p:nvPr/>
        </p:nvSpPr>
        <p:spPr>
          <a:xfrm>
            <a:off x="4601889" y="978403"/>
            <a:ext cx="1735601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i="1" dirty="0"/>
              <a:t>упразднялась царская полиция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295D4C3-9868-4769-C44A-0AED2FD25E59}"/>
              </a:ext>
            </a:extLst>
          </p:cNvPr>
          <p:cNvSpPr txBox="1"/>
          <p:nvPr/>
        </p:nvSpPr>
        <p:spPr>
          <a:xfrm>
            <a:off x="4000741" y="3102456"/>
            <a:ext cx="3436033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i="1" dirty="0"/>
              <a:t>под напором масс был арестован Николай II со своей семьей. 31 июля он с семьей был отправлен в ссылку в Сибирь (Тобольск)</a:t>
            </a: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D0673A23-FCE3-DFAB-622E-E49D4527772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324" y="4236968"/>
            <a:ext cx="3801086" cy="2534057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11FECFE7-9475-5B2A-0052-325D1774D021}"/>
              </a:ext>
            </a:extLst>
          </p:cNvPr>
          <p:cNvSpPr txBox="1"/>
          <p:nvPr/>
        </p:nvSpPr>
        <p:spPr>
          <a:xfrm>
            <a:off x="8822200" y="4083267"/>
            <a:ext cx="3177541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i="1" dirty="0"/>
              <a:t>была создана Чрезвычайная комиссия для расследования деятельности высших  чиновников старого режима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7351A219-3602-56AF-C51A-8F9D55BE305A}"/>
              </a:ext>
            </a:extLst>
          </p:cNvPr>
          <p:cNvSpPr txBox="1"/>
          <p:nvPr/>
        </p:nvSpPr>
        <p:spPr>
          <a:xfrm>
            <a:off x="5718757" y="5331911"/>
            <a:ext cx="3801086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i="1" dirty="0"/>
              <a:t>принятие закона о 8 часовом рабочем дне откладывалось до окончания войны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6544E0E2-B659-7AC7-DF08-6AEE7C356109}"/>
              </a:ext>
            </a:extLst>
          </p:cNvPr>
          <p:cNvSpPr txBox="1"/>
          <p:nvPr/>
        </p:nvSpPr>
        <p:spPr>
          <a:xfrm>
            <a:off x="2882885" y="1967957"/>
            <a:ext cx="3995752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i="1" dirty="0"/>
              <a:t>правительство выступало против захвата крестьянами помещичьей земли</a:t>
            </a:r>
          </a:p>
        </p:txBody>
      </p:sp>
    </p:spTree>
    <p:extLst>
      <p:ext uri="{BB962C8B-B14F-4D97-AF65-F5344CB8AC3E}">
        <p14:creationId xmlns:p14="http://schemas.microsoft.com/office/powerpoint/2010/main" val="22081508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4C19AA19-AAEF-C85C-FB68-94E20A53ED22}"/>
              </a:ext>
            </a:extLst>
          </p:cNvPr>
          <p:cNvSpPr txBox="1"/>
          <p:nvPr/>
        </p:nvSpPr>
        <p:spPr>
          <a:xfrm>
            <a:off x="2883877" y="100649"/>
            <a:ext cx="951327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rgbClr val="FF0000"/>
                </a:solidFill>
              </a:rPr>
              <a:t>Кризисы Временного правительства</a:t>
            </a:r>
          </a:p>
        </p:txBody>
      </p:sp>
      <p:sp>
        <p:nvSpPr>
          <p:cNvPr id="4" name="Стрелка: пятиугольник 3">
            <a:extLst>
              <a:ext uri="{FF2B5EF4-FFF2-40B4-BE49-F238E27FC236}">
                <a16:creationId xmlns:a16="http://schemas.microsoft.com/office/drawing/2014/main" id="{FF6059AE-16E8-DFD1-DD44-FAE730165C61}"/>
              </a:ext>
            </a:extLst>
          </p:cNvPr>
          <p:cNvSpPr/>
          <p:nvPr/>
        </p:nvSpPr>
        <p:spPr>
          <a:xfrm>
            <a:off x="98474" y="928468"/>
            <a:ext cx="3334043" cy="717452"/>
          </a:xfrm>
          <a:prstGeom prst="homePlat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Апрельский кризис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65BDC8B-F4A8-8965-B39F-F8F22F38D56D}"/>
              </a:ext>
            </a:extLst>
          </p:cNvPr>
          <p:cNvSpPr txBox="1"/>
          <p:nvPr/>
        </p:nvSpPr>
        <p:spPr>
          <a:xfrm>
            <a:off x="3576709" y="928468"/>
            <a:ext cx="777591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dirty="0"/>
              <a:t>Нота П. Н. Милюкова от 18 апреля </a:t>
            </a:r>
            <a:r>
              <a:rPr lang="ru-RU" dirty="0"/>
              <a:t>– война до победного конца. 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6027D62B-0310-1548-9B26-102A33AC628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36417" y="337304"/>
            <a:ext cx="1232418" cy="1551659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571CA099-7814-5B6E-72E6-FA5973DEC1E5}"/>
              </a:ext>
            </a:extLst>
          </p:cNvPr>
          <p:cNvSpPr txBox="1"/>
          <p:nvPr/>
        </p:nvSpPr>
        <p:spPr>
          <a:xfrm>
            <a:off x="2960500" y="1195022"/>
            <a:ext cx="673139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dirty="0"/>
              <a:t>отставка П. Н. Милюкова и А. И. Гучкова (выход из правительства)</a:t>
            </a: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894C9816-A866-194E-6CB5-E7077BCAD2F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13098" y="1297800"/>
            <a:ext cx="1247315" cy="1551659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67A72B14-269C-CA6A-2E90-57C0CA8BE621}"/>
              </a:ext>
            </a:extLst>
          </p:cNvPr>
          <p:cNvSpPr txBox="1"/>
          <p:nvPr/>
        </p:nvSpPr>
        <p:spPr>
          <a:xfrm>
            <a:off x="2887767" y="1715234"/>
            <a:ext cx="6196818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b="1" dirty="0"/>
              <a:t>5-6 мая – создание 1-го коалиционного правительства (соглашение Временного правительства и Петроградского Совета) </a:t>
            </a:r>
            <a:r>
              <a:rPr lang="ru-RU" dirty="0"/>
              <a:t>– 6 меньшевиков и эсеров. </a:t>
            </a:r>
            <a:r>
              <a:rPr lang="ru-RU" b="1" i="1" dirty="0"/>
              <a:t>Председатель Г. Е. Львов (кадет</a:t>
            </a:r>
            <a:r>
              <a:rPr lang="ru-RU" dirty="0"/>
              <a:t>). Оно выступало с декларацией о заключении мира и ускоренной разработки аграрной реформы. </a:t>
            </a: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45A7B10F-1F90-8245-7A65-DCD5C9919ED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98992" y="1823640"/>
            <a:ext cx="971008" cy="1439478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EAC0D80A-B01B-0915-2983-81B7587E8A72}"/>
              </a:ext>
            </a:extLst>
          </p:cNvPr>
          <p:cNvSpPr txBox="1"/>
          <p:nvPr/>
        </p:nvSpPr>
        <p:spPr>
          <a:xfrm>
            <a:off x="805375" y="2941935"/>
            <a:ext cx="619681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dirty="0"/>
              <a:t>Г. Е. Львов 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D8911412-5BDA-BF02-639D-C4E9EE423219}"/>
              </a:ext>
            </a:extLst>
          </p:cNvPr>
          <p:cNvSpPr txBox="1"/>
          <p:nvPr/>
        </p:nvSpPr>
        <p:spPr>
          <a:xfrm>
            <a:off x="10460413" y="1841353"/>
            <a:ext cx="193505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dirty="0"/>
              <a:t>П. Н. Милюков 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6F2A6F6B-B0FC-C794-A4B5-E8B5AB300281}"/>
              </a:ext>
            </a:extLst>
          </p:cNvPr>
          <p:cNvSpPr txBox="1"/>
          <p:nvPr/>
        </p:nvSpPr>
        <p:spPr>
          <a:xfrm>
            <a:off x="9077681" y="2860226"/>
            <a:ext cx="165873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dirty="0"/>
              <a:t>А. И. Гучков </a:t>
            </a:r>
          </a:p>
        </p:txBody>
      </p:sp>
      <p:sp>
        <p:nvSpPr>
          <p:cNvPr id="22" name="Стрелка: пятиугольник 21">
            <a:extLst>
              <a:ext uri="{FF2B5EF4-FFF2-40B4-BE49-F238E27FC236}">
                <a16:creationId xmlns:a16="http://schemas.microsoft.com/office/drawing/2014/main" id="{72F512F3-6E8C-27C9-7F26-4F00AFCBD664}"/>
              </a:ext>
            </a:extLst>
          </p:cNvPr>
          <p:cNvSpPr/>
          <p:nvPr/>
        </p:nvSpPr>
        <p:spPr>
          <a:xfrm>
            <a:off x="98474" y="3967089"/>
            <a:ext cx="3334043" cy="798486"/>
          </a:xfrm>
          <a:prstGeom prst="homePlat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Июньский кризис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F78F944-A7F4-5B73-A6A7-EA01062CCD9B}"/>
              </a:ext>
            </a:extLst>
          </p:cNvPr>
          <p:cNvSpPr txBox="1"/>
          <p:nvPr/>
        </p:nvSpPr>
        <p:spPr>
          <a:xfrm>
            <a:off x="3432517" y="3925408"/>
            <a:ext cx="4811152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b="1" dirty="0"/>
              <a:t>3-24 июня </a:t>
            </a:r>
            <a:r>
              <a:rPr lang="ru-RU" dirty="0"/>
              <a:t>– принятие на I  Съезде рабочих и солдатских депутатов под влиянием меньшевиков и эсеров </a:t>
            </a:r>
            <a:r>
              <a:rPr lang="ru-RU" b="1" dirty="0"/>
              <a:t>была принята резолюция о сотрудничестве с Временным  правительством.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2F84A398-C9EE-1C8B-E322-9F74B9650BAE}"/>
              </a:ext>
            </a:extLst>
          </p:cNvPr>
          <p:cNvSpPr txBox="1"/>
          <p:nvPr/>
        </p:nvSpPr>
        <p:spPr>
          <a:xfrm>
            <a:off x="2198992" y="5477081"/>
            <a:ext cx="6196818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b="1" dirty="0"/>
              <a:t>18 июня </a:t>
            </a:r>
            <a:r>
              <a:rPr lang="ru-RU" dirty="0"/>
              <a:t>– демонстрации в ответ под лозунгами «Вся власть Советам!», «Долой войну», «Долой министров - капиталистов»! </a:t>
            </a:r>
          </a:p>
        </p:txBody>
      </p:sp>
      <p:pic>
        <p:nvPicPr>
          <p:cNvPr id="27" name="Рисунок 26">
            <a:extLst>
              <a:ext uri="{FF2B5EF4-FFF2-40B4-BE49-F238E27FC236}">
                <a16:creationId xmlns:a16="http://schemas.microsoft.com/office/drawing/2014/main" id="{242F89CA-D976-3629-13FA-852C8406FBF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81415" y="3912938"/>
            <a:ext cx="3712111" cy="2607758"/>
          </a:xfrm>
          <a:prstGeom prst="rect">
            <a:avLst/>
          </a:prstGeom>
        </p:spPr>
      </p:pic>
      <p:pic>
        <p:nvPicPr>
          <p:cNvPr id="28" name="Рисунок 27">
            <a:extLst>
              <a:ext uri="{FF2B5EF4-FFF2-40B4-BE49-F238E27FC236}">
                <a16:creationId xmlns:a16="http://schemas.microsoft.com/office/drawing/2014/main" id="{69C4C74B-57B7-3EB4-F22E-529FF712E46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57074" y="5054085"/>
            <a:ext cx="1941918" cy="14637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099844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трелка: пятиугольник 1">
            <a:extLst>
              <a:ext uri="{FF2B5EF4-FFF2-40B4-BE49-F238E27FC236}">
                <a16:creationId xmlns:a16="http://schemas.microsoft.com/office/drawing/2014/main" id="{8FA10AE3-FBF9-1A7C-7E1B-0BFAB6F14C08}"/>
              </a:ext>
            </a:extLst>
          </p:cNvPr>
          <p:cNvSpPr/>
          <p:nvPr/>
        </p:nvSpPr>
        <p:spPr>
          <a:xfrm>
            <a:off x="225083" y="365759"/>
            <a:ext cx="3573194" cy="773724"/>
          </a:xfrm>
          <a:prstGeom prst="homePlat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Июльский кризис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5FEFC13-CED3-7B1A-F8B8-85EF760B441B}"/>
              </a:ext>
            </a:extLst>
          </p:cNvPr>
          <p:cNvSpPr txBox="1"/>
          <p:nvPr/>
        </p:nvSpPr>
        <p:spPr>
          <a:xfrm>
            <a:off x="3949504" y="383289"/>
            <a:ext cx="609834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/>
              <a:t>провал июньского выступления на фронте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054A44D-F9FB-F647-6E89-1FCA69AA6384}"/>
              </a:ext>
            </a:extLst>
          </p:cNvPr>
          <p:cNvSpPr txBox="1"/>
          <p:nvPr/>
        </p:nvSpPr>
        <p:spPr>
          <a:xfrm>
            <a:off x="3949504" y="968384"/>
            <a:ext cx="7895493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b="1" dirty="0"/>
              <a:t>3-4 июля </a:t>
            </a:r>
            <a:r>
              <a:rPr lang="ru-RU" dirty="0"/>
              <a:t>– вооруженные демонстрации рабочих и солдат «Вся власть Советам»; попытка захвата власти большевиками. В ответ правительство расстреляло демонстрацию.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92A545E-834C-D05D-EC63-C3ABAE9E26B4}"/>
              </a:ext>
            </a:extLst>
          </p:cNvPr>
          <p:cNvSpPr txBox="1"/>
          <p:nvPr/>
        </p:nvSpPr>
        <p:spPr>
          <a:xfrm>
            <a:off x="225083" y="2047097"/>
            <a:ext cx="6098344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i="1" dirty="0"/>
              <a:t>Начались репрессии против большевиков и левых эсеров. Петроград – военное положение. Был издан приказ об аресте В. И Ленина  и других лидеров, обвинив их в шпионаже в пользу Германии. Временно уменьшилось влияние Петроградского и других Советов. С двоевластием было покончено.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4835471-04AE-4F6C-5A85-112546BAF86B}"/>
              </a:ext>
            </a:extLst>
          </p:cNvPr>
          <p:cNvSpPr txBox="1"/>
          <p:nvPr/>
        </p:nvSpPr>
        <p:spPr>
          <a:xfrm>
            <a:off x="7277685" y="2205444"/>
            <a:ext cx="3357895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b="1" dirty="0"/>
              <a:t>24 июля – создание 2-го коалиционного правительства, </a:t>
            </a:r>
          </a:p>
          <a:p>
            <a:pPr algn="ctr"/>
            <a:r>
              <a:rPr lang="ru-RU" b="1" dirty="0"/>
              <a:t>Председатель А. Ф. Керенский</a:t>
            </a: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CC63B5B4-2C24-D780-8C70-74856555E8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12023" y="1852019"/>
            <a:ext cx="1532974" cy="2144483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63AB2CB7-0473-3977-A15C-420DE2FAE18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5587" y="3825918"/>
            <a:ext cx="5120640" cy="2926080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A744915A-41DE-72C1-CD73-DA2C81A105F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06498" y="4280744"/>
            <a:ext cx="3900268" cy="2298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849274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302A2511-466D-9B8B-5EA7-418FB406C9DB}"/>
              </a:ext>
            </a:extLst>
          </p:cNvPr>
          <p:cNvSpPr txBox="1"/>
          <p:nvPr/>
        </p:nvSpPr>
        <p:spPr>
          <a:xfrm>
            <a:off x="2715065" y="145925"/>
            <a:ext cx="859887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FF0000"/>
                </a:solidFill>
              </a:rPr>
              <a:t>Партии, имеющие влияние после Февраля</a:t>
            </a:r>
          </a:p>
        </p:txBody>
      </p:sp>
      <p:graphicFrame>
        <p:nvGraphicFramePr>
          <p:cNvPr id="4" name="Таблица 4">
            <a:extLst>
              <a:ext uri="{FF2B5EF4-FFF2-40B4-BE49-F238E27FC236}">
                <a16:creationId xmlns:a16="http://schemas.microsoft.com/office/drawing/2014/main" id="{08894461-ADA0-E507-28FA-DD7C5DDA9B6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198764"/>
              </p:ext>
            </p:extLst>
          </p:nvPr>
        </p:nvGraphicFramePr>
        <p:xfrm>
          <a:off x="653366" y="773724"/>
          <a:ext cx="11121292" cy="588451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3327791">
                  <a:extLst>
                    <a:ext uri="{9D8B030D-6E8A-4147-A177-3AD203B41FA5}">
                      <a16:colId xmlns:a16="http://schemas.microsoft.com/office/drawing/2014/main" val="2573955079"/>
                    </a:ext>
                  </a:extLst>
                </a:gridCol>
                <a:gridCol w="7793501">
                  <a:extLst>
                    <a:ext uri="{9D8B030D-6E8A-4147-A177-3AD203B41FA5}">
                      <a16:colId xmlns:a16="http://schemas.microsoft.com/office/drawing/2014/main" val="3229404701"/>
                    </a:ext>
                  </a:extLst>
                </a:gridCol>
              </a:tblGrid>
              <a:tr h="1128229">
                <a:tc>
                  <a:txBody>
                    <a:bodyPr/>
                    <a:lstStyle/>
                    <a:p>
                      <a:pPr algn="ctr"/>
                      <a:r>
                        <a:rPr lang="ru-RU" sz="3200" dirty="0"/>
                        <a:t>Кадеты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400" dirty="0"/>
                        <a:t>из оппозиционной партии, стали правящей, заняв во Временном правительстве ключевые посты. Они </a:t>
                      </a:r>
                      <a:r>
                        <a:rPr lang="ru-RU" sz="1400" dirty="0">
                          <a:solidFill>
                            <a:srgbClr val="00B0F0"/>
                          </a:solidFill>
                        </a:rPr>
                        <a:t>выступали за парламентскую республику</a:t>
                      </a:r>
                      <a:r>
                        <a:rPr lang="ru-RU" sz="1400" dirty="0"/>
                        <a:t>, в аграрном вопросе по прежнему </a:t>
                      </a:r>
                      <a:r>
                        <a:rPr lang="ru-RU" sz="1400" dirty="0">
                          <a:solidFill>
                            <a:srgbClr val="00B0F0"/>
                          </a:solidFill>
                        </a:rPr>
                        <a:t>выступали за выкуп государством и крестьянами помещичьих земель</a:t>
                      </a:r>
                      <a:r>
                        <a:rPr lang="ru-RU" sz="1400" dirty="0"/>
                        <a:t>, были </a:t>
                      </a:r>
                      <a:r>
                        <a:rPr lang="ru-RU" sz="1400" dirty="0">
                          <a:solidFill>
                            <a:srgbClr val="00B0F0"/>
                          </a:solidFill>
                        </a:rPr>
                        <a:t>за ведение войн до победного конца.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15968151"/>
                  </a:ext>
                </a:extLst>
              </a:tr>
              <a:tr h="1128229"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/>
                        <a:t>Эсеры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400" dirty="0">
                          <a:solidFill>
                            <a:srgbClr val="FFFF00"/>
                          </a:solidFill>
                        </a:rPr>
                        <a:t>за федеративную республику свободных наций</a:t>
                      </a:r>
                      <a:r>
                        <a:rPr lang="ru-RU" sz="1400" dirty="0"/>
                        <a:t>, в аграрном вопросе – </a:t>
                      </a:r>
                      <a:r>
                        <a:rPr lang="ru-RU" sz="1400" dirty="0">
                          <a:solidFill>
                            <a:srgbClr val="FFFF00"/>
                          </a:solidFill>
                        </a:rPr>
                        <a:t>за ликвидацию помещичьего землевладения и распределения земли между крестьянами</a:t>
                      </a:r>
                      <a:r>
                        <a:rPr lang="ru-RU" sz="1400" dirty="0"/>
                        <a:t>. Выступали </a:t>
                      </a:r>
                      <a:r>
                        <a:rPr lang="ru-RU" sz="1400" dirty="0">
                          <a:solidFill>
                            <a:srgbClr val="FFFF00"/>
                          </a:solidFill>
                        </a:rPr>
                        <a:t>за прекращение войны и заключение мира без аннексий и контрибуций</a:t>
                      </a:r>
                      <a:r>
                        <a:rPr lang="ru-RU" sz="1400" dirty="0"/>
                        <a:t>. Летом 1917 г. в партии выделилось левое крыло, которое протестовало против сотрудничества с Временным правительством и настаивало на немедленном решении аграрного вопроса. Осенью левые эсеры сформировались в самостоятельную партию.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54211905"/>
                  </a:ext>
                </a:extLst>
              </a:tr>
              <a:tr h="1128229"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/>
                        <a:t>Меньшевики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400" b="0" dirty="0">
                          <a:solidFill>
                            <a:srgbClr val="C00000"/>
                          </a:solidFill>
                        </a:rPr>
                        <a:t>за создание демократической республики, право наций на самоопределение, конфискацию помещичьих земель и передачу их в распоряжение органов местного самоуправления.  </a:t>
                      </a:r>
                    </a:p>
                    <a:p>
                      <a:pPr algn="just"/>
                      <a:r>
                        <a:rPr lang="ru-RU" sz="1400" b="0" dirty="0"/>
                        <a:t>Данные партии откладывали реализацию своих планов до окончания войны и созыва Учредительного собрания.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33690494"/>
                  </a:ext>
                </a:extLst>
              </a:tr>
              <a:tr h="2256458"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/>
                        <a:t>Большевики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400" b="0" dirty="0"/>
                        <a:t>занимали крайне левые позиции. После возвращения Ленина из эмиграции была принята его программа (Апрельские тезисы) – переход от буржуазно – демократической революции к социалистической. </a:t>
                      </a:r>
                      <a:r>
                        <a:rPr lang="ru-RU" sz="1400" b="0" dirty="0">
                          <a:solidFill>
                            <a:srgbClr val="00B0F0"/>
                          </a:solidFill>
                        </a:rPr>
                        <a:t>Основа – установление республики Советов рабочих и беднейших крестьян и соответственно отказ от сотрудничества в Временным правительством</a:t>
                      </a:r>
                      <a:r>
                        <a:rPr lang="ru-RU" sz="1400" b="0" dirty="0"/>
                        <a:t>.  В экономике – </a:t>
                      </a:r>
                      <a:r>
                        <a:rPr lang="ru-RU" sz="1400" b="0" dirty="0">
                          <a:solidFill>
                            <a:srgbClr val="00B0F0"/>
                          </a:solidFill>
                        </a:rPr>
                        <a:t>конфискация помещичьей и национализация всей земли; переход к контролю Советов за производством  и распределением продуктов; национализация банковской системы. Выступали за немедленный выход из войны.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18399613"/>
                  </a:ext>
                </a:extLst>
              </a:tr>
            </a:tbl>
          </a:graphicData>
        </a:graphic>
      </p:graphicFrame>
      <p:pic>
        <p:nvPicPr>
          <p:cNvPr id="5" name="Рисунок 4" descr="Изображение выглядит как зарисовка, текст, Человеческое лицо, человек&#10;&#10;Автоматически созданное описание">
            <a:extLst>
              <a:ext uri="{FF2B5EF4-FFF2-40B4-BE49-F238E27FC236}">
                <a16:creationId xmlns:a16="http://schemas.microsoft.com/office/drawing/2014/main" id="{DDB5617C-ABF6-F182-23B5-BF3DB73ACA9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0681015">
            <a:off x="1813697" y="4952576"/>
            <a:ext cx="1186560" cy="1579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199048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F28426B-8F7C-7270-8030-238BA6E64FC9}"/>
              </a:ext>
            </a:extLst>
          </p:cNvPr>
          <p:cNvSpPr txBox="1"/>
          <p:nvPr/>
        </p:nvSpPr>
        <p:spPr>
          <a:xfrm>
            <a:off x="3896751" y="211015"/>
            <a:ext cx="41077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</a:rPr>
              <a:t>Общество  </a:t>
            </a:r>
          </a:p>
        </p:txBody>
      </p:sp>
      <p:sp>
        <p:nvSpPr>
          <p:cNvPr id="3" name="Стрелка: пятиугольник 2">
            <a:extLst>
              <a:ext uri="{FF2B5EF4-FFF2-40B4-BE49-F238E27FC236}">
                <a16:creationId xmlns:a16="http://schemas.microsoft.com/office/drawing/2014/main" id="{35BB4F62-A06A-1E74-064C-8F5FD667CD38}"/>
              </a:ext>
            </a:extLst>
          </p:cNvPr>
          <p:cNvSpPr/>
          <p:nvPr/>
        </p:nvSpPr>
        <p:spPr>
          <a:xfrm>
            <a:off x="422031" y="1069144"/>
            <a:ext cx="3080824" cy="661181"/>
          </a:xfrm>
          <a:prstGeom prst="homePlate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tx1"/>
                </a:solidFill>
              </a:rPr>
              <a:t>Буржуазия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B12881A-3753-3A8B-4A1B-3A9C94D5007D}"/>
              </a:ext>
            </a:extLst>
          </p:cNvPr>
          <p:cNvSpPr txBox="1"/>
          <p:nvPr/>
        </p:nvSpPr>
        <p:spPr>
          <a:xfrm>
            <a:off x="3502855" y="857346"/>
            <a:ext cx="8373794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dirty="0"/>
              <a:t>обуржуазившиеся помещики, значительная часть самостоятельной интеллигенции (около 4 млн. чел.) – они стремились предотвратить дальнейшее распространение революции, стабилизировать общественно – политическую обстановку и упрочить свою собственность. </a:t>
            </a:r>
          </a:p>
        </p:txBody>
      </p:sp>
      <p:sp>
        <p:nvSpPr>
          <p:cNvPr id="6" name="Стрелка: пятиугольник 5">
            <a:extLst>
              <a:ext uri="{FF2B5EF4-FFF2-40B4-BE49-F238E27FC236}">
                <a16:creationId xmlns:a16="http://schemas.microsoft.com/office/drawing/2014/main" id="{D1CA5B9A-D9FE-4F8A-96FA-2AC45DD97A3A}"/>
              </a:ext>
            </a:extLst>
          </p:cNvPr>
          <p:cNvSpPr/>
          <p:nvPr/>
        </p:nvSpPr>
        <p:spPr>
          <a:xfrm>
            <a:off x="422031" y="2616591"/>
            <a:ext cx="3080824" cy="661181"/>
          </a:xfrm>
          <a:prstGeom prst="homePlate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tx1"/>
                </a:solidFill>
              </a:rPr>
              <a:t>Рабочий класс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73466E6-86B8-B8C9-A45A-5A142F018A91}"/>
              </a:ext>
            </a:extLst>
          </p:cNvPr>
          <p:cNvSpPr txBox="1"/>
          <p:nvPr/>
        </p:nvSpPr>
        <p:spPr>
          <a:xfrm>
            <a:off x="3710353" y="2536289"/>
            <a:ext cx="816629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dirty="0"/>
              <a:t>(18 млн. чел.) – боролись за 8 часовой рабочий день, гарантию занятости, повышение оплаты труда.</a:t>
            </a:r>
          </a:p>
        </p:txBody>
      </p:sp>
      <p:sp>
        <p:nvSpPr>
          <p:cNvPr id="9" name="Стрелка: пятиугольник 8">
            <a:extLst>
              <a:ext uri="{FF2B5EF4-FFF2-40B4-BE49-F238E27FC236}">
                <a16:creationId xmlns:a16="http://schemas.microsoft.com/office/drawing/2014/main" id="{B7880ACF-D923-E8C7-9544-9DA784C113BB}"/>
              </a:ext>
            </a:extLst>
          </p:cNvPr>
          <p:cNvSpPr/>
          <p:nvPr/>
        </p:nvSpPr>
        <p:spPr>
          <a:xfrm>
            <a:off x="422031" y="3981157"/>
            <a:ext cx="3080824" cy="661181"/>
          </a:xfrm>
          <a:prstGeom prst="homePlat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tx1"/>
                </a:solidFill>
              </a:rPr>
              <a:t>Крестьянство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3C47514-1519-F85C-28E7-289941F3B57F}"/>
              </a:ext>
            </a:extLst>
          </p:cNvPr>
          <p:cNvSpPr txBox="1"/>
          <p:nvPr/>
        </p:nvSpPr>
        <p:spPr>
          <a:xfrm>
            <a:off x="3659944" y="3819268"/>
            <a:ext cx="8059616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dirty="0"/>
              <a:t>(130 млн. чел.) – требовало уничтожения крупной земельной собственности и передачи земли тем, кто ее обрабатывает. В деревне создавались местные земельные комитеты и сельские сходы, которые принимали решения о переделе земли. </a:t>
            </a:r>
          </a:p>
        </p:txBody>
      </p:sp>
      <p:sp>
        <p:nvSpPr>
          <p:cNvPr id="12" name="Стрелка: пятиугольник 11">
            <a:extLst>
              <a:ext uri="{FF2B5EF4-FFF2-40B4-BE49-F238E27FC236}">
                <a16:creationId xmlns:a16="http://schemas.microsoft.com/office/drawing/2014/main" id="{B02FF11F-D733-9D3A-1840-3E59915B8137}"/>
              </a:ext>
            </a:extLst>
          </p:cNvPr>
          <p:cNvSpPr/>
          <p:nvPr/>
        </p:nvSpPr>
        <p:spPr>
          <a:xfrm>
            <a:off x="422031" y="5500468"/>
            <a:ext cx="3237913" cy="661181"/>
          </a:xfrm>
          <a:prstGeom prst="homePlat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tx1"/>
                </a:solidFill>
              </a:rPr>
              <a:t>Армия 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3C361C3-E407-E623-7E2C-BB5C7B5AF0BB}"/>
              </a:ext>
            </a:extLst>
          </p:cNvPr>
          <p:cNvSpPr txBox="1"/>
          <p:nvPr/>
        </p:nvSpPr>
        <p:spPr>
          <a:xfrm>
            <a:off x="3896751" y="5230893"/>
            <a:ext cx="8166296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dirty="0"/>
              <a:t>особая политическая сила (1,5 млн. чел.) – солдаты выступали за окончательное прекращение войны и широкую демократизацию всех военных институтов. Армия поддерживала рабочих и крестьян и поэтому была главной вооруженной силой революции. </a:t>
            </a:r>
          </a:p>
        </p:txBody>
      </p:sp>
    </p:spTree>
    <p:extLst>
      <p:ext uri="{BB962C8B-B14F-4D97-AF65-F5344CB8AC3E}">
        <p14:creationId xmlns:p14="http://schemas.microsoft.com/office/powerpoint/2010/main" val="42917662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6E9FF9C-AAE2-0C1A-8694-A7ABAEE487BE}"/>
              </a:ext>
            </a:extLst>
          </p:cNvPr>
          <p:cNvSpPr txBox="1"/>
          <p:nvPr/>
        </p:nvSpPr>
        <p:spPr>
          <a:xfrm>
            <a:off x="1510748" y="1537253"/>
            <a:ext cx="9607826" cy="3077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>
                <a:solidFill>
                  <a:schemeClr val="accent1"/>
                </a:solidFill>
              </a:rPr>
              <a:t>План: </a:t>
            </a:r>
          </a:p>
          <a:p>
            <a:pPr marL="342900" indent="-342900">
              <a:buAutoNum type="arabicParenR"/>
            </a:pPr>
            <a:r>
              <a:rPr lang="ru-RU" sz="2800" dirty="0"/>
              <a:t>Предпосылки и причины революции </a:t>
            </a:r>
          </a:p>
          <a:p>
            <a:pPr marL="342900" indent="-342900">
              <a:buAutoNum type="arabicParenR"/>
            </a:pPr>
            <a:r>
              <a:rPr lang="ru-RU" sz="2800" dirty="0"/>
              <a:t>Вооруженное восстание 23 февраля 1917 г.</a:t>
            </a:r>
          </a:p>
          <a:p>
            <a:pPr marL="342900" indent="-342900">
              <a:buAutoNum type="arabicParenR"/>
            </a:pPr>
            <a:r>
              <a:rPr lang="ru-RU" sz="2800" dirty="0"/>
              <a:t>Петросовет и Временное правительство</a:t>
            </a:r>
          </a:p>
          <a:p>
            <a:pPr marL="342900" indent="-342900">
              <a:buAutoNum type="arabicParenR"/>
            </a:pPr>
            <a:r>
              <a:rPr lang="ru-RU" sz="2800" dirty="0"/>
              <a:t>Двоевластие и политика Временного правительства </a:t>
            </a:r>
          </a:p>
          <a:p>
            <a:pPr marL="342900" indent="-342900">
              <a:buAutoNum type="arabicParenR"/>
            </a:pPr>
            <a:r>
              <a:rPr lang="ru-RU" sz="2800" dirty="0"/>
              <a:t> Большевики в период Двоевластия 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57E9C1B-A07A-6B57-965B-E4075193583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0245111">
            <a:off x="295850" y="-447393"/>
            <a:ext cx="3832180" cy="3295676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68794C7-59F2-9D2E-F025-409617F0E10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242461">
            <a:off x="7902657" y="3652180"/>
            <a:ext cx="4182744" cy="3618525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43D029A-BE3E-1636-EF8B-169BA07304A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60892" y="428709"/>
            <a:ext cx="3433543" cy="2217088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9B47D1F4-C2A0-ABAF-D13C-B6164C11AA7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3850" y="4520232"/>
            <a:ext cx="3507260" cy="2294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27560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0637DF89-71CB-8AE8-8DEF-E3703D5210A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3776870" cy="4251986"/>
          </a:xfrm>
          <a:prstGeom prst="rect">
            <a:avLst/>
          </a:prstGeom>
        </p:spPr>
      </p:pic>
      <p:sp>
        <p:nvSpPr>
          <p:cNvPr id="3" name="Стрелка: вправо 2">
            <a:extLst>
              <a:ext uri="{FF2B5EF4-FFF2-40B4-BE49-F238E27FC236}">
                <a16:creationId xmlns:a16="http://schemas.microsoft.com/office/drawing/2014/main" id="{DC049C7C-2AC3-F4E6-B205-EACFFB66322D}"/>
              </a:ext>
            </a:extLst>
          </p:cNvPr>
          <p:cNvSpPr/>
          <p:nvPr/>
        </p:nvSpPr>
        <p:spPr>
          <a:xfrm>
            <a:off x="3843130" y="265739"/>
            <a:ext cx="2266122" cy="1138991"/>
          </a:xfrm>
          <a:prstGeom prst="rightArrow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/>
              <a:t>Предпосылки </a:t>
            </a:r>
          </a:p>
        </p:txBody>
      </p:sp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id="{F2FA43CE-67CA-DDA5-D4EB-271B673DB66C}"/>
              </a:ext>
            </a:extLst>
          </p:cNvPr>
          <p:cNvSpPr/>
          <p:nvPr/>
        </p:nvSpPr>
        <p:spPr>
          <a:xfrm>
            <a:off x="6414054" y="159026"/>
            <a:ext cx="5482260" cy="2491408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marL="342900" lvl="0" indent="-342900" algn="just">
              <a:lnSpc>
                <a:spcPct val="115000"/>
              </a:lnSpc>
              <a:buFont typeface="Symbol" panose="05050102010706020507" pitchFamily="18" charset="2"/>
              <a:buChar char=""/>
            </a:pPr>
            <a:r>
              <a:rPr lang="ru-RU" sz="1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Хозяйственный кризис (топливный, транспортный, продовольственный, финансовый)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buFont typeface="Symbol" panose="05050102010706020507" pitchFamily="18" charset="2"/>
              <a:buChar char=""/>
            </a:pPr>
            <a:r>
              <a:rPr lang="ru-RU" sz="1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Ухудшение материального положения трудящихся 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buFont typeface="Symbol" panose="05050102010706020507" pitchFamily="18" charset="2"/>
              <a:buChar char=""/>
            </a:pPr>
            <a:r>
              <a:rPr lang="ru-RU" sz="1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Поражение России на фронте, значительные потери, усталость населении от войны 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1000"/>
              </a:spcAft>
              <a:buFont typeface="Symbol" panose="05050102010706020507" pitchFamily="18" charset="2"/>
              <a:buChar char=""/>
            </a:pPr>
            <a:r>
              <a:rPr lang="ru-RU" sz="1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Кризис власти – «министерская чехарда», падение авторитета царя, противостояние Государственной Думы и правительства 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Стрелка: вправо 4">
            <a:extLst>
              <a:ext uri="{FF2B5EF4-FFF2-40B4-BE49-F238E27FC236}">
                <a16:creationId xmlns:a16="http://schemas.microsoft.com/office/drawing/2014/main" id="{ADAA7A74-DE2A-1477-5F26-5A986B392CB1}"/>
              </a:ext>
            </a:extLst>
          </p:cNvPr>
          <p:cNvSpPr/>
          <p:nvPr/>
        </p:nvSpPr>
        <p:spPr>
          <a:xfrm>
            <a:off x="3876260" y="2550483"/>
            <a:ext cx="2385393" cy="1138991"/>
          </a:xfrm>
          <a:prstGeom prst="right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/>
              <a:t>Причины </a:t>
            </a:r>
          </a:p>
        </p:txBody>
      </p:sp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id="{4E1D186D-1028-A790-4BFE-524B04212589}"/>
              </a:ext>
            </a:extLst>
          </p:cNvPr>
          <p:cNvSpPr/>
          <p:nvPr/>
        </p:nvSpPr>
        <p:spPr>
          <a:xfrm>
            <a:off x="6414054" y="2785226"/>
            <a:ext cx="5482260" cy="2051817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•	</a:t>
            </a:r>
            <a:r>
              <a:rPr lang="ru-RU" sz="1400" dirty="0"/>
              <a:t>Самодержавие, хотя и ограниченное созданием Государственной Думой </a:t>
            </a:r>
          </a:p>
          <a:p>
            <a:pPr algn="ctr"/>
            <a:r>
              <a:rPr lang="ru-RU" sz="1400" dirty="0"/>
              <a:t>•	Помещичье землевладение и малоземелье крестьян </a:t>
            </a:r>
          </a:p>
          <a:p>
            <a:pPr algn="ctr"/>
            <a:r>
              <a:rPr lang="ru-RU" sz="1400" dirty="0"/>
              <a:t>•	Высокая степень эксплуатации рабочих</a:t>
            </a:r>
          </a:p>
          <a:p>
            <a:pPr algn="ctr"/>
            <a:r>
              <a:rPr lang="ru-RU" sz="1400" dirty="0"/>
              <a:t>•	Неполнота и нарушение властью демократических свобод </a:t>
            </a:r>
          </a:p>
          <a:p>
            <a:pPr algn="ctr"/>
            <a:r>
              <a:rPr lang="ru-RU" sz="1400" dirty="0"/>
              <a:t>•	Неравенство народов России, национальная политика правительства </a:t>
            </a:r>
          </a:p>
        </p:txBody>
      </p:sp>
      <p:sp>
        <p:nvSpPr>
          <p:cNvPr id="7" name="Стрелка: вниз 6">
            <a:extLst>
              <a:ext uri="{FF2B5EF4-FFF2-40B4-BE49-F238E27FC236}">
                <a16:creationId xmlns:a16="http://schemas.microsoft.com/office/drawing/2014/main" id="{4CAD210D-0923-5FD1-A9FD-CA111A4D0A4F}"/>
              </a:ext>
            </a:extLst>
          </p:cNvPr>
          <p:cNvSpPr/>
          <p:nvPr/>
        </p:nvSpPr>
        <p:spPr>
          <a:xfrm>
            <a:off x="815009" y="4251986"/>
            <a:ext cx="2146852" cy="881965"/>
          </a:xfrm>
          <a:prstGeom prst="down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/>
              <a:t>Задачи </a:t>
            </a:r>
          </a:p>
        </p:txBody>
      </p:sp>
      <p:sp>
        <p:nvSpPr>
          <p:cNvPr id="8" name="Прямоугольник: скругленные углы 7">
            <a:extLst>
              <a:ext uri="{FF2B5EF4-FFF2-40B4-BE49-F238E27FC236}">
                <a16:creationId xmlns:a16="http://schemas.microsoft.com/office/drawing/2014/main" id="{6E5B588C-DAA3-6DF9-EFA5-6B11B9967DAE}"/>
              </a:ext>
            </a:extLst>
          </p:cNvPr>
          <p:cNvSpPr/>
          <p:nvPr/>
        </p:nvSpPr>
        <p:spPr>
          <a:xfrm>
            <a:off x="241851" y="5292283"/>
            <a:ext cx="7202557" cy="1299978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•	</a:t>
            </a:r>
            <a:r>
              <a:rPr lang="ru-RU" sz="1400" dirty="0"/>
              <a:t>Свержение самодержавия и установление демократической республики </a:t>
            </a:r>
          </a:p>
          <a:p>
            <a:pPr algn="ctr"/>
            <a:r>
              <a:rPr lang="ru-RU" sz="1400" dirty="0"/>
              <a:t>•	Решение аграрного вопроса и наделение крестьян землей</a:t>
            </a:r>
          </a:p>
          <a:p>
            <a:pPr algn="ctr"/>
            <a:r>
              <a:rPr lang="ru-RU" sz="1400" dirty="0"/>
              <a:t>•	Законодательное закрепление 8 часового рабочего дня </a:t>
            </a:r>
          </a:p>
          <a:p>
            <a:pPr algn="ctr"/>
            <a:r>
              <a:rPr lang="ru-RU" sz="1400" dirty="0"/>
              <a:t>•	Гарантия выполнения властью демократических свобод </a:t>
            </a:r>
          </a:p>
          <a:p>
            <a:pPr algn="ctr"/>
            <a:r>
              <a:rPr lang="ru-RU" sz="1400" dirty="0"/>
              <a:t>•	Предоставление народам России  независимости или равноправия в составе России </a:t>
            </a:r>
          </a:p>
        </p:txBody>
      </p:sp>
      <p:sp>
        <p:nvSpPr>
          <p:cNvPr id="10" name="Лента: наклоненная вверх 9">
            <a:extLst>
              <a:ext uri="{FF2B5EF4-FFF2-40B4-BE49-F238E27FC236}">
                <a16:creationId xmlns:a16="http://schemas.microsoft.com/office/drawing/2014/main" id="{9CBCD2AE-9A65-A821-B323-95CE103CF42F}"/>
              </a:ext>
            </a:extLst>
          </p:cNvPr>
          <p:cNvSpPr/>
          <p:nvPr/>
        </p:nvSpPr>
        <p:spPr>
          <a:xfrm>
            <a:off x="7444408" y="5227351"/>
            <a:ext cx="4583733" cy="1299978"/>
          </a:xfrm>
          <a:prstGeom prst="ribbon2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/>
              <a:t>Характер – буржуазно – демократический</a:t>
            </a:r>
          </a:p>
        </p:txBody>
      </p:sp>
    </p:spTree>
    <p:extLst>
      <p:ext uri="{BB962C8B-B14F-4D97-AF65-F5344CB8AC3E}">
        <p14:creationId xmlns:p14="http://schemas.microsoft.com/office/powerpoint/2010/main" val="16352359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B01E1AAF-9D41-70F6-B5D0-E35B0D7B783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41702" y="992165"/>
            <a:ext cx="3354851" cy="3931528"/>
          </a:xfrm>
          <a:prstGeom prst="rect">
            <a:avLst/>
          </a:prstGeom>
        </p:spPr>
      </p:pic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id="{D778ED50-E12C-5D37-28F5-F90E8D27242E}"/>
              </a:ext>
            </a:extLst>
          </p:cNvPr>
          <p:cNvSpPr/>
          <p:nvPr/>
        </p:nvSpPr>
        <p:spPr>
          <a:xfrm>
            <a:off x="225083" y="295422"/>
            <a:ext cx="5331655" cy="1589649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/>
              <a:t>18 февраля </a:t>
            </a:r>
            <a:r>
              <a:rPr lang="ru-RU" dirty="0"/>
              <a:t>– </a:t>
            </a:r>
            <a:r>
              <a:rPr lang="ru-RU" b="1" dirty="0"/>
              <a:t>забастовка 90 тыс. рабочих Путиловского завода Петрограда </a:t>
            </a:r>
            <a:r>
              <a:rPr lang="ru-RU" dirty="0"/>
              <a:t>из – за роста цен и нехватки хлеба. 20 февраля – объявление администрацией закрытия Путиловского завода. 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E8BDFAC-4CF8-B011-CDE3-685E65AA4F3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3351" y="2023005"/>
            <a:ext cx="3768351" cy="2811989"/>
          </a:xfrm>
          <a:prstGeom prst="rect">
            <a:avLst/>
          </a:prstGeom>
        </p:spPr>
      </p:pic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id="{2DC39233-EDE1-B81A-038C-BA2F010D6704}"/>
              </a:ext>
            </a:extLst>
          </p:cNvPr>
          <p:cNvSpPr/>
          <p:nvPr/>
        </p:nvSpPr>
        <p:spPr>
          <a:xfrm rot="848401">
            <a:off x="7513566" y="532080"/>
            <a:ext cx="4553243" cy="1589649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/>
              <a:t>23 февраля (8 марта) </a:t>
            </a:r>
            <a:r>
              <a:rPr lang="ru-RU" dirty="0"/>
              <a:t>– на улицы Петрограда вышли рабочие с лозунгами: «Хлеба!», «Долой войну», «Долой самодержавие!». Это положило </a:t>
            </a:r>
            <a:r>
              <a:rPr lang="ru-RU" b="1" dirty="0"/>
              <a:t>начало революции. 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EE57ADF1-FDAF-72CF-9376-359DD2C0BF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66968" y="1172978"/>
            <a:ext cx="6446437" cy="6062428"/>
          </a:xfrm>
          <a:prstGeom prst="rect">
            <a:avLst/>
          </a:prstGeom>
        </p:spPr>
      </p:pic>
      <p:sp>
        <p:nvSpPr>
          <p:cNvPr id="7" name="Прямоугольник: скругленные углы 6">
            <a:extLst>
              <a:ext uri="{FF2B5EF4-FFF2-40B4-BE49-F238E27FC236}">
                <a16:creationId xmlns:a16="http://schemas.microsoft.com/office/drawing/2014/main" id="{C505BEED-6B9D-A346-5B02-030ECF10DD15}"/>
              </a:ext>
            </a:extLst>
          </p:cNvPr>
          <p:cNvSpPr/>
          <p:nvPr/>
        </p:nvSpPr>
        <p:spPr>
          <a:xfrm>
            <a:off x="886265" y="5248295"/>
            <a:ext cx="6291094" cy="123508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/>
              <a:t>25 февраля – забастовка стала всеобщей. Не прекращались митинги и демонстрации.</a:t>
            </a:r>
          </a:p>
        </p:txBody>
      </p:sp>
    </p:spTree>
    <p:extLst>
      <p:ext uri="{BB962C8B-B14F-4D97-AF65-F5344CB8AC3E}">
        <p14:creationId xmlns:p14="http://schemas.microsoft.com/office/powerpoint/2010/main" val="17871116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7F0E6D66-11AA-E1E2-2F65-054E628FE49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038" y="3008461"/>
            <a:ext cx="2672568" cy="3694794"/>
          </a:xfrm>
          <a:prstGeom prst="rect">
            <a:avLst/>
          </a:prstGeom>
        </p:spPr>
      </p:pic>
      <p:sp>
        <p:nvSpPr>
          <p:cNvPr id="5" name="Облачко с текстом: овальное 4">
            <a:extLst>
              <a:ext uri="{FF2B5EF4-FFF2-40B4-BE49-F238E27FC236}">
                <a16:creationId xmlns:a16="http://schemas.microsoft.com/office/drawing/2014/main" id="{2434C1EE-8876-6C37-2D79-2A05A6D69D9C}"/>
              </a:ext>
            </a:extLst>
          </p:cNvPr>
          <p:cNvSpPr/>
          <p:nvPr/>
        </p:nvSpPr>
        <p:spPr>
          <a:xfrm>
            <a:off x="604912" y="534573"/>
            <a:ext cx="3953021" cy="2110155"/>
          </a:xfrm>
          <a:prstGeom prst="wedgeEllipseCallou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/>
              <a:t>Вечером 25 февраля Николай II  из Ставки (Могилев), направил командующему Петроградским военным округом С. С. Хабалову телеграмму с требование прекратить беспорядки.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29A0BA1-A19F-759B-ACC2-F75A9EC1E28E}"/>
              </a:ext>
            </a:extLst>
          </p:cNvPr>
          <p:cNvSpPr txBox="1"/>
          <p:nvPr/>
        </p:nvSpPr>
        <p:spPr>
          <a:xfrm>
            <a:off x="4695092" y="239041"/>
            <a:ext cx="717804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i="1" dirty="0"/>
              <a:t>Попытки властей не дали результата, солдаты отказались стрелять в людей. Но 26 февраля офицеры и полиция убили более 150 человек.  В ответ гвардейцы Павловского полка, поддержав рабочих, открыли огонь по полиции.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60F352F3-0319-3D11-1028-7E3244F94D2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9443851" y="3653198"/>
            <a:ext cx="2260467" cy="2508451"/>
          </a:xfrm>
          <a:prstGeom prst="rect">
            <a:avLst/>
          </a:prstGeom>
        </p:spPr>
      </p:pic>
      <p:sp>
        <p:nvSpPr>
          <p:cNvPr id="10" name="Облачко с текстом: овальное 9">
            <a:extLst>
              <a:ext uri="{FF2B5EF4-FFF2-40B4-BE49-F238E27FC236}">
                <a16:creationId xmlns:a16="http://schemas.microsoft.com/office/drawing/2014/main" id="{623F2EB5-9E0A-CD07-D08F-0E1737D85F17}"/>
              </a:ext>
            </a:extLst>
          </p:cNvPr>
          <p:cNvSpPr/>
          <p:nvPr/>
        </p:nvSpPr>
        <p:spPr>
          <a:xfrm flipH="1">
            <a:off x="7174961" y="1664561"/>
            <a:ext cx="4290208" cy="2110155"/>
          </a:xfrm>
          <a:prstGeom prst="wedgeEllipseCallou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/>
              <a:t>….правительство парализовано, для предотвращения развития революции необходимо создание нового правительства….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5043D3A-9764-3D09-C7A9-DFE40F44461F}"/>
              </a:ext>
            </a:extLst>
          </p:cNvPr>
          <p:cNvSpPr txBox="1"/>
          <p:nvPr/>
        </p:nvSpPr>
        <p:spPr>
          <a:xfrm>
            <a:off x="8340381" y="6165967"/>
            <a:ext cx="36901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i="1" dirty="0"/>
              <a:t>Председатель Государственной Думы,  М. В. Родзянко </a:t>
            </a:r>
          </a:p>
        </p:txBody>
      </p:sp>
      <p:sp>
        <p:nvSpPr>
          <p:cNvPr id="12" name="Овал 11">
            <a:extLst>
              <a:ext uri="{FF2B5EF4-FFF2-40B4-BE49-F238E27FC236}">
                <a16:creationId xmlns:a16="http://schemas.microsoft.com/office/drawing/2014/main" id="{49C49C6C-14FC-612D-AC1E-273B7D0E292D}"/>
              </a:ext>
            </a:extLst>
          </p:cNvPr>
          <p:cNvSpPr/>
          <p:nvPr/>
        </p:nvSpPr>
        <p:spPr>
          <a:xfrm>
            <a:off x="2827606" y="2739492"/>
            <a:ext cx="5190979" cy="2586311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/>
              <a:t>Царь отверг предложение. Николай послал из Ставки войска, чтобы предотвратить выступления, но отряд был задержан под Гатчиной восставшими и не пропущен в столицу. </a:t>
            </a:r>
          </a:p>
        </p:txBody>
      </p:sp>
      <p:sp>
        <p:nvSpPr>
          <p:cNvPr id="13" name="Стрелка: изогнутая вниз 12">
            <a:extLst>
              <a:ext uri="{FF2B5EF4-FFF2-40B4-BE49-F238E27FC236}">
                <a16:creationId xmlns:a16="http://schemas.microsoft.com/office/drawing/2014/main" id="{E5123D7C-B1CF-4B3E-9E82-577D07616160}"/>
              </a:ext>
            </a:extLst>
          </p:cNvPr>
          <p:cNvSpPr/>
          <p:nvPr/>
        </p:nvSpPr>
        <p:spPr>
          <a:xfrm flipH="1">
            <a:off x="5148777" y="1401770"/>
            <a:ext cx="2026621" cy="1468149"/>
          </a:xfrm>
          <a:prstGeom prst="curvedDownArrow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EC87E82-78D5-5786-56E5-D087EDF4E6BD}"/>
              </a:ext>
            </a:extLst>
          </p:cNvPr>
          <p:cNvSpPr txBox="1"/>
          <p:nvPr/>
        </p:nvSpPr>
        <p:spPr>
          <a:xfrm>
            <a:off x="2719899" y="5273203"/>
            <a:ext cx="6098344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b="1" i="1" dirty="0"/>
              <a:t>27 февраля – массовый переход солдат на сторону рабочих, захват ими арсенала и Петропавловской крепости. Это означало победа революции. </a:t>
            </a:r>
          </a:p>
        </p:txBody>
      </p:sp>
    </p:spTree>
    <p:extLst>
      <p:ext uri="{BB962C8B-B14F-4D97-AF65-F5344CB8AC3E}">
        <p14:creationId xmlns:p14="http://schemas.microsoft.com/office/powerpoint/2010/main" val="28195778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C11A2C5-205A-8AC4-2A63-71C8BDCED705}"/>
              </a:ext>
            </a:extLst>
          </p:cNvPr>
          <p:cNvSpPr txBox="1"/>
          <p:nvPr/>
        </p:nvSpPr>
        <p:spPr>
          <a:xfrm>
            <a:off x="3924886" y="45052"/>
            <a:ext cx="39530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accent1"/>
                </a:solidFill>
              </a:rPr>
              <a:t>ИТОГИ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E08A996-CE65-56A1-193C-08BAD8ED9FA1}"/>
              </a:ext>
            </a:extLst>
          </p:cNvPr>
          <p:cNvSpPr txBox="1"/>
          <p:nvPr/>
        </p:nvSpPr>
        <p:spPr>
          <a:xfrm>
            <a:off x="2082128" y="234821"/>
            <a:ext cx="918971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600" b="1" i="1" dirty="0">
                <a:solidFill>
                  <a:schemeClr val="accent1"/>
                </a:solidFill>
              </a:rPr>
              <a:t>1. Создание новых органов власти</a:t>
            </a:r>
          </a:p>
        </p:txBody>
      </p:sp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id="{BA4E6675-460B-A93A-DA53-5A240B3778A1}"/>
              </a:ext>
            </a:extLst>
          </p:cNvPr>
          <p:cNvSpPr/>
          <p:nvPr/>
        </p:nvSpPr>
        <p:spPr>
          <a:xfrm>
            <a:off x="206837" y="984217"/>
            <a:ext cx="3536889" cy="1168403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/>
              <a:t>27 февраля 1917 г. - Петроградский Совет  рабочих и солдатских депутатов 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93D935BC-4235-67E4-5F17-3D9895E1825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72" y="2358103"/>
            <a:ext cx="1505243" cy="210332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8A448080-9212-CC78-03C2-5D38B1C3028A}"/>
              </a:ext>
            </a:extLst>
          </p:cNvPr>
          <p:cNvSpPr txBox="1"/>
          <p:nvPr/>
        </p:nvSpPr>
        <p:spPr>
          <a:xfrm>
            <a:off x="130208" y="4652261"/>
            <a:ext cx="163536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400" b="1" dirty="0"/>
              <a:t>Председатель</a:t>
            </a:r>
          </a:p>
          <a:p>
            <a:r>
              <a:rPr lang="ru-RU" sz="1400" b="1" dirty="0"/>
              <a:t> Н. С. Чхеидзе </a:t>
            </a: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378D92A7-D21B-C355-54F5-D9EBD95CF83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9408" y="2331899"/>
            <a:ext cx="1505243" cy="2103326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4A65B12C-33CC-C886-3D2C-D0B2A30C8301}"/>
              </a:ext>
            </a:extLst>
          </p:cNvPr>
          <p:cNvSpPr txBox="1"/>
          <p:nvPr/>
        </p:nvSpPr>
        <p:spPr>
          <a:xfrm>
            <a:off x="2187234" y="4568665"/>
            <a:ext cx="160741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/>
              <a:t>Заместитель </a:t>
            </a:r>
          </a:p>
          <a:p>
            <a:r>
              <a:rPr lang="ru-RU" sz="1400" b="1" dirty="0"/>
              <a:t>А. Ф. Керенский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52E8D09-4A17-E49C-EF5B-9F2EE7DDCD63}"/>
              </a:ext>
            </a:extLst>
          </p:cNvPr>
          <p:cNvSpPr txBox="1"/>
          <p:nvPr/>
        </p:nvSpPr>
        <p:spPr>
          <a:xfrm>
            <a:off x="103858" y="5225325"/>
            <a:ext cx="3956539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b="1" i="1" u="sng" dirty="0"/>
              <a:t>1 марта – Приказ № 1</a:t>
            </a:r>
            <a:r>
              <a:rPr lang="ru-RU" dirty="0"/>
              <a:t> – о демократизации армии и подчинении Петроградского гарнизона Петросовету. </a:t>
            </a:r>
          </a:p>
        </p:txBody>
      </p:sp>
      <p:sp>
        <p:nvSpPr>
          <p:cNvPr id="18" name="Прямоугольник: скругленные углы 17">
            <a:extLst>
              <a:ext uri="{FF2B5EF4-FFF2-40B4-BE49-F238E27FC236}">
                <a16:creationId xmlns:a16="http://schemas.microsoft.com/office/drawing/2014/main" id="{1B89A6E6-42D2-CF70-D56A-D73FB5CB4F70}"/>
              </a:ext>
            </a:extLst>
          </p:cNvPr>
          <p:cNvSpPr/>
          <p:nvPr/>
        </p:nvSpPr>
        <p:spPr>
          <a:xfrm>
            <a:off x="5286911" y="953534"/>
            <a:ext cx="6698252" cy="1168404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27 февраля 1917 г. - Временный Комитет Государственной Думы,</a:t>
            </a:r>
            <a:r>
              <a:rPr lang="ru-RU" b="1" dirty="0">
                <a:solidFill>
                  <a:srgbClr val="C00000"/>
                </a:solidFill>
              </a:rPr>
              <a:t> 2 марта </a:t>
            </a:r>
            <a:r>
              <a:rPr lang="ru-RU" b="1" dirty="0">
                <a:solidFill>
                  <a:schemeClr val="tx1"/>
                </a:solidFill>
              </a:rPr>
              <a:t>в результате переговоров Исполкома ПС и Временного Комитета ГД </a:t>
            </a:r>
            <a:r>
              <a:rPr lang="ru-RU" b="1" dirty="0">
                <a:solidFill>
                  <a:srgbClr val="C00000"/>
                </a:solidFill>
              </a:rPr>
              <a:t>сформировано Временное правительство. </a:t>
            </a:r>
          </a:p>
        </p:txBody>
      </p:sp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C981C233-1471-3E57-54B2-45EED5B3C1E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99624" y="2227723"/>
            <a:ext cx="1392752" cy="2056197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B2DD8AB9-FD70-D42A-099C-904745E7D9AF}"/>
              </a:ext>
            </a:extLst>
          </p:cNvPr>
          <p:cNvSpPr txBox="1"/>
          <p:nvPr/>
        </p:nvSpPr>
        <p:spPr>
          <a:xfrm>
            <a:off x="4728242" y="4313677"/>
            <a:ext cx="287332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/>
              <a:t>Председатель  и министр внутренних дел – Г. Е. Львов </a:t>
            </a:r>
          </a:p>
        </p:txBody>
      </p:sp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34980982-9D29-A289-E60C-B2895046A13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34162" y="2190727"/>
            <a:ext cx="1526373" cy="1917506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363551ED-BB41-7DE2-D900-1BCA63044180}"/>
              </a:ext>
            </a:extLst>
          </p:cNvPr>
          <p:cNvSpPr txBox="1"/>
          <p:nvPr/>
        </p:nvSpPr>
        <p:spPr>
          <a:xfrm>
            <a:off x="7475648" y="4118966"/>
            <a:ext cx="1937824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/>
              <a:t>Министр иностранных дел – П. Н. Милюков</a:t>
            </a:r>
          </a:p>
        </p:txBody>
      </p:sp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847AE94C-E55A-40F0-5C5E-5C9686C83DD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002321" y="2210595"/>
            <a:ext cx="1526373" cy="1897638"/>
          </a:xfrm>
          <a:prstGeom prst="rect">
            <a:avLst/>
          </a:prstGeom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4ED8AAFA-7FFF-3BDC-F1EE-4D486231AD1E}"/>
              </a:ext>
            </a:extLst>
          </p:cNvPr>
          <p:cNvSpPr txBox="1"/>
          <p:nvPr/>
        </p:nvSpPr>
        <p:spPr>
          <a:xfrm>
            <a:off x="9634711" y="4129745"/>
            <a:ext cx="226159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/>
              <a:t>Военный и морской министр – А. И. Гучков </a:t>
            </a:r>
          </a:p>
        </p:txBody>
      </p:sp>
      <p:pic>
        <p:nvPicPr>
          <p:cNvPr id="28" name="Рисунок 27">
            <a:extLst>
              <a:ext uri="{FF2B5EF4-FFF2-40B4-BE49-F238E27FC236}">
                <a16:creationId xmlns:a16="http://schemas.microsoft.com/office/drawing/2014/main" id="{7E573734-64C3-9CF8-84E2-B08AAA131AA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601692" y="4839360"/>
            <a:ext cx="1200920" cy="1601826"/>
          </a:xfrm>
          <a:prstGeom prst="rect">
            <a:avLst/>
          </a:prstGeom>
        </p:spPr>
      </p:pic>
      <p:sp>
        <p:nvSpPr>
          <p:cNvPr id="30" name="TextBox 29">
            <a:extLst>
              <a:ext uri="{FF2B5EF4-FFF2-40B4-BE49-F238E27FC236}">
                <a16:creationId xmlns:a16="http://schemas.microsoft.com/office/drawing/2014/main" id="{BFFF0DB9-B9C6-D165-CE5E-CFE0F392CF0E}"/>
              </a:ext>
            </a:extLst>
          </p:cNvPr>
          <p:cNvSpPr txBox="1"/>
          <p:nvPr/>
        </p:nvSpPr>
        <p:spPr>
          <a:xfrm>
            <a:off x="4260393" y="6395602"/>
            <a:ext cx="506396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/>
              <a:t>Министр торговли и промышленности – А. И. Коновалов </a:t>
            </a:r>
          </a:p>
        </p:txBody>
      </p:sp>
      <p:pic>
        <p:nvPicPr>
          <p:cNvPr id="31" name="Рисунок 30">
            <a:extLst>
              <a:ext uri="{FF2B5EF4-FFF2-40B4-BE49-F238E27FC236}">
                <a16:creationId xmlns:a16="http://schemas.microsoft.com/office/drawing/2014/main" id="{45134A62-B15A-A950-7B9F-89263179B103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231226" y="4772132"/>
            <a:ext cx="1295806" cy="1585241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7BDB7A46-6F75-150C-96F3-A3E9F5594EA3}"/>
              </a:ext>
            </a:extLst>
          </p:cNvPr>
          <p:cNvSpPr txBox="1"/>
          <p:nvPr/>
        </p:nvSpPr>
        <p:spPr>
          <a:xfrm>
            <a:off x="9181696" y="6280647"/>
            <a:ext cx="291908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/>
              <a:t>Министр юстиции – А. Ф. Керенский</a:t>
            </a:r>
          </a:p>
        </p:txBody>
      </p:sp>
      <p:sp>
        <p:nvSpPr>
          <p:cNvPr id="34" name="Стрелка: влево-вправо 33">
            <a:extLst>
              <a:ext uri="{FF2B5EF4-FFF2-40B4-BE49-F238E27FC236}">
                <a16:creationId xmlns:a16="http://schemas.microsoft.com/office/drawing/2014/main" id="{4372511F-C6F3-8632-6BCE-19D895D8D76C}"/>
              </a:ext>
            </a:extLst>
          </p:cNvPr>
          <p:cNvSpPr/>
          <p:nvPr/>
        </p:nvSpPr>
        <p:spPr>
          <a:xfrm>
            <a:off x="3373693" y="1101851"/>
            <a:ext cx="2113780" cy="958753"/>
          </a:xfrm>
          <a:prstGeom prst="leftRight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/>
              <a:t>Двоевластие </a:t>
            </a:r>
          </a:p>
        </p:txBody>
      </p:sp>
    </p:spTree>
    <p:extLst>
      <p:ext uri="{BB962C8B-B14F-4D97-AF65-F5344CB8AC3E}">
        <p14:creationId xmlns:p14="http://schemas.microsoft.com/office/powerpoint/2010/main" val="25250934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6823B3E8-36F1-38EB-D96D-BED92B5ABA8D}"/>
              </a:ext>
            </a:extLst>
          </p:cNvPr>
          <p:cNvSpPr txBox="1"/>
          <p:nvPr/>
        </p:nvSpPr>
        <p:spPr>
          <a:xfrm>
            <a:off x="5173394" y="117789"/>
            <a:ext cx="609834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FF0000"/>
                </a:solidFill>
              </a:rPr>
              <a:t>ИТОГИ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E3462D6-F203-57F9-ACFE-CB2A95F3DFAC}"/>
              </a:ext>
            </a:extLst>
          </p:cNvPr>
          <p:cNvSpPr txBox="1"/>
          <p:nvPr/>
        </p:nvSpPr>
        <p:spPr>
          <a:xfrm>
            <a:off x="3232052" y="379435"/>
            <a:ext cx="609834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600" b="1" dirty="0">
                <a:solidFill>
                  <a:srgbClr val="FF0000"/>
                </a:solidFill>
              </a:rPr>
              <a:t>2. Падение монархии</a:t>
            </a: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17F80EC9-308C-40DA-AD29-74702036B08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544" y="1025766"/>
            <a:ext cx="4658081" cy="5546016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27A16D8A-80DC-62CA-030A-FB1DAC4FFD5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96377" y="1025766"/>
            <a:ext cx="4572000" cy="3429000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97E513B2-A175-A708-5F2F-C861B92BBCE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96428" y="3326374"/>
            <a:ext cx="4195572" cy="3531626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3E2B8049-A930-CC99-83D5-268285D3699E}"/>
              </a:ext>
            </a:extLst>
          </p:cNvPr>
          <p:cNvSpPr txBox="1"/>
          <p:nvPr/>
        </p:nvSpPr>
        <p:spPr>
          <a:xfrm>
            <a:off x="5082599" y="4586067"/>
            <a:ext cx="274085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i="1" dirty="0"/>
              <a:t>2 марта 1917 г. </a:t>
            </a:r>
            <a:r>
              <a:rPr lang="ru-RU" i="1" dirty="0"/>
              <a:t>– Николай </a:t>
            </a:r>
            <a:r>
              <a:rPr lang="en-US" i="1" dirty="0"/>
              <a:t>II </a:t>
            </a:r>
            <a:r>
              <a:rPr lang="ru-RU" i="1" dirty="0"/>
              <a:t>пописал манифест об отречении за себя и за сына Алексея, в пользу брата Михаила.  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8EABF4B-18E2-F3F9-798A-67E52BC547E6}"/>
              </a:ext>
            </a:extLst>
          </p:cNvPr>
          <p:cNvSpPr txBox="1"/>
          <p:nvPr/>
        </p:nvSpPr>
        <p:spPr>
          <a:xfrm>
            <a:off x="9818078" y="1679733"/>
            <a:ext cx="212422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i="1" dirty="0"/>
              <a:t>Текст манифеста привезли </a:t>
            </a:r>
          </a:p>
          <a:p>
            <a:pPr algn="ctr"/>
            <a:r>
              <a:rPr lang="ru-RU" i="1" dirty="0"/>
              <a:t>А. И. Гучков и В. В. Шульгин</a:t>
            </a:r>
          </a:p>
        </p:txBody>
      </p:sp>
    </p:spTree>
    <p:extLst>
      <p:ext uri="{BB962C8B-B14F-4D97-AF65-F5344CB8AC3E}">
        <p14:creationId xmlns:p14="http://schemas.microsoft.com/office/powerpoint/2010/main" val="418293238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3EA7A0D-1A17-E07B-6268-CA79BEEEC24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85735" y="0"/>
            <a:ext cx="8506265" cy="685800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21AAD989-A08C-0092-89DE-34648D78116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029" y="201695"/>
            <a:ext cx="3557367" cy="443132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39ABE7C-CF9D-6D9B-E054-47838BD654BA}"/>
              </a:ext>
            </a:extLst>
          </p:cNvPr>
          <p:cNvSpPr txBox="1"/>
          <p:nvPr/>
        </p:nvSpPr>
        <p:spPr>
          <a:xfrm>
            <a:off x="240028" y="4921404"/>
            <a:ext cx="319336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i="1" dirty="0"/>
              <a:t>Михаил Александрович </a:t>
            </a:r>
          </a:p>
          <a:p>
            <a:pPr algn="ctr"/>
            <a:r>
              <a:rPr lang="ru-RU" sz="2000" i="1" dirty="0"/>
              <a:t>3 марта 1917 г. подписал отречение в пользу Учредительного собрания </a:t>
            </a:r>
          </a:p>
        </p:txBody>
      </p:sp>
    </p:spTree>
    <p:extLst>
      <p:ext uri="{BB962C8B-B14F-4D97-AF65-F5344CB8AC3E}">
        <p14:creationId xmlns:p14="http://schemas.microsoft.com/office/powerpoint/2010/main" val="131424324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342B791A-38E2-0FA9-0273-6AB25C011D02}"/>
              </a:ext>
            </a:extLst>
          </p:cNvPr>
          <p:cNvSpPr txBox="1"/>
          <p:nvPr/>
        </p:nvSpPr>
        <p:spPr>
          <a:xfrm>
            <a:off x="3151163" y="159992"/>
            <a:ext cx="8444131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b="1" i="1" dirty="0">
                <a:solidFill>
                  <a:srgbClr val="FF0000"/>
                </a:solidFill>
              </a:rPr>
              <a:t>Время от Февраля к Октябрю</a:t>
            </a:r>
          </a:p>
        </p:txBody>
      </p:sp>
      <p:sp>
        <p:nvSpPr>
          <p:cNvPr id="4" name="Стрелка: изогнутая вправо 3">
            <a:extLst>
              <a:ext uri="{FF2B5EF4-FFF2-40B4-BE49-F238E27FC236}">
                <a16:creationId xmlns:a16="http://schemas.microsoft.com/office/drawing/2014/main" id="{6F5C7F47-D587-EA75-D47F-E500922A314C}"/>
              </a:ext>
            </a:extLst>
          </p:cNvPr>
          <p:cNvSpPr/>
          <p:nvPr/>
        </p:nvSpPr>
        <p:spPr>
          <a:xfrm>
            <a:off x="393895" y="351693"/>
            <a:ext cx="1871003" cy="2208627"/>
          </a:xfrm>
          <a:prstGeom prst="curvedRightArrow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id="{CE0314A4-90E6-F623-E6BE-C8EBE1FFAB5F}"/>
              </a:ext>
            </a:extLst>
          </p:cNvPr>
          <p:cNvSpPr/>
          <p:nvPr/>
        </p:nvSpPr>
        <p:spPr>
          <a:xfrm>
            <a:off x="2357508" y="1215633"/>
            <a:ext cx="9237786" cy="1232711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/>
              <a:t>Март – начало июля 1917 г. </a:t>
            </a:r>
            <a:r>
              <a:rPr lang="ru-RU" dirty="0"/>
              <a:t>– </a:t>
            </a:r>
            <a:r>
              <a:rPr lang="ru-RU" b="1" dirty="0"/>
              <a:t>существовало двоевластие</a:t>
            </a:r>
            <a:r>
              <a:rPr lang="ru-RU" dirty="0"/>
              <a:t>, при котором Временное правительство согласовывало свои действия с Петросоветом, занимавшим более радикальные позиции и обладавшие поддержкой широких масс. </a:t>
            </a:r>
          </a:p>
        </p:txBody>
      </p:sp>
      <p:sp>
        <p:nvSpPr>
          <p:cNvPr id="7" name="Стрелка: изогнутая влево 6">
            <a:extLst>
              <a:ext uri="{FF2B5EF4-FFF2-40B4-BE49-F238E27FC236}">
                <a16:creationId xmlns:a16="http://schemas.microsoft.com/office/drawing/2014/main" id="{95274B6A-1E76-118B-B049-B244824DB83C}"/>
              </a:ext>
            </a:extLst>
          </p:cNvPr>
          <p:cNvSpPr/>
          <p:nvPr/>
        </p:nvSpPr>
        <p:spPr>
          <a:xfrm>
            <a:off x="9678573" y="3714692"/>
            <a:ext cx="2278966" cy="2732649"/>
          </a:xfrm>
          <a:prstGeom prst="curvedLef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8" name="Прямоугольник: скругленные углы 7">
            <a:extLst>
              <a:ext uri="{FF2B5EF4-FFF2-40B4-BE49-F238E27FC236}">
                <a16:creationId xmlns:a16="http://schemas.microsoft.com/office/drawing/2014/main" id="{0E87E403-49D6-D77B-F57A-13A38250B52B}"/>
              </a:ext>
            </a:extLst>
          </p:cNvPr>
          <p:cNvSpPr/>
          <p:nvPr/>
        </p:nvSpPr>
        <p:spPr>
          <a:xfrm>
            <a:off x="886264" y="5458264"/>
            <a:ext cx="8623495" cy="1232710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/>
              <a:t>Июль – 25 октября 1917 г. – двоевластие рухнуло</a:t>
            </a:r>
            <a:r>
              <a:rPr lang="ru-RU" dirty="0"/>
              <a:t>. Единовластие Временного правительства – коалиция либеральной буржуазии (кадеты) и умеренными социалистами (эсеры и меньшевики). 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C329C7F6-39AE-24B1-B52D-5DE048F023C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34708" y="2560320"/>
            <a:ext cx="4375051" cy="2781282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5B773CDD-30B9-CBCE-647B-907226E6227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7237" y="2626949"/>
            <a:ext cx="4279316" cy="27326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469763"/>
      </p:ext>
    </p:extLst>
  </p:cSld>
  <p:clrMapOvr>
    <a:masterClrMapping/>
  </p:clrMapOvr>
</p:sld>
</file>

<file path=ppt/theme/theme1.xml><?xml version="1.0" encoding="utf-8"?>
<a:theme xmlns:a="http://schemas.openxmlformats.org/drawingml/2006/main" name="Атлас">
  <a:themeElements>
    <a:clrScheme name="Атлас">
      <a:dk1>
        <a:sysClr val="windowText" lastClr="000000"/>
      </a:dk1>
      <a:lt1>
        <a:sysClr val="window" lastClr="FFFFFF"/>
      </a:lt1>
      <a:dk2>
        <a:srgbClr val="454545"/>
      </a:dk2>
      <a:lt2>
        <a:srgbClr val="E0E0E0"/>
      </a:lt2>
      <a:accent1>
        <a:srgbClr val="F81B02"/>
      </a:accent1>
      <a:accent2>
        <a:srgbClr val="FC7715"/>
      </a:accent2>
      <a:accent3>
        <a:srgbClr val="AFBF41"/>
      </a:accent3>
      <a:accent4>
        <a:srgbClr val="50C49F"/>
      </a:accent4>
      <a:accent5>
        <a:srgbClr val="3B95C4"/>
      </a:accent5>
      <a:accent6>
        <a:srgbClr val="B560D4"/>
      </a:accent6>
      <a:hlink>
        <a:srgbClr val="FC5A1A"/>
      </a:hlink>
      <a:folHlink>
        <a:srgbClr val="B49E74"/>
      </a:folHlink>
    </a:clrScheme>
    <a:fontScheme name="Атлас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Rockwell" panose="020606030202050204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тлас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alpha val="60000"/>
                <a:satMod val="109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4000"/>
                <a:satMod val="130000"/>
                <a:lumMod val="92000"/>
              </a:schemeClr>
            </a:gs>
            <a:gs pos="100000">
              <a:schemeClr val="phClr">
                <a:shade val="76000"/>
                <a:satMod val="130000"/>
                <a:lumMod val="88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0000"/>
            </a:schemeClr>
          </a:solidFill>
          <a:prstDash val="solid"/>
        </a:ln>
        <a:ln w="15875" cap="flat" cmpd="sng" algn="ctr">
          <a:solidFill>
            <a:schemeClr val="phClr">
              <a:shade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5400" dir="5400000" rotWithShape="0">
              <a:srgbClr val="000000">
                <a:alpha val="7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>
            <a:bevelT w="0" h="0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10000">
              <a:schemeClr val="phClr">
                <a:tint val="94000"/>
                <a:lumMod val="116000"/>
              </a:schemeClr>
            </a:gs>
            <a:gs pos="100000">
              <a:schemeClr val="phClr">
                <a:tint val="98000"/>
                <a:shade val="86000"/>
                <a:satMod val="90000"/>
                <a:lumMod val="88000"/>
              </a:schemeClr>
            </a:gs>
          </a:gsLst>
          <a:path path="circle">
            <a:fillToRect l="50000" t="15000" r="50000" b="169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Atlas" id="{5156B0E4-0EB1-49FE-A26B-15F6F698AEC6}" vid="{508F7963-D0B5-43F7-BB2C-FCE3009C08EC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TM16401371[[fn=Атлас]]</Template>
  <TotalTime>167</TotalTime>
  <Words>1463</Words>
  <Application>Microsoft Office PowerPoint</Application>
  <PresentationFormat>Широкоэкранный</PresentationFormat>
  <Paragraphs>118</Paragraphs>
  <Slides>15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2" baseType="lpstr">
      <vt:lpstr>Calibri</vt:lpstr>
      <vt:lpstr>Calibri Light</vt:lpstr>
      <vt:lpstr>Rockwell</vt:lpstr>
      <vt:lpstr>Symbol</vt:lpstr>
      <vt:lpstr>Times New Roman</vt:lpstr>
      <vt:lpstr>Wingdings</vt:lpstr>
      <vt:lpstr>Атлас</vt:lpstr>
      <vt:lpstr>Февраль 1917 г.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Февраль 1917 г. </dc:title>
  <dc:creator>Анна Обрезкова</dc:creator>
  <cp:lastModifiedBy>Анна Обрезкова</cp:lastModifiedBy>
  <cp:revision>2</cp:revision>
  <dcterms:created xsi:type="dcterms:W3CDTF">2023-07-18T17:54:35Z</dcterms:created>
  <dcterms:modified xsi:type="dcterms:W3CDTF">2023-07-18T21:00:06Z</dcterms:modified>
</cp:coreProperties>
</file>