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6" r:id="rId4"/>
    <p:sldId id="275" r:id="rId5"/>
    <p:sldId id="277" r:id="rId6"/>
    <p:sldId id="278" r:id="rId7"/>
    <p:sldId id="279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80" r:id="rId27"/>
    <p:sldId id="282" r:id="rId28"/>
    <p:sldId id="281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2.xml"/><Relationship Id="rId39" Type="http://schemas.openxmlformats.org/officeDocument/2006/relationships/presProps" Target="presProps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6600" b="1" dirty="0">
                <a:solidFill>
                  <a:srgbClr val="FF0000"/>
                </a:solidFill>
              </a:rPr>
              <a:t>Agreeing and disagreeing with negative statements</a:t>
            </a:r>
            <a:endParaRPr lang="en-US" altLang="en-US" sz="66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sz="9600" b="1"/>
              <a:t>Part 1 </a:t>
            </a:r>
            <a:r>
              <a:rPr lang="en-US" altLang="en-US"/>
              <a:t> </a:t>
            </a:r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sz="4800"/>
              <a:t>В тех случаях, когда мы хотим сказать : </a:t>
            </a:r>
            <a:r>
              <a:rPr lang="ru-RU" sz="48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где мы или другие люди находились, кем были по профессии, какими качествами обладали </a:t>
            </a:r>
            <a:endParaRPr lang="ru-RU" sz="4800"/>
          </a:p>
          <a:p>
            <a:pPr marL="0" indent="0">
              <a:buNone/>
            </a:pPr>
            <a:r>
              <a:rPr lang="ru-RU" sz="4800"/>
              <a:t>используется прошедшая форма глагола</a:t>
            </a:r>
            <a:r>
              <a:rPr lang="ru-RU" sz="4800" b="1">
                <a:solidFill>
                  <a:srgbClr val="FF0000"/>
                </a:solidFill>
              </a:rPr>
              <a:t> </a:t>
            </a:r>
            <a:r>
              <a:rPr lang="en-US" altLang="ru-RU" sz="4800" b="1">
                <a:solidFill>
                  <a:srgbClr val="FF0000"/>
                </a:solidFill>
              </a:rPr>
              <a:t>to be </a:t>
            </a:r>
            <a:endParaRPr lang="en-US" altLang="ru-RU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sz="5400"/>
              <a:t>В прошедшем времени форма глагола </a:t>
            </a:r>
            <a:r>
              <a:rPr lang="en-US" altLang="ru-RU" sz="5400"/>
              <a:t>to be </a:t>
            </a:r>
            <a:r>
              <a:rPr lang="ru-RU" altLang="ru-RU" sz="5400"/>
              <a:t>имеет две формы </a:t>
            </a:r>
            <a:endParaRPr lang="ru-RU" altLang="ru-RU" sz="5400"/>
          </a:p>
          <a:p>
            <a:pPr marL="0" indent="0">
              <a:buNone/>
            </a:pPr>
            <a:r>
              <a:rPr lang="en-US" altLang="ru-RU" sz="5400">
                <a:solidFill>
                  <a:srgbClr val="FF0000"/>
                </a:solidFill>
              </a:rPr>
              <a:t>was</a:t>
            </a:r>
            <a:r>
              <a:rPr lang="en-US" altLang="ru-RU" sz="5400"/>
              <a:t> </a:t>
            </a:r>
            <a:r>
              <a:rPr lang="ru-RU" altLang="ru-RU" sz="5400"/>
              <a:t>и </a:t>
            </a:r>
            <a:r>
              <a:rPr lang="en-US" altLang="ru-RU" sz="5400">
                <a:solidFill>
                  <a:srgbClr val="FF0000"/>
                </a:solidFill>
              </a:rPr>
              <a:t>were </a:t>
            </a:r>
            <a:endParaRPr lang="en-US" altLang="ru-RU" sz="54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altLang="ru-RU" sz="54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Данная форма глагола спрягается по лицам и числам.</a:t>
            </a:r>
            <a:endParaRPr lang="ru-RU" altLang="ru-RU" sz="54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en-US" sz="6000" b="1">
                <a:solidFill>
                  <a:srgbClr val="FF0000"/>
                </a:solidFill>
              </a:rPr>
              <a:t>was</a:t>
            </a:r>
            <a:r>
              <a:rPr lang="en-US" sz="6000" b="1"/>
              <a:t> </a:t>
            </a:r>
            <a:r>
              <a:rPr lang="ru-RU" sz="6000" b="1"/>
              <a:t>для единственного числа</a:t>
            </a:r>
            <a:endParaRPr lang="ru-RU" sz="6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 b="1"/>
              <a:t>I </a:t>
            </a:r>
            <a:r>
              <a:rPr lang="en-US" sz="6600" b="1">
                <a:solidFill>
                  <a:srgbClr val="FF0000"/>
                </a:solidFill>
              </a:rPr>
              <a:t>was</a:t>
            </a:r>
            <a:r>
              <a:rPr lang="en-US" sz="6600" b="1"/>
              <a:t> </a:t>
            </a:r>
            <a:endParaRPr lang="en-US" sz="6600" b="1"/>
          </a:p>
          <a:p>
            <a:pPr marL="0" indent="0">
              <a:buNone/>
            </a:pPr>
            <a:r>
              <a:rPr lang="en-US" sz="6600" b="1"/>
              <a:t>he</a:t>
            </a:r>
            <a:r>
              <a:rPr lang="en-US" sz="6600" b="1">
                <a:solidFill>
                  <a:srgbClr val="FF0000"/>
                </a:solidFill>
              </a:rPr>
              <a:t> was</a:t>
            </a:r>
            <a:endParaRPr lang="en-US" sz="6600" b="1"/>
          </a:p>
          <a:p>
            <a:pPr marL="0" indent="0">
              <a:buNone/>
            </a:pPr>
            <a:r>
              <a:rPr lang="en-US" sz="6600" b="1"/>
              <a:t>she </a:t>
            </a:r>
            <a:r>
              <a:rPr lang="en-US" sz="6600" b="1">
                <a:solidFill>
                  <a:srgbClr val="FF0000"/>
                </a:solidFill>
              </a:rPr>
              <a:t>was  </a:t>
            </a:r>
            <a:endParaRPr lang="en-US" sz="6600" b="1"/>
          </a:p>
          <a:p>
            <a:pPr marL="0" indent="0">
              <a:buNone/>
            </a:pPr>
            <a:r>
              <a:rPr lang="en-US" sz="6600" b="1"/>
              <a:t>it </a:t>
            </a:r>
            <a:r>
              <a:rPr lang="en-US" sz="6600" b="1">
                <a:solidFill>
                  <a:srgbClr val="FF0000"/>
                </a:solidFill>
              </a:rPr>
              <a:t>was </a:t>
            </a:r>
            <a:endParaRPr lang="en-US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 b="1">
                <a:sym typeface="+mn-ea"/>
              </a:rPr>
              <a:t>I </a:t>
            </a:r>
            <a:r>
              <a:rPr lang="en-US" sz="6600" b="1">
                <a:solidFill>
                  <a:srgbClr val="FF0000"/>
                </a:solidFill>
                <a:sym typeface="+mn-ea"/>
              </a:rPr>
              <a:t>was</a:t>
            </a:r>
            <a:r>
              <a:rPr lang="en-US" sz="6600" b="1">
                <a:sym typeface="+mn-ea"/>
              </a:rPr>
              <a:t>  </a:t>
            </a:r>
            <a:r>
              <a:rPr lang="ru-RU" sz="6600" b="1" i="1">
                <a:sym typeface="+mn-ea"/>
              </a:rPr>
              <a:t>Я был</a:t>
            </a:r>
            <a:endParaRPr lang="en-US" sz="6600" b="1"/>
          </a:p>
          <a:p>
            <a:pPr marL="0" indent="0">
              <a:buNone/>
            </a:pPr>
            <a:r>
              <a:rPr lang="en-US" sz="6600" b="1">
                <a:sym typeface="+mn-ea"/>
              </a:rPr>
              <a:t>he</a:t>
            </a:r>
            <a:r>
              <a:rPr lang="en-US" sz="6600" b="1">
                <a:solidFill>
                  <a:srgbClr val="FF0000"/>
                </a:solidFill>
                <a:sym typeface="+mn-ea"/>
              </a:rPr>
              <a:t> was</a:t>
            </a:r>
            <a:r>
              <a:rPr lang="ru-RU" altLang="en-US" sz="6600" b="1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sz="6600" b="1" i="1">
                <a:solidFill>
                  <a:schemeClr val="tx1"/>
                </a:solidFill>
                <a:sym typeface="+mn-ea"/>
              </a:rPr>
              <a:t>Он был</a:t>
            </a:r>
            <a:endParaRPr lang="en-US" sz="6600" b="1"/>
          </a:p>
          <a:p>
            <a:pPr marL="0" indent="0">
              <a:buNone/>
            </a:pPr>
            <a:r>
              <a:rPr lang="en-US" sz="6600" b="1">
                <a:sym typeface="+mn-ea"/>
              </a:rPr>
              <a:t>she </a:t>
            </a:r>
            <a:r>
              <a:rPr lang="en-US" sz="6600" b="1">
                <a:solidFill>
                  <a:srgbClr val="FF0000"/>
                </a:solidFill>
                <a:sym typeface="+mn-ea"/>
              </a:rPr>
              <a:t>was  </a:t>
            </a:r>
            <a:r>
              <a:rPr lang="ru-RU" altLang="en-US" sz="6600" b="1" i="1">
                <a:solidFill>
                  <a:schemeClr val="tx1"/>
                </a:solidFill>
                <a:sym typeface="+mn-ea"/>
              </a:rPr>
              <a:t>Она была</a:t>
            </a:r>
            <a:r>
              <a:rPr lang="ru-RU" altLang="en-US" sz="6600" b="1" i="1">
                <a:solidFill>
                  <a:srgbClr val="FF0000"/>
                </a:solidFill>
                <a:sym typeface="+mn-ea"/>
              </a:rPr>
              <a:t> </a:t>
            </a:r>
            <a:endParaRPr lang="en-US" sz="6600" b="1"/>
          </a:p>
          <a:p>
            <a:pPr marL="0" indent="0">
              <a:buNone/>
            </a:pPr>
            <a:r>
              <a:rPr lang="en-US" sz="6600" b="1">
                <a:sym typeface="+mn-ea"/>
              </a:rPr>
              <a:t>it </a:t>
            </a:r>
            <a:r>
              <a:rPr lang="en-US" sz="6600" b="1">
                <a:solidFill>
                  <a:srgbClr val="FF0000"/>
                </a:solidFill>
                <a:sym typeface="+mn-ea"/>
              </a:rPr>
              <a:t>was </a:t>
            </a:r>
            <a:r>
              <a:rPr lang="ru-RU" altLang="en-US" sz="6600" b="1" i="1">
                <a:solidFill>
                  <a:schemeClr val="tx1"/>
                </a:solidFill>
                <a:sym typeface="+mn-ea"/>
              </a:rPr>
              <a:t>Это было </a:t>
            </a:r>
            <a:endParaRPr lang="en-US" sz="6600" b="1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solidFill>
                  <a:srgbClr val="FF0000"/>
                </a:solidFill>
              </a:rPr>
              <a:t>were</a:t>
            </a:r>
            <a:r>
              <a:rPr lang="en-US"/>
              <a:t> </a:t>
            </a:r>
            <a:r>
              <a:rPr lang="ru-RU" b="1"/>
              <a:t>для множественного числа</a:t>
            </a:r>
            <a:endParaRPr lang="ru-RU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8000"/>
              <a:t>We </a:t>
            </a:r>
            <a:r>
              <a:rPr lang="en-US" sz="8000">
                <a:solidFill>
                  <a:srgbClr val="FF0000"/>
                </a:solidFill>
              </a:rPr>
              <a:t>were </a:t>
            </a:r>
            <a:endParaRPr lang="en-US" sz="8000"/>
          </a:p>
          <a:p>
            <a:pPr marL="0" indent="0">
              <a:buNone/>
            </a:pPr>
            <a:r>
              <a:rPr lang="en-US" sz="8000"/>
              <a:t>You </a:t>
            </a:r>
            <a:r>
              <a:rPr lang="en-US" sz="8000">
                <a:solidFill>
                  <a:srgbClr val="FF0000"/>
                </a:solidFill>
              </a:rPr>
              <a:t>were</a:t>
            </a:r>
            <a:endParaRPr lang="en-US" sz="8000"/>
          </a:p>
          <a:p>
            <a:pPr marL="0" indent="0">
              <a:buNone/>
            </a:pPr>
            <a:r>
              <a:rPr lang="en-US" sz="8000"/>
              <a:t>They </a:t>
            </a:r>
            <a:r>
              <a:rPr lang="en-US" sz="8000">
                <a:solidFill>
                  <a:srgbClr val="FF0000"/>
                </a:solidFill>
              </a:rPr>
              <a:t>were</a:t>
            </a:r>
            <a:endParaRPr lang="en-US" sz="8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 b="1">
                <a:sym typeface="+mn-ea"/>
              </a:rPr>
              <a:t>We </a:t>
            </a:r>
            <a:r>
              <a:rPr lang="en-US" sz="6600" b="1">
                <a:solidFill>
                  <a:srgbClr val="FF0000"/>
                </a:solidFill>
                <a:sym typeface="+mn-ea"/>
              </a:rPr>
              <a:t>were </a:t>
            </a:r>
            <a:r>
              <a:rPr lang="ru-RU" altLang="en-US" sz="6600" b="1">
                <a:solidFill>
                  <a:srgbClr val="FF0000"/>
                </a:solidFill>
                <a:sym typeface="+mn-ea"/>
              </a:rPr>
              <a:t>Мы были</a:t>
            </a:r>
            <a:endParaRPr lang="en-US" sz="6600" b="1"/>
          </a:p>
          <a:p>
            <a:pPr marL="0" indent="0">
              <a:buNone/>
            </a:pPr>
            <a:r>
              <a:rPr lang="en-US" sz="6600" b="1">
                <a:sym typeface="+mn-ea"/>
              </a:rPr>
              <a:t>You </a:t>
            </a:r>
            <a:r>
              <a:rPr lang="en-US" sz="6600" b="1">
                <a:solidFill>
                  <a:srgbClr val="FF0000"/>
                </a:solidFill>
                <a:sym typeface="+mn-ea"/>
              </a:rPr>
              <a:t>were</a:t>
            </a:r>
            <a:r>
              <a:rPr lang="ru-RU" altLang="en-US" sz="6600" b="1">
                <a:solidFill>
                  <a:srgbClr val="FF0000"/>
                </a:solidFill>
                <a:sym typeface="+mn-ea"/>
              </a:rPr>
              <a:t> Ты был</a:t>
            </a:r>
            <a:r>
              <a:rPr lang="en-US" altLang="ru-RU" sz="6600" b="1">
                <a:solidFill>
                  <a:srgbClr val="FF0000"/>
                </a:solidFill>
                <a:sym typeface="+mn-ea"/>
              </a:rPr>
              <a:t>(a)</a:t>
            </a:r>
            <a:r>
              <a:rPr lang="ru-RU" altLang="en-US" sz="6600" b="1">
                <a:solidFill>
                  <a:srgbClr val="FF0000"/>
                </a:solidFill>
                <a:sym typeface="+mn-ea"/>
              </a:rPr>
              <a:t>/ Вы были</a:t>
            </a:r>
            <a:endParaRPr lang="en-US" sz="6600" b="1"/>
          </a:p>
          <a:p>
            <a:pPr marL="0" indent="0">
              <a:buNone/>
            </a:pPr>
            <a:r>
              <a:rPr lang="en-US" sz="6600" b="1">
                <a:sym typeface="+mn-ea"/>
              </a:rPr>
              <a:t>They </a:t>
            </a:r>
            <a:r>
              <a:rPr lang="en-US" sz="6600" b="1">
                <a:solidFill>
                  <a:srgbClr val="FF0000"/>
                </a:solidFill>
                <a:sym typeface="+mn-ea"/>
              </a:rPr>
              <a:t>were</a:t>
            </a:r>
            <a:r>
              <a:rPr lang="ru-RU" altLang="en-US" sz="6600" b="1">
                <a:solidFill>
                  <a:srgbClr val="FF0000"/>
                </a:solidFill>
                <a:sym typeface="+mn-ea"/>
              </a:rPr>
              <a:t> Они были</a:t>
            </a:r>
            <a:endParaRPr lang="en-US" sz="6600" b="1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7200" b="1" i="1">
                <a:solidFill>
                  <a:schemeClr val="tx1"/>
                </a:solidFill>
              </a:rPr>
              <a:t>Negative form</a:t>
            </a:r>
            <a:endParaRPr lang="en-US" sz="7200" b="1" i="1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9600" b="1">
                <a:solidFill>
                  <a:srgbClr val="FF0000"/>
                </a:solidFill>
              </a:rPr>
              <a:t>wasn’t</a:t>
            </a:r>
            <a:r>
              <a:rPr lang="en-US" sz="9600" b="1"/>
              <a:t> = </a:t>
            </a:r>
            <a:r>
              <a:rPr lang="en-US" sz="9600" b="1">
                <a:solidFill>
                  <a:srgbClr val="FF0000"/>
                </a:solidFill>
              </a:rPr>
              <a:t>was not</a:t>
            </a:r>
            <a:endParaRPr lang="en-US" sz="96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9600" b="1">
                <a:solidFill>
                  <a:srgbClr val="FF0000"/>
                </a:solidFill>
              </a:rPr>
              <a:t>weren’t </a:t>
            </a:r>
            <a:r>
              <a:rPr lang="en-US" sz="9600" b="1"/>
              <a:t>= </a:t>
            </a:r>
            <a:r>
              <a:rPr lang="en-US" sz="9600" b="1">
                <a:solidFill>
                  <a:srgbClr val="FF0000"/>
                </a:solidFill>
              </a:rPr>
              <a:t>were not</a:t>
            </a:r>
            <a:endParaRPr lang="en-US" sz="96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z="6600"/>
              <a:t>утвердительная форма</a:t>
            </a:r>
            <a:endParaRPr lang="ru-RU" sz="6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endParaRPr lang="en-US" sz="11500"/>
          </a:p>
          <a:p>
            <a:pPr marL="0" indent="0">
              <a:buNone/>
            </a:pPr>
            <a:r>
              <a:rPr lang="en-US" sz="11500"/>
              <a:t>I </a:t>
            </a:r>
            <a:r>
              <a:rPr lang="en-US" sz="11500">
                <a:solidFill>
                  <a:srgbClr val="FF0000"/>
                </a:solidFill>
              </a:rPr>
              <a:t>was</a:t>
            </a:r>
            <a:r>
              <a:rPr lang="en-US" sz="11500"/>
              <a:t> at school</a:t>
            </a:r>
            <a:r>
              <a:rPr lang="ru-RU" altLang="en-US" sz="11500"/>
              <a:t>.</a:t>
            </a:r>
            <a:endParaRPr lang="ru-RU" altLang="en-US" sz="115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78635"/>
          </a:xfrm>
        </p:spPr>
        <p:txBody>
          <a:bodyPr/>
          <a:p>
            <a:r>
              <a:rPr lang="ru-RU" altLang="en-US" b="1"/>
              <a:t>отрицательная форма </a:t>
            </a:r>
            <a:endParaRPr lang="ru-RU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endParaRPr lang="en-US" sz="11500"/>
          </a:p>
          <a:p>
            <a:pPr marL="0" indent="0">
              <a:buNone/>
            </a:pPr>
            <a:r>
              <a:rPr lang="en-US" sz="11500"/>
              <a:t>I </a:t>
            </a:r>
            <a:r>
              <a:rPr lang="en-US" sz="11500">
                <a:solidFill>
                  <a:srgbClr val="FF0000"/>
                </a:solidFill>
              </a:rPr>
              <a:t>wasn’t</a:t>
            </a:r>
            <a:r>
              <a:rPr lang="en-US" sz="11500"/>
              <a:t> at school.</a:t>
            </a:r>
            <a:endParaRPr lang="en-US" sz="115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b="1"/>
              <a:t>вопрос</a:t>
            </a:r>
            <a:endParaRPr lang="ru-RU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9600">
                <a:solidFill>
                  <a:srgbClr val="FF0000"/>
                </a:solidFill>
              </a:rPr>
              <a:t>Was</a:t>
            </a:r>
            <a:r>
              <a:rPr lang="en-US" sz="9600"/>
              <a:t> I at school</a:t>
            </a:r>
            <a:r>
              <a:rPr lang="ru-RU" sz="9600"/>
              <a:t>? </a:t>
            </a:r>
            <a:endParaRPr lang="ru-RU"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Read the </a:t>
            </a:r>
            <a:r>
              <a:rPr lang="en-US" b="1" dirty="0"/>
              <a:t>tongue twister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b="1" dirty="0"/>
              <a:t>A sailor went to sea</a:t>
            </a:r>
            <a:endParaRPr lang="en-US" sz="6000" b="1" dirty="0"/>
          </a:p>
          <a:p>
            <a:r>
              <a:rPr lang="en-US" sz="6000" b="1" dirty="0"/>
              <a:t>To see what he could see,</a:t>
            </a:r>
            <a:endParaRPr lang="en-US" sz="6000" b="1" dirty="0"/>
          </a:p>
          <a:p>
            <a:r>
              <a:rPr lang="en-US" sz="6000" b="1" dirty="0"/>
              <a:t>And all he could see</a:t>
            </a:r>
            <a:endParaRPr lang="en-US" sz="6000" b="1" dirty="0"/>
          </a:p>
          <a:p>
            <a:r>
              <a:rPr lang="en-US" sz="6000" b="1" dirty="0"/>
              <a:t>Was sea, sea, sea.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1640"/>
            <a:ext cx="10515600" cy="4485640"/>
          </a:xfrm>
        </p:spPr>
        <p:txBody>
          <a:bodyPr>
            <a:noAutofit/>
          </a:bodyPr>
          <a:p>
            <a:pPr marL="0" indent="0">
              <a:buNone/>
            </a:pPr>
            <a:r>
              <a:rPr lang="ru-RU" sz="6600" b="1">
                <a:solidFill>
                  <a:srgbClr val="FF0000"/>
                </a:solidFill>
                <a:sym typeface="+mn-ea"/>
              </a:rPr>
              <a:t>фразы для выражения согласия и несогласия на отрицательные утверждения</a:t>
            </a:r>
            <a:endParaRPr lang="ru-RU" sz="6600" b="1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altLang="ru-RU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7200" b="1"/>
              <a:t>Question</a:t>
            </a:r>
            <a:endParaRPr lang="en-US" sz="72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en-US" sz="7200">
                <a:sym typeface="+mn-ea"/>
              </a:rPr>
              <a:t>Where </a:t>
            </a:r>
            <a:r>
              <a:rPr lang="en-US" altLang="en-US" sz="7200">
                <a:solidFill>
                  <a:srgbClr val="FF0000"/>
                </a:solidFill>
                <a:sym typeface="+mn-ea"/>
              </a:rPr>
              <a:t>were </a:t>
            </a:r>
            <a:r>
              <a:rPr lang="en-US" altLang="en-US" sz="7200">
                <a:sym typeface="+mn-ea"/>
              </a:rPr>
              <a:t>you yesterday afternoon</a:t>
            </a:r>
            <a:r>
              <a:rPr lang="ru-RU" altLang="en-US" sz="7200">
                <a:sym typeface="+mn-ea"/>
              </a:rPr>
              <a:t>, </a:t>
            </a:r>
            <a:r>
              <a:rPr lang="en-US" altLang="ru-RU" sz="7200">
                <a:sym typeface="+mn-ea"/>
              </a:rPr>
              <a:t>Trevor</a:t>
            </a:r>
            <a:r>
              <a:rPr lang="ru-RU" altLang="ru-RU" sz="7200">
                <a:sym typeface="+mn-ea"/>
              </a:rPr>
              <a:t>?</a:t>
            </a:r>
            <a:endParaRPr lang="ru-RU" altLang="ru-RU" sz="7200"/>
          </a:p>
          <a:p>
            <a:pPr marL="0" indent="0">
              <a:buNone/>
            </a:pPr>
            <a:r>
              <a:rPr lang="en-US" altLang="ru-RU" sz="7200">
                <a:sym typeface="+mn-ea"/>
              </a:rPr>
              <a:t>You </a:t>
            </a:r>
            <a:r>
              <a:rPr lang="en-US" altLang="ru-RU" sz="7200">
                <a:solidFill>
                  <a:srgbClr val="FF0000"/>
                </a:solidFill>
                <a:sym typeface="+mn-ea"/>
              </a:rPr>
              <a:t>weren’t</a:t>
            </a:r>
            <a:r>
              <a:rPr lang="en-US" altLang="ru-RU" sz="7200">
                <a:sym typeface="+mn-ea"/>
              </a:rPr>
              <a:t> at the match. </a:t>
            </a:r>
            <a:endParaRPr lang="en-US" altLang="ru-RU" sz="7200"/>
          </a:p>
          <a:p>
            <a:endParaRPr lang="en-US" altLang="ru-RU" sz="72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6600" b="1">
                <a:solidFill>
                  <a:schemeClr val="tx1"/>
                </a:solidFill>
              </a:rPr>
              <a:t>Answer</a:t>
            </a:r>
            <a:endParaRPr lang="en-US" sz="6600" b="1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ru-RU" sz="8000" b="1">
                <a:sym typeface="+mn-ea"/>
              </a:rPr>
              <a:t>No</a:t>
            </a:r>
            <a:r>
              <a:rPr lang="ru-RU" altLang="ru-RU" sz="8000" b="1">
                <a:sym typeface="+mn-ea"/>
              </a:rPr>
              <a:t>, </a:t>
            </a:r>
            <a:r>
              <a:rPr lang="en-US" altLang="ru-RU" sz="8000" b="1">
                <a:sym typeface="+mn-ea"/>
              </a:rPr>
              <a:t>I </a:t>
            </a:r>
            <a:r>
              <a:rPr lang="en-US" altLang="ru-RU" sz="8000" b="1">
                <a:solidFill>
                  <a:srgbClr val="FF0000"/>
                </a:solidFill>
                <a:sym typeface="+mn-ea"/>
              </a:rPr>
              <a:t>wasn’t</a:t>
            </a:r>
            <a:r>
              <a:rPr lang="en-US" altLang="ru-RU" sz="8000" b="1">
                <a:sym typeface="+mn-ea"/>
              </a:rPr>
              <a:t> at the match. I </a:t>
            </a:r>
            <a:r>
              <a:rPr lang="en-US" altLang="ru-RU" sz="8000" b="1">
                <a:solidFill>
                  <a:srgbClr val="FF0000"/>
                </a:solidFill>
                <a:sym typeface="+mn-ea"/>
              </a:rPr>
              <a:t>was</a:t>
            </a:r>
            <a:r>
              <a:rPr lang="en-US" altLang="ru-RU" sz="8000" b="1">
                <a:sym typeface="+mn-ea"/>
              </a:rPr>
              <a:t> at my friends house.</a:t>
            </a:r>
            <a:endParaRPr lang="en-US" altLang="ru-RU" sz="8000" b="1"/>
          </a:p>
          <a:p>
            <a:endParaRPr lang="en-US" altLang="ru-RU" sz="8000" b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7200" i="1"/>
              <a:t>Let’s read the text at page number 46 exercise 1.</a:t>
            </a:r>
            <a:endParaRPr lang="en-US" sz="7200" i="1"/>
          </a:p>
          <a:p>
            <a:pPr marL="0" indent="0">
              <a:buNone/>
            </a:pPr>
            <a:r>
              <a:rPr lang="en-US" sz="7200" i="1"/>
              <a:t>Listen and repeat.</a:t>
            </a:r>
            <a:endParaRPr lang="en-US" sz="7200" i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ru-RU"/>
              <a:t>Textbook ex 1 p 46</a:t>
            </a:r>
            <a:endParaRPr lang="en-US" altLang="ru-RU"/>
          </a:p>
        </p:txBody>
      </p:sp>
      <p:pic>
        <p:nvPicPr>
          <p:cNvPr id="4" name="Content Placeholder 3" descr="Screenshot_4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04165" y="1715770"/>
            <a:ext cx="11597005" cy="456501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970" y="332740"/>
            <a:ext cx="10515600" cy="1325563"/>
          </a:xfrm>
        </p:spPr>
        <p:txBody>
          <a:bodyPr/>
          <a:p>
            <a:endParaRPr lang="en-US"/>
          </a:p>
        </p:txBody>
      </p:sp>
      <p:pic>
        <p:nvPicPr>
          <p:cNvPr id="4" name="Content Placeholder 3" descr="Screenshot_4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94310" y="575945"/>
            <a:ext cx="11804015" cy="553593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altLang="en-US"/>
              <a:t>1. Вставьте на месте пропуска подходящую форму глагола </a:t>
            </a:r>
            <a:r>
              <a:rPr lang="en-US" altLang="ru-RU"/>
              <a:t>was</a:t>
            </a:r>
            <a:r>
              <a:rPr lang="ru-RU" altLang="ru-RU"/>
              <a:t>,</a:t>
            </a:r>
            <a:r>
              <a:rPr lang="en-US" altLang="en-US"/>
              <a:t>wasn’t </a:t>
            </a:r>
            <a:r>
              <a:rPr lang="ru-RU" altLang="en-US"/>
              <a:t>или </a:t>
            </a:r>
            <a:r>
              <a:rPr lang="en-US" altLang="en-US"/>
              <a:t>were</a:t>
            </a:r>
            <a:r>
              <a:rPr lang="ru-RU" altLang="en-US"/>
              <a:t>, </a:t>
            </a:r>
            <a:r>
              <a:rPr lang="en-US" altLang="en-US"/>
              <a:t>weren’t</a:t>
            </a:r>
            <a:r>
              <a:rPr lang="ru-RU" altLang="en-US"/>
              <a:t> : УТВЕРДИТЕЛЬНУЮ ИЛИ ОТРИЦАТЕЛЬНУЮ</a:t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6000">
                <a:sym typeface="+mn-ea"/>
              </a:rPr>
              <a:t>Where ____ you yesterday</a:t>
            </a:r>
            <a:r>
              <a:rPr lang="ru-RU" sz="6000">
                <a:sym typeface="+mn-ea"/>
              </a:rPr>
              <a:t>? </a:t>
            </a:r>
            <a:r>
              <a:rPr lang="en-US" sz="6000">
                <a:sym typeface="+mn-ea"/>
              </a:rPr>
              <a:t>You weren’t at school yesterday.</a:t>
            </a:r>
            <a:endParaRPr lang="en-US" sz="6000"/>
          </a:p>
          <a:p>
            <a:pPr marL="0" indent="0">
              <a:buNone/>
            </a:pPr>
            <a:endParaRPr lang="en-US" sz="6000"/>
          </a:p>
          <a:p>
            <a:pPr marL="0" indent="0">
              <a:buNone/>
            </a:pPr>
            <a:r>
              <a:rPr lang="en-US" sz="6000">
                <a:sym typeface="+mn-ea"/>
              </a:rPr>
              <a:t>No</a:t>
            </a:r>
            <a:r>
              <a:rPr lang="ru-RU" sz="6000">
                <a:sym typeface="+mn-ea"/>
              </a:rPr>
              <a:t>, </a:t>
            </a:r>
            <a:r>
              <a:rPr lang="en-US" sz="6000">
                <a:sym typeface="+mn-ea"/>
              </a:rPr>
              <a:t>I ______at school. I ____ at home</a:t>
            </a:r>
            <a:r>
              <a:rPr lang="ru-RU" altLang="en-US" sz="6000">
                <a:sym typeface="+mn-ea"/>
              </a:rPr>
              <a:t>.</a:t>
            </a:r>
            <a:endParaRPr lang="ru-RU" altLang="en-US" sz="6000"/>
          </a:p>
          <a:p>
            <a:pPr marL="0" indent="0">
              <a:buNone/>
            </a:pPr>
            <a:endParaRPr lang="ru-RU" altLang="en-US" sz="6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KEY 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6000"/>
              <a:t>Where </a:t>
            </a:r>
            <a:r>
              <a:rPr lang="en-US" sz="6000">
                <a:solidFill>
                  <a:srgbClr val="FF0000"/>
                </a:solidFill>
              </a:rPr>
              <a:t>were</a:t>
            </a:r>
            <a:r>
              <a:rPr lang="en-US" sz="6000"/>
              <a:t> you yesterday</a:t>
            </a:r>
            <a:r>
              <a:rPr lang="ru-RU" sz="6000"/>
              <a:t>? </a:t>
            </a:r>
            <a:r>
              <a:rPr lang="en-US" sz="6000"/>
              <a:t>You weren’t at school yesterday.</a:t>
            </a:r>
            <a:endParaRPr lang="en-US" sz="6000"/>
          </a:p>
          <a:p>
            <a:pPr marL="0" indent="0">
              <a:buNone/>
            </a:pPr>
            <a:endParaRPr lang="en-US" sz="6000"/>
          </a:p>
          <a:p>
            <a:pPr marL="0" indent="0">
              <a:buNone/>
            </a:pPr>
            <a:r>
              <a:rPr lang="en-US" sz="6000"/>
              <a:t>No</a:t>
            </a:r>
            <a:r>
              <a:rPr lang="ru-RU" sz="6000"/>
              <a:t>, </a:t>
            </a:r>
            <a:r>
              <a:rPr lang="en-US" sz="6000"/>
              <a:t>I </a:t>
            </a:r>
            <a:r>
              <a:rPr lang="en-US" sz="6000">
                <a:solidFill>
                  <a:srgbClr val="FF0000"/>
                </a:solidFill>
              </a:rPr>
              <a:t>wasn’t</a:t>
            </a:r>
            <a:r>
              <a:rPr lang="en-US" sz="6000"/>
              <a:t> at school. I was at home</a:t>
            </a:r>
            <a:r>
              <a:rPr lang="ru-RU" altLang="en-US" sz="6000"/>
              <a:t>.</a:t>
            </a:r>
            <a:endParaRPr lang="ru-RU" altLang="en-US" sz="6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 altLang="en-US">
                <a:sym typeface="+mn-ea"/>
              </a:rPr>
              <a:t>Вставьте на месте пропуска подходящую форму глагола </a:t>
            </a:r>
            <a:r>
              <a:rPr lang="en-US" altLang="ru-RU">
                <a:sym typeface="+mn-ea"/>
              </a:rPr>
              <a:t>was</a:t>
            </a:r>
            <a:r>
              <a:rPr lang="ru-RU" altLang="ru-RU">
                <a:sym typeface="+mn-ea"/>
              </a:rPr>
              <a:t>,</a:t>
            </a:r>
            <a:r>
              <a:rPr lang="en-US" altLang="en-US">
                <a:sym typeface="+mn-ea"/>
              </a:rPr>
              <a:t>wasn’t </a:t>
            </a:r>
            <a:r>
              <a:rPr lang="ru-RU" altLang="en-US">
                <a:sym typeface="+mn-ea"/>
              </a:rPr>
              <a:t>или </a:t>
            </a:r>
            <a:r>
              <a:rPr lang="en-US" altLang="en-US">
                <a:sym typeface="+mn-ea"/>
              </a:rPr>
              <a:t>were</a:t>
            </a:r>
            <a:r>
              <a:rPr lang="ru-RU" altLang="en-US">
                <a:sym typeface="+mn-ea"/>
              </a:rPr>
              <a:t>, </a:t>
            </a:r>
            <a:r>
              <a:rPr lang="en-US" altLang="en-US">
                <a:sym typeface="+mn-ea"/>
              </a:rPr>
              <a:t>weren’t</a:t>
            </a:r>
            <a:r>
              <a:rPr lang="ru-RU" altLang="en-US">
                <a:sym typeface="+mn-ea"/>
              </a:rPr>
              <a:t> : УТВЕРДИТЕЛЬНУЮ ИЛИ ОТРИЦАТЕЛЬНУЮ</a:t>
            </a:r>
            <a:br>
              <a:rPr lang="ru-RU" alt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6000"/>
              <a:t>And where were Kate and Andrew </a:t>
            </a:r>
            <a:r>
              <a:rPr lang="ru-RU" sz="6000"/>
              <a:t>? </a:t>
            </a:r>
            <a:r>
              <a:rPr lang="en-US" altLang="ru-RU" sz="6000"/>
              <a:t>They usually come to our plays. </a:t>
            </a:r>
            <a:endParaRPr lang="en-US" altLang="ru-RU" sz="6000"/>
          </a:p>
          <a:p>
            <a:pPr marL="0" indent="0">
              <a:buNone/>
            </a:pPr>
            <a:endParaRPr lang="en-US" altLang="ru-RU" sz="6000"/>
          </a:p>
          <a:p>
            <a:pPr marL="0" indent="0">
              <a:buNone/>
            </a:pPr>
            <a:r>
              <a:rPr lang="en-US" altLang="ru-RU" sz="6000"/>
              <a:t>They ____at the cinema</a:t>
            </a:r>
            <a:r>
              <a:rPr lang="ru-RU" altLang="ru-RU" sz="6000"/>
              <a:t>, </a:t>
            </a:r>
            <a:r>
              <a:rPr lang="en-US" altLang="ru-RU" sz="6000"/>
              <a:t>I think.</a:t>
            </a:r>
            <a:endParaRPr lang="en-US" altLang="ru-RU" sz="60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ru-RU" altLang="en-US">
                <a:sym typeface="+mn-ea"/>
              </a:rPr>
            </a:br>
            <a:r>
              <a:rPr lang="en-US">
                <a:sym typeface="+mn-ea"/>
              </a:rPr>
              <a:t>KEY</a:t>
            </a:r>
            <a:br>
              <a:rPr lang="ru-RU" altLang="en-US">
                <a:sym typeface="+mn-ea"/>
              </a:rPr>
            </a:br>
            <a:br>
              <a:rPr 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6000">
                <a:sym typeface="+mn-ea"/>
              </a:rPr>
              <a:t>And where </a:t>
            </a:r>
            <a:r>
              <a:rPr lang="en-US" sz="6000">
                <a:solidFill>
                  <a:srgbClr val="FF0000"/>
                </a:solidFill>
                <a:sym typeface="+mn-ea"/>
              </a:rPr>
              <a:t>were</a:t>
            </a:r>
            <a:r>
              <a:rPr lang="en-US" sz="6000">
                <a:sym typeface="+mn-ea"/>
              </a:rPr>
              <a:t> Kate and Andrew </a:t>
            </a:r>
            <a:r>
              <a:rPr lang="ru-RU" sz="6000">
                <a:sym typeface="+mn-ea"/>
              </a:rPr>
              <a:t>? </a:t>
            </a:r>
            <a:r>
              <a:rPr lang="en-US" altLang="ru-RU" sz="6000">
                <a:sym typeface="+mn-ea"/>
              </a:rPr>
              <a:t>They usually come to our plays. </a:t>
            </a:r>
            <a:endParaRPr lang="en-US" altLang="ru-RU" sz="6000"/>
          </a:p>
          <a:p>
            <a:pPr marL="0" indent="0">
              <a:buNone/>
            </a:pPr>
            <a:endParaRPr lang="en-US" altLang="ru-RU" sz="6000"/>
          </a:p>
          <a:p>
            <a:pPr marL="0" indent="0">
              <a:buNone/>
            </a:pPr>
            <a:r>
              <a:rPr lang="en-US" altLang="ru-RU" sz="6000">
                <a:sym typeface="+mn-ea"/>
              </a:rPr>
              <a:t>They </a:t>
            </a:r>
            <a:r>
              <a:rPr lang="en-US" altLang="ru-RU" sz="6000">
                <a:solidFill>
                  <a:srgbClr val="FF0000"/>
                </a:solidFill>
                <a:sym typeface="+mn-ea"/>
              </a:rPr>
              <a:t>were</a:t>
            </a:r>
            <a:r>
              <a:rPr lang="en-US" altLang="ru-RU" sz="6000">
                <a:sym typeface="+mn-ea"/>
              </a:rPr>
              <a:t> at the cinema</a:t>
            </a:r>
            <a:r>
              <a:rPr lang="ru-RU" altLang="ru-RU" sz="6000">
                <a:sym typeface="+mn-ea"/>
              </a:rPr>
              <a:t>, </a:t>
            </a:r>
            <a:r>
              <a:rPr lang="en-US" altLang="ru-RU" sz="6000">
                <a:sym typeface="+mn-ea"/>
              </a:rPr>
              <a:t>I think.</a:t>
            </a:r>
            <a:endParaRPr lang="en-US" altLang="ru-RU" sz="6000"/>
          </a:p>
          <a:p>
            <a:endParaRPr lang="en-US" altLang="ru-RU" sz="6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7200" b="1">
                <a:solidFill>
                  <a:srgbClr val="002060"/>
                </a:solidFill>
              </a:rPr>
              <a:t>answer the questions</a:t>
            </a:r>
            <a:endParaRPr lang="en-US" sz="7200" b="1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/>
              <a:t>What  date is it today</a:t>
            </a:r>
            <a:r>
              <a:rPr lang="ru-RU" sz="6600"/>
              <a:t>?</a:t>
            </a:r>
            <a:endParaRPr lang="ru-RU" sz="6600"/>
          </a:p>
          <a:p>
            <a:pPr marL="0" indent="0">
              <a:buNone/>
            </a:pPr>
            <a:r>
              <a:rPr lang="en-US" sz="6600"/>
              <a:t>What is the weather like today</a:t>
            </a:r>
            <a:r>
              <a:rPr lang="ru-RU" sz="6600"/>
              <a:t>?</a:t>
            </a:r>
            <a:endParaRPr lang="ru-RU" sz="6600"/>
          </a:p>
          <a:p>
            <a:pPr marL="0" indent="0">
              <a:buNone/>
            </a:pPr>
            <a:r>
              <a:rPr lang="en-US" sz="6600"/>
              <a:t>What weekday is it today</a:t>
            </a:r>
            <a:r>
              <a:rPr lang="ru-RU" sz="6600"/>
              <a:t>?</a:t>
            </a:r>
            <a:endParaRPr lang="ru-RU" sz="6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ru-RU" altLang="en-US">
                <a:sym typeface="+mn-ea"/>
              </a:rPr>
            </a:br>
            <a:r>
              <a:rPr lang="ru-RU" altLang="en-US">
                <a:sym typeface="+mn-ea"/>
              </a:rPr>
              <a:t>Вставьте на месте пропуска подходящую форму глагола </a:t>
            </a:r>
            <a:r>
              <a:rPr lang="en-US" altLang="ru-RU">
                <a:sym typeface="+mn-ea"/>
              </a:rPr>
              <a:t>was</a:t>
            </a:r>
            <a:r>
              <a:rPr lang="ru-RU" altLang="ru-RU">
                <a:sym typeface="+mn-ea"/>
              </a:rPr>
              <a:t>,</a:t>
            </a:r>
            <a:r>
              <a:rPr lang="en-US" altLang="en-US">
                <a:sym typeface="+mn-ea"/>
              </a:rPr>
              <a:t>wasn’t </a:t>
            </a:r>
            <a:r>
              <a:rPr lang="ru-RU" altLang="en-US">
                <a:sym typeface="+mn-ea"/>
              </a:rPr>
              <a:t>или </a:t>
            </a:r>
            <a:r>
              <a:rPr lang="en-US" altLang="en-US">
                <a:sym typeface="+mn-ea"/>
              </a:rPr>
              <a:t>were</a:t>
            </a:r>
            <a:r>
              <a:rPr lang="ru-RU" altLang="en-US">
                <a:sym typeface="+mn-ea"/>
              </a:rPr>
              <a:t>, </a:t>
            </a:r>
            <a:r>
              <a:rPr lang="en-US" altLang="en-US">
                <a:sym typeface="+mn-ea"/>
              </a:rPr>
              <a:t>weren’t</a:t>
            </a:r>
            <a:r>
              <a:rPr lang="ru-RU" altLang="en-US">
                <a:sym typeface="+mn-ea"/>
              </a:rPr>
              <a:t> : УТВЕРДИТЕЛЬНУЮ ИЛИ ОТРИЦАТЕЛЬНУЮ</a:t>
            </a:r>
            <a:br>
              <a:rPr lang="ru-RU" altLang="en-US">
                <a:sym typeface="+mn-ea"/>
              </a:rPr>
            </a:br>
            <a:br>
              <a:rPr 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/>
              <a:t>And where </a:t>
            </a:r>
            <a:r>
              <a:rPr lang="ru-RU" altLang="en-US" sz="6600"/>
              <a:t>____</a:t>
            </a:r>
            <a:r>
              <a:rPr lang="en-US" sz="6600"/>
              <a:t>Nigel</a:t>
            </a:r>
            <a:r>
              <a:rPr lang="ru-RU" sz="6600"/>
              <a:t>?</a:t>
            </a:r>
            <a:endParaRPr lang="ru-RU" sz="6600"/>
          </a:p>
          <a:p>
            <a:pPr marL="0" indent="0">
              <a:buNone/>
            </a:pPr>
            <a:endParaRPr lang="ru-RU" sz="6600"/>
          </a:p>
          <a:p>
            <a:pPr marL="0" indent="0">
              <a:buNone/>
            </a:pPr>
            <a:r>
              <a:rPr lang="en-US" sz="6600"/>
              <a:t>He ___ with me. We ___at this house.</a:t>
            </a:r>
            <a:endParaRPr lang="ru-RU" sz="6600"/>
          </a:p>
          <a:p>
            <a:pPr marL="0" indent="0">
              <a:buNone/>
            </a:pPr>
            <a:endParaRPr lang="ru-RU" sz="6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en-US">
                <a:sym typeface="+mn-ea"/>
              </a:rPr>
              <a:t>Key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7200">
                <a:sym typeface="+mn-ea"/>
              </a:rPr>
              <a:t>And where </a:t>
            </a:r>
            <a:r>
              <a:rPr lang="en-US" sz="7200">
                <a:solidFill>
                  <a:srgbClr val="FF0000"/>
                </a:solidFill>
                <a:sym typeface="+mn-ea"/>
              </a:rPr>
              <a:t>was</a:t>
            </a:r>
            <a:r>
              <a:rPr lang="en-US" sz="7200">
                <a:sym typeface="+mn-ea"/>
              </a:rPr>
              <a:t> Nigel</a:t>
            </a:r>
            <a:r>
              <a:rPr lang="ru-RU" sz="7200">
                <a:sym typeface="+mn-ea"/>
              </a:rPr>
              <a:t>?</a:t>
            </a:r>
            <a:endParaRPr lang="ru-RU" sz="7200"/>
          </a:p>
          <a:p>
            <a:pPr marL="0" indent="0">
              <a:buNone/>
            </a:pPr>
            <a:endParaRPr lang="ru-RU" sz="7200"/>
          </a:p>
          <a:p>
            <a:pPr marL="0" indent="0">
              <a:buNone/>
            </a:pPr>
            <a:r>
              <a:rPr lang="en-US" sz="7200">
                <a:sym typeface="+mn-ea"/>
              </a:rPr>
              <a:t>He </a:t>
            </a:r>
            <a:r>
              <a:rPr lang="en-US" sz="7200">
                <a:solidFill>
                  <a:srgbClr val="FF0000"/>
                </a:solidFill>
                <a:sym typeface="+mn-ea"/>
              </a:rPr>
              <a:t>was</a:t>
            </a:r>
            <a:r>
              <a:rPr lang="en-US" sz="7200">
                <a:sym typeface="+mn-ea"/>
              </a:rPr>
              <a:t>  with me. We </a:t>
            </a:r>
            <a:r>
              <a:rPr lang="en-US" sz="7200">
                <a:solidFill>
                  <a:srgbClr val="FF0000"/>
                </a:solidFill>
                <a:sym typeface="+mn-ea"/>
              </a:rPr>
              <a:t>were</a:t>
            </a:r>
            <a:r>
              <a:rPr lang="en-US" sz="7200">
                <a:sym typeface="+mn-ea"/>
              </a:rPr>
              <a:t> at this house.</a:t>
            </a:r>
            <a:endParaRPr lang="ru-RU" sz="7200"/>
          </a:p>
          <a:p>
            <a:pPr marL="0" indent="0">
              <a:buNone/>
            </a:pPr>
            <a:endParaRPr lang="ru-RU" sz="72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task 2. Fill in the gaps was</a:t>
            </a:r>
            <a:r>
              <a:rPr lang="ru-RU"/>
              <a:t>/</a:t>
            </a:r>
            <a:r>
              <a:rPr lang="en-US"/>
              <a:t>were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5400"/>
              <a:t>1. I ____at home.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2. We ____at school yesterday.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3. They____at the cinema.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4. We___at our house.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5.He ___a doctor.</a:t>
            </a:r>
            <a:endParaRPr lang="en-US" sz="5400"/>
          </a:p>
          <a:p>
            <a:pPr marL="0" indent="0">
              <a:buNone/>
            </a:pPr>
            <a:endParaRPr lang="en-US" sz="54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task 3. Fill in the gaps wasn’t</a:t>
            </a:r>
            <a:r>
              <a:rPr lang="ru-RU"/>
              <a:t>/</a:t>
            </a:r>
            <a:r>
              <a:rPr lang="en-US"/>
              <a:t>weren’t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5400"/>
              <a:t>1. He ____at home.</a:t>
            </a:r>
            <a:endParaRPr lang="en-US" sz="5400"/>
          </a:p>
          <a:p>
            <a:pPr marL="0" indent="0">
              <a:buNone/>
            </a:pPr>
            <a:r>
              <a:rPr lang="en-US" altLang="ru-RU" sz="5400"/>
              <a:t>2. They___with us.</a:t>
            </a:r>
            <a:endParaRPr lang="en-US" altLang="ru-RU" sz="5400"/>
          </a:p>
          <a:p>
            <a:pPr marL="0" indent="0">
              <a:buNone/>
            </a:pPr>
            <a:r>
              <a:rPr lang="en-US" altLang="ru-RU" sz="5400"/>
              <a:t>3. It___awful.</a:t>
            </a:r>
            <a:endParaRPr lang="en-US" altLang="ru-RU" sz="5400"/>
          </a:p>
          <a:p>
            <a:pPr marL="0" indent="0">
              <a:buNone/>
            </a:pPr>
            <a:r>
              <a:rPr lang="en-US" altLang="ru-RU" sz="5400"/>
              <a:t>4. They ____ doctors.</a:t>
            </a:r>
            <a:endParaRPr lang="en-US" altLang="ru-RU" sz="5400"/>
          </a:p>
          <a:p>
            <a:pPr marL="0" indent="0">
              <a:buNone/>
            </a:pPr>
            <a:r>
              <a:rPr lang="en-US" altLang="ru-RU" sz="5400"/>
              <a:t>5. We ____in the shop.</a:t>
            </a:r>
            <a:endParaRPr lang="en-US" altLang="ru-RU" sz="54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task 4. Make up questions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5400"/>
              <a:t>1. I was at home. 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2. He was at the theater.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3. They were doctors.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4. We were engineers.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5. She was at the newsagent’s</a:t>
            </a:r>
            <a:endParaRPr lang="en-US" sz="5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en-US" sz="9600" i="1">
                <a:solidFill>
                  <a:srgbClr val="FF0000"/>
                </a:solidFill>
              </a:rPr>
              <a:t>homework</a:t>
            </a:r>
            <a:endParaRPr lang="en-US" sz="9600" i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20000"/>
          </a:bodyPr>
          <a:p>
            <a:pPr marL="0" indent="0">
              <a:buNone/>
            </a:pPr>
            <a:r>
              <a:rPr lang="en-US" sz="9600"/>
              <a:t>in the textbook read and translate the fragment of the exercise 1 p 46  </a:t>
            </a:r>
            <a:endParaRPr lang="en-US" sz="9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Screenshot_4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850390" y="182880"/>
            <a:ext cx="9177020" cy="64744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/>
              <a:t>Let’s remember. When is Past Simple used </a:t>
            </a:r>
            <a:r>
              <a:rPr lang="ru-RU" sz="6600"/>
              <a:t>?</a:t>
            </a:r>
            <a:endParaRPr lang="ru-RU" sz="6600"/>
          </a:p>
          <a:p>
            <a:pPr marL="0" indent="0">
              <a:buNone/>
            </a:pPr>
            <a:r>
              <a:rPr lang="en-US" sz="6600"/>
              <a:t>What does this Tense express</a:t>
            </a:r>
            <a:r>
              <a:rPr lang="ru-RU" sz="6600"/>
              <a:t>?</a:t>
            </a:r>
            <a:endParaRPr lang="ru-RU" sz="6600"/>
          </a:p>
          <a:p>
            <a:pPr marL="0" indent="0">
              <a:buNone/>
            </a:pPr>
            <a:endParaRPr lang="ru-RU" sz="6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en-US" sz="9600"/>
              <a:t>How is regular verbs formed</a:t>
            </a:r>
            <a:r>
              <a:rPr lang="ru-RU" altLang="en-US" sz="9600"/>
              <a:t>?</a:t>
            </a:r>
            <a:endParaRPr lang="ru-RU" altLang="en-US" sz="9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11500"/>
              <a:t>How is irregular verbs formed</a:t>
            </a:r>
            <a:r>
              <a:rPr lang="ru-RU" sz="11500"/>
              <a:t>?</a:t>
            </a:r>
            <a:endParaRPr lang="ru-RU" sz="11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6000" b="1"/>
              <a:t>Past Simple</a:t>
            </a:r>
            <a:r>
              <a:rPr lang="en-US" sz="6000"/>
              <a:t> </a:t>
            </a:r>
            <a:r>
              <a:rPr lang="ru-RU" sz="6000" b="1">
                <a:solidFill>
                  <a:srgbClr val="FF0000"/>
                </a:solidFill>
              </a:rPr>
              <a:t>прошедшее простое </a:t>
            </a:r>
            <a:endParaRPr lang="ru-RU" sz="60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sz="40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употребляется, когда мы хотим сказать о том, что случилось в прошлом. В данном случае употребляются глаголы действия в прошедшем времени.</a:t>
            </a:r>
            <a:endParaRPr lang="ru-RU" altLang="en-US" sz="40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ru-RU" altLang="en-US" sz="4000"/>
              <a:t>Примеры глаголов действия : </a:t>
            </a:r>
            <a:r>
              <a:rPr lang="ru-RU" altLang="en-US" sz="4000" b="1">
                <a:solidFill>
                  <a:srgbClr val="002060"/>
                </a:solidFill>
              </a:rPr>
              <a:t>«бегать, прыгать, рисовать».</a:t>
            </a:r>
            <a:endParaRPr lang="ru-RU" altLang="en-US" sz="4000"/>
          </a:p>
          <a:p>
            <a:pPr marL="0" indent="0">
              <a:buNone/>
            </a:pPr>
            <a:r>
              <a:rPr lang="ru-RU" altLang="ru-RU" sz="4000"/>
              <a:t>На английском языке :</a:t>
            </a:r>
            <a:r>
              <a:rPr lang="ru-RU" altLang="ru-RU" sz="4000" b="1">
                <a:solidFill>
                  <a:srgbClr val="FF0000"/>
                </a:solidFill>
              </a:rPr>
              <a:t> </a:t>
            </a:r>
            <a:r>
              <a:rPr lang="en-US" altLang="ru-RU" sz="4000" b="1">
                <a:solidFill>
                  <a:srgbClr val="FF0000"/>
                </a:solidFill>
              </a:rPr>
              <a:t>run</a:t>
            </a:r>
            <a:r>
              <a:rPr lang="ru-RU" altLang="ru-RU" sz="4000" b="1">
                <a:solidFill>
                  <a:srgbClr val="FF0000"/>
                </a:solidFill>
              </a:rPr>
              <a:t>, </a:t>
            </a:r>
            <a:r>
              <a:rPr lang="en-US" altLang="ru-RU" sz="4000" b="1">
                <a:solidFill>
                  <a:srgbClr val="FF0000"/>
                </a:solidFill>
              </a:rPr>
              <a:t>jump</a:t>
            </a:r>
            <a:r>
              <a:rPr lang="ru-RU" altLang="ru-RU" sz="4000" b="1">
                <a:solidFill>
                  <a:srgbClr val="FF0000"/>
                </a:solidFill>
              </a:rPr>
              <a:t>, </a:t>
            </a:r>
            <a:r>
              <a:rPr lang="en-US" altLang="ru-RU" sz="4000" b="1">
                <a:solidFill>
                  <a:srgbClr val="FF0000"/>
                </a:solidFill>
              </a:rPr>
              <a:t>draw</a:t>
            </a:r>
            <a:endParaRPr lang="ru-RU" altLang="en-US" sz="4000"/>
          </a:p>
          <a:p>
            <a:pPr marL="0" indent="0">
              <a:buNone/>
            </a:pPr>
            <a:endParaRPr lang="ru-RU" altLang="en-US" sz="4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ru-RU" altLang="en-US" b="1">
                <a:sym typeface="+mn-ea"/>
              </a:rPr>
            </a:br>
            <a:r>
              <a:rPr lang="ru-RU" altLang="en-US" b="1">
                <a:sym typeface="+mn-ea"/>
              </a:rPr>
              <a:t>В английском языке существуют правильные и неправильные глаголы.</a:t>
            </a:r>
            <a:br>
              <a:rPr lang="ru-RU" alt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altLang="en-US" sz="5400" b="1" u="sng"/>
              <a:t>Правильные глаголы </a:t>
            </a:r>
            <a:r>
              <a:rPr lang="ru-RU" altLang="en-US" sz="5400"/>
              <a:t>образуют форму прошедшего времени с помощью суффикса </a:t>
            </a:r>
            <a:r>
              <a:rPr lang="en-US" altLang="en-US" sz="5400" b="1">
                <a:solidFill>
                  <a:srgbClr val="FF0000"/>
                </a:solidFill>
              </a:rPr>
              <a:t>ed </a:t>
            </a:r>
            <a:endParaRPr lang="en-US" altLang="en-US" sz="54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en-US" sz="5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cook -cook</a:t>
            </a:r>
            <a:r>
              <a:rPr lang="en-US" altLang="en-US" sz="5400" b="1">
                <a:solidFill>
                  <a:srgbClr val="FF0000"/>
                </a:solidFill>
              </a:rPr>
              <a:t>ed</a:t>
            </a:r>
            <a:endParaRPr lang="en-US" altLang="en-US" sz="5400" b="1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sz="5400" b="1" u="sng"/>
              <a:t>Неправильные глаголы</a:t>
            </a:r>
            <a:r>
              <a:rPr lang="ru-RU" sz="5400"/>
              <a:t> образуют форму прошедшего времени с помощью </a:t>
            </a:r>
            <a:r>
              <a:rPr lang="ru-RU" sz="5400" b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второй формы </a:t>
            </a:r>
            <a:r>
              <a:rPr lang="ru-RU" sz="5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таблицы неправильных глаголов</a:t>
            </a:r>
            <a:r>
              <a:rPr lang="ru-RU" sz="5400"/>
              <a:t>. (</a:t>
            </a:r>
            <a:r>
              <a:rPr lang="en-US" sz="5400"/>
              <a:t>V2</a:t>
            </a:r>
            <a:r>
              <a:rPr lang="ru-RU" sz="5400"/>
              <a:t>)</a:t>
            </a:r>
            <a:endParaRPr lang="ru-RU" sz="5400"/>
          </a:p>
          <a:p>
            <a:pPr marL="0" indent="0">
              <a:buNone/>
            </a:pPr>
            <a:r>
              <a:rPr lang="en-US" altLang="ru-RU" sz="6600" b="1"/>
              <a:t>run</a:t>
            </a:r>
            <a:r>
              <a:rPr lang="en-US" altLang="ru-RU" sz="6600"/>
              <a:t> - </a:t>
            </a:r>
            <a:r>
              <a:rPr lang="en-US" altLang="ru-RU" sz="6600" b="1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</a:rPr>
              <a:t>ran</a:t>
            </a:r>
            <a:endParaRPr lang="en-US" altLang="ru-RU" sz="6600" b="1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3238</Words>
  <Application>WPS Presentation</Application>
  <PresentationFormat>Widescreen</PresentationFormat>
  <Paragraphs>176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4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Read the tongue twister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Agreeing and disagreeing with negative statements</dc:title>
  <dc:creator/>
  <cp:lastModifiedBy>sofia</cp:lastModifiedBy>
  <cp:revision>4</cp:revision>
  <dcterms:created xsi:type="dcterms:W3CDTF">2024-01-08T09:13:30Z</dcterms:created>
  <dcterms:modified xsi:type="dcterms:W3CDTF">2024-01-08T09:17:13Z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01263A5CEB4B4CA9A1791084D6C5B6AD</vt:lpwstr>
  </property>
  <property fmtid="{D5CDD505-2E9C-101B-9397-08002B2CF9AE}" pid="3" name="KSOProductBuildVer">
    <vt:lpwstr>1033-11.2.0.11225</vt:lpwstr>
  </property>
</Properties>
</file>