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4" r:id="rId2"/>
    <p:sldId id="263" r:id="rId3"/>
    <p:sldId id="280" r:id="rId4"/>
    <p:sldId id="265" r:id="rId5"/>
    <p:sldId id="266" r:id="rId6"/>
    <p:sldId id="283" r:id="rId7"/>
    <p:sldId id="268" r:id="rId8"/>
    <p:sldId id="269" r:id="rId9"/>
    <p:sldId id="270" r:id="rId10"/>
    <p:sldId id="273" r:id="rId11"/>
    <p:sldId id="271" r:id="rId12"/>
    <p:sldId id="261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12" autoAdjust="0"/>
  </p:normalViewPr>
  <p:slideViewPr>
    <p:cSldViewPr>
      <p:cViewPr>
        <p:scale>
          <a:sx n="50" d="100"/>
          <a:sy n="50" d="100"/>
        </p:scale>
        <p:origin x="-792" y="-7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0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2E86-E6EA-49DA-A3D5-32838A6909AC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2E86-E6EA-49DA-A3D5-32838A6909AC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2E86-E6EA-49DA-A3D5-32838A6909AC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2E86-E6EA-49DA-A3D5-32838A6909AC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2E86-E6EA-49DA-A3D5-32838A6909AC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2E86-E6EA-49DA-A3D5-32838A6909AC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2E86-E6EA-49DA-A3D5-32838A6909AC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2E86-E6EA-49DA-A3D5-32838A6909AC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2E86-E6EA-49DA-A3D5-32838A6909AC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2E86-E6EA-49DA-A3D5-32838A6909AC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A2E86-E6EA-49DA-A3D5-32838A6909AC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14">
                    <a14:imgEffect>
                      <a14:artisticPhotocopy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27A2E86-E6EA-49DA-A3D5-32838A6909AC}" type="datetimeFigureOut">
              <a:rPr lang="ru-RU" smtClean="0"/>
              <a:pPr/>
              <a:t>18.02.2022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93ADF59-A22A-40DB-9BE5-59CC3C974A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ocelki.com/media/Kokkorevo/koltso.jpg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://trassa.narod.ru/piter/liferoad/savicheva.jpg" TargetMode="External"/><Relationship Id="rId12" Type="http://schemas.openxmlformats.org/officeDocument/2006/relationships/hyperlink" Target="http://gym6.narod.ru/1/612/9.htm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trassa.narod.ru/piter/liferoad/liferoad.htm" TargetMode="External"/><Relationship Id="rId11" Type="http://schemas.openxmlformats.org/officeDocument/2006/relationships/hyperlink" Target="http://gym6.narod.ru/1/612/22.jpg" TargetMode="External"/><Relationship Id="rId5" Type="http://schemas.openxmlformats.org/officeDocument/2006/relationships/hyperlink" Target="http://trassa.narod.ru/piter/liferoad/tsvetok.jpg" TargetMode="External"/><Relationship Id="rId10" Type="http://schemas.openxmlformats.org/officeDocument/2006/relationships/hyperlink" Target="http://russned.ru/img/003-blokada.jpg" TargetMode="External"/><Relationship Id="rId4" Type="http://schemas.openxmlformats.org/officeDocument/2006/relationships/hyperlink" Target="http://go.mail.ru/redir?q=%D0%B1%D0%BB%D0%BE%D0%BA%D0%B0%D0%B4%D0%B0%20%D0%BB%D0%B5%D0%BD%D0%B8%D0%BD%D0%B3%D1%80%D0%B0%D0%B4%D0%B0&amp;via_page=1&amp;type=sr&amp;redir=eJzLKCkpsNLXLyotLs4vKS3KLC5J1Csq1U8rSs1LKdYvKcpP1c3M1Ge4sPHC7gv7Luy6sOHClgsbFICcrRf2XtgBxJsvNkAEGQxNLAwsTS3MzC0YfvVe0IkycHyqEO3m9eLTxFYA2doylg" TargetMode="External"/><Relationship Id="rId9" Type="http://schemas.openxmlformats.org/officeDocument/2006/relationships/hyperlink" Target="http://content.foto.mail.ru/list/knopa1978/_answers/i-714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hyperlink" Target="http://go.mail.ru/redir?q=%D0%B1%D0%BB%D0%BE%D0%BA%D0%B0%D0%B4%D0%B0%20%D0%BB%D0%B5%D0%BD%D0%B8%D0%BD%D0%B3%D1%80%D0%B0%D0%B4%D0%B0&amp;via_page=1&amp;type=sr&amp;redir=eJzLKCkpsNLXLy5NKk4uykxK1Ssq1U8vyi8t0M8vyS5NSdTNrczULSjKLM7IydS3NDW0MDUx0We4sPHC7gv7Luy6sOHClgsbFICcrRf2XtgBxJsvNkAEGQxNLAwsTS1NzIwYuEzlqixlXk84rsCp_n5a10MAyII1SQ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 - копия (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079" y="1556167"/>
            <a:ext cx="9116145" cy="5301833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000000"/>
                </a:solidFill>
              </a:rPr>
              <a:t/>
            </a:r>
            <a:br>
              <a:rPr lang="ru-RU" sz="3100" dirty="0" smtClean="0">
                <a:solidFill>
                  <a:srgbClr val="000000"/>
                </a:solidFill>
              </a:rPr>
            </a:br>
            <a:r>
              <a:rPr lang="ru-RU" sz="3100" dirty="0" smtClean="0">
                <a:solidFill>
                  <a:srgbClr val="000000"/>
                </a:solidFill>
              </a:rPr>
              <a:t/>
            </a:r>
            <a:br>
              <a:rPr lang="ru-RU" sz="3100" dirty="0" smtClean="0">
                <a:solidFill>
                  <a:srgbClr val="000000"/>
                </a:solidFill>
              </a:rPr>
            </a:br>
            <a:r>
              <a:rPr lang="ru-RU" sz="3100" dirty="0" smtClean="0">
                <a:solidFill>
                  <a:srgbClr val="000000"/>
                </a:solidFill>
              </a:rPr>
              <a:t/>
            </a:r>
            <a:br>
              <a:rPr lang="ru-RU" sz="3100" dirty="0" smtClean="0">
                <a:solidFill>
                  <a:srgbClr val="000000"/>
                </a:solidFill>
              </a:rPr>
            </a:br>
            <a:r>
              <a:rPr lang="ru-RU" sz="3100" dirty="0" smtClean="0">
                <a:solidFill>
                  <a:srgbClr val="000000"/>
                </a:solidFill>
              </a:rPr>
              <a:t/>
            </a:r>
            <a:br>
              <a:rPr lang="ru-RU" sz="3100" dirty="0" smtClean="0">
                <a:solidFill>
                  <a:srgbClr val="000000"/>
                </a:solidFill>
              </a:rPr>
            </a:br>
            <a:r>
              <a:rPr lang="ru-RU" sz="3100" dirty="0" smtClean="0">
                <a:solidFill>
                  <a:srgbClr val="000000"/>
                </a:solidFill>
              </a:rPr>
              <a:t/>
            </a:r>
            <a:br>
              <a:rPr lang="ru-RU" sz="3100" dirty="0" smtClean="0">
                <a:solidFill>
                  <a:srgbClr val="000000"/>
                </a:solidFill>
              </a:rPr>
            </a:br>
            <a:r>
              <a:rPr lang="ru-RU" sz="3100" dirty="0" smtClean="0">
                <a:solidFill>
                  <a:srgbClr val="000000"/>
                </a:solidFill>
              </a:rPr>
              <a:t/>
            </a:r>
            <a:br>
              <a:rPr lang="ru-RU" sz="3100" dirty="0" smtClean="0">
                <a:solidFill>
                  <a:srgbClr val="000000"/>
                </a:solidFill>
              </a:rPr>
            </a:br>
            <a:r>
              <a:rPr lang="ru-RU" sz="3100" dirty="0" smtClean="0">
                <a:solidFill>
                  <a:srgbClr val="000000"/>
                </a:solidFill>
              </a:rPr>
              <a:t/>
            </a:r>
            <a:br>
              <a:rPr lang="ru-RU" sz="3100" dirty="0" smtClean="0">
                <a:solidFill>
                  <a:srgbClr val="000000"/>
                </a:solidFill>
              </a:rPr>
            </a:br>
            <a:r>
              <a:rPr lang="ru-RU" sz="3100" dirty="0" smtClean="0">
                <a:solidFill>
                  <a:srgbClr val="000000"/>
                </a:solidFill>
              </a:rPr>
              <a:t/>
            </a:r>
            <a:br>
              <a:rPr lang="ru-RU" sz="3100" dirty="0" smtClean="0">
                <a:solidFill>
                  <a:srgbClr val="000000"/>
                </a:solidFill>
              </a:rPr>
            </a:br>
            <a:r>
              <a:rPr lang="ru-RU" sz="3100" dirty="0" smtClean="0">
                <a:solidFill>
                  <a:srgbClr val="000000"/>
                </a:solidFill>
              </a:rPr>
              <a:t/>
            </a:r>
            <a:br>
              <a:rPr lang="ru-RU" sz="3100" dirty="0" smtClean="0">
                <a:solidFill>
                  <a:srgbClr val="000000"/>
                </a:solidFill>
              </a:rPr>
            </a:br>
            <a:r>
              <a:rPr lang="ru-RU" sz="3100" dirty="0" smtClean="0">
                <a:solidFill>
                  <a:srgbClr val="000000"/>
                </a:solidFill>
              </a:rPr>
              <a:t/>
            </a:r>
            <a:br>
              <a:rPr lang="ru-RU" sz="3100" dirty="0" smtClean="0">
                <a:solidFill>
                  <a:srgbClr val="000000"/>
                </a:solidFill>
              </a:rPr>
            </a:br>
            <a:r>
              <a:rPr lang="ru-RU" sz="3100" dirty="0" smtClean="0">
                <a:solidFill>
                  <a:srgbClr val="000000"/>
                </a:solidFill>
              </a:rPr>
              <a:t/>
            </a:r>
            <a:br>
              <a:rPr lang="ru-RU" sz="3100" dirty="0" smtClean="0">
                <a:solidFill>
                  <a:srgbClr val="000000"/>
                </a:solidFill>
              </a:rPr>
            </a:br>
            <a:r>
              <a:rPr lang="ru-RU" sz="3100" dirty="0" smtClean="0">
                <a:solidFill>
                  <a:srgbClr val="000000"/>
                </a:solidFill>
              </a:rPr>
              <a:t/>
            </a:r>
            <a:br>
              <a:rPr lang="ru-RU" sz="3100" dirty="0" smtClean="0">
                <a:solidFill>
                  <a:srgbClr val="000000"/>
                </a:solidFill>
              </a:rPr>
            </a:br>
            <a:r>
              <a:rPr lang="ru-RU" sz="3100" dirty="0" smtClean="0">
                <a:solidFill>
                  <a:srgbClr val="000000"/>
                </a:solidFill>
              </a:rPr>
              <a:t/>
            </a:r>
            <a:br>
              <a:rPr lang="ru-RU" sz="3100" dirty="0" smtClean="0">
                <a:solidFill>
                  <a:srgbClr val="000000"/>
                </a:solidFill>
              </a:rPr>
            </a:br>
            <a:r>
              <a:rPr lang="ru-RU" sz="4400" i="1" dirty="0" smtClean="0">
                <a:solidFill>
                  <a:srgbClr val="FF0000"/>
                </a:solidFill>
              </a:rPr>
              <a:t>«Родная Ладога…»</a:t>
            </a:r>
            <a:br>
              <a:rPr lang="ru-RU" sz="4400" i="1" dirty="0" smtClean="0">
                <a:solidFill>
                  <a:srgbClr val="FF0000"/>
                </a:solidFill>
              </a:rPr>
            </a:br>
            <a:r>
              <a:rPr lang="ru-RU" sz="3600" i="1" dirty="0" smtClean="0">
                <a:solidFill>
                  <a:schemeClr val="bg1"/>
                </a:solidFill>
              </a:rPr>
              <a:t/>
            </a:r>
            <a:br>
              <a:rPr lang="ru-RU" sz="3600" i="1" dirty="0" smtClean="0">
                <a:solidFill>
                  <a:schemeClr val="bg1"/>
                </a:solidFill>
              </a:rPr>
            </a:br>
            <a:r>
              <a:rPr lang="ru-RU" sz="3100" dirty="0" smtClean="0">
                <a:solidFill>
                  <a:srgbClr val="000000"/>
                </a:solidFill>
              </a:rPr>
              <a:t/>
            </a:r>
            <a:br>
              <a:rPr lang="ru-RU" sz="3100" dirty="0" smtClean="0">
                <a:solidFill>
                  <a:srgbClr val="000000"/>
                </a:solidFill>
              </a:rPr>
            </a:br>
            <a:r>
              <a:rPr lang="ru-RU" i="1" dirty="0" smtClean="0">
                <a:solidFill>
                  <a:schemeClr val="bg1"/>
                </a:solidFill>
              </a:rPr>
              <a:t/>
            </a:r>
            <a:br>
              <a:rPr lang="ru-RU" i="1" dirty="0" smtClean="0">
                <a:solidFill>
                  <a:schemeClr val="bg1"/>
                </a:solidFill>
              </a:rPr>
            </a:br>
            <a:r>
              <a:rPr lang="ru-RU" sz="3100" i="1" smtClean="0">
                <a:solidFill>
                  <a:schemeClr val="bg1"/>
                </a:solidFill>
              </a:rPr>
              <a:t/>
            </a:r>
            <a:br>
              <a:rPr lang="ru-RU" sz="3100" i="1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 - копия (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079" y="1556167"/>
            <a:ext cx="9116145" cy="5301833"/>
          </a:xfrm>
          <a:prstGeom prst="rect">
            <a:avLst/>
          </a:prstGeom>
        </p:spPr>
      </p:pic>
      <p:pic>
        <p:nvPicPr>
          <p:cNvPr id="3" name="Рисунок 2" descr="рис -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046088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786210"/>
          </a:xfrm>
        </p:spPr>
        <p:txBody>
          <a:bodyPr>
            <a:noAutofit/>
          </a:bodyPr>
          <a:lstStyle/>
          <a:p>
            <a:r>
              <a:rPr lang="ru-RU" sz="4800" i="1" dirty="0" smtClean="0">
                <a:solidFill>
                  <a:srgbClr val="FF0000"/>
                </a:solidFill>
              </a:rPr>
              <a:t>«Песня о Ладоге»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rgbClr val="FFC000"/>
                </a:solidFill>
              </a:rPr>
              <a:t/>
            </a:r>
            <a:br>
              <a:rPr lang="ru-RU" sz="3200" dirty="0" smtClean="0">
                <a:solidFill>
                  <a:srgbClr val="FFC000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Музыка П. </a:t>
            </a:r>
            <a:r>
              <a:rPr lang="ru-RU" sz="2400" dirty="0" err="1" smtClean="0">
                <a:solidFill>
                  <a:schemeClr val="bg1"/>
                </a:solidFill>
              </a:rPr>
              <a:t>Краубнера</a:t>
            </a:r>
            <a:r>
              <a:rPr lang="ru-RU" sz="2400" dirty="0" smtClean="0">
                <a:solidFill>
                  <a:schemeClr val="bg1"/>
                </a:solidFill>
              </a:rPr>
              <a:t> и Л.Шенберга, слова П.Богданова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  <a:r>
              <a:rPr lang="ru-RU" sz="3200" dirty="0" smtClean="0">
                <a:solidFill>
                  <a:srgbClr val="FFC000"/>
                </a:solidFill>
              </a:rPr>
              <a:t/>
            </a:r>
            <a:br>
              <a:rPr lang="ru-RU" sz="3200" dirty="0" smtClean="0">
                <a:solidFill>
                  <a:srgbClr val="FFC000"/>
                </a:solidFill>
              </a:rPr>
            </a:b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0" y="2349500"/>
            <a:ext cx="9144000" cy="377666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numCol="2">
            <a:no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Эх, Ладога, родная Ладога,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Метели, штормы, грозная волна…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Недаром Ладога родная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«Дорогой жизни» названа.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 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Пусть ветер Ладоги поведает народу,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Как летом баржу за баржой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Грузили мы и в шторм, и в непогоду,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Забыв про отдых и покой.</a:t>
            </a:r>
          </a:p>
          <a:p>
            <a:pPr>
              <a:buNone/>
            </a:pPr>
            <a:endParaRPr lang="ru-RU" sz="14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14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1400" b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14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Зимой машины мчались вереницей,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И лёд на Ладоге трещал,-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Возили хлеб для северной столицы,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И радостно нас Ленинград встречал.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 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Эх, Ладога, родная Ладога,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Метели, штормы, грозная волна…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Недаром Ладога родная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«Дорогой жизни» названа.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 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</a:t>
            </a:r>
            <a:endParaRPr lang="ru-RU" sz="1400" dirty="0" smtClean="0">
              <a:solidFill>
                <a:schemeClr val="bg1"/>
              </a:solidFill>
            </a:endParaRPr>
          </a:p>
          <a:p>
            <a:r>
              <a:rPr lang="ru-RU" sz="1400" b="1" dirty="0" smtClean="0">
                <a:solidFill>
                  <a:schemeClr val="bg1"/>
                </a:solidFill>
              </a:rPr>
              <a:t> </a:t>
            </a:r>
            <a:endParaRPr lang="ru-RU" sz="12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 - копия (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079" y="1556167"/>
            <a:ext cx="9116145" cy="5301833"/>
          </a:xfrm>
          <a:prstGeom prst="rect">
            <a:avLst/>
          </a:prstGeom>
        </p:spPr>
      </p:pic>
      <p:pic>
        <p:nvPicPr>
          <p:cNvPr id="3" name="Рисунок 2" descr="рис -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046088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Дорога жизни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Razorvannoe kolco_500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94655" y="1844824"/>
            <a:ext cx="5071344" cy="460851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52578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a typeface="Calibri"/>
                <a:cs typeface="Times New Roman"/>
              </a:rPr>
              <a:t>В день 25–</a:t>
            </a:r>
            <a:r>
              <a:rPr lang="ru-RU" sz="2800" dirty="0" err="1" smtClean="0">
                <a:solidFill>
                  <a:schemeClr val="bg1"/>
                </a:solidFill>
                <a:ea typeface="Calibri"/>
                <a:cs typeface="Times New Roman"/>
              </a:rPr>
              <a:t>летия</a:t>
            </a:r>
            <a:r>
              <a:rPr lang="ru-RU" sz="2800" dirty="0" smtClean="0">
                <a:solidFill>
                  <a:schemeClr val="bg1"/>
                </a:solidFill>
                <a:ea typeface="Calibri"/>
                <a:cs typeface="Times New Roman"/>
              </a:rPr>
              <a:t>  со дня открытия  «Дороги жизни» на берегу Ладожского озера был открыт необычный монумент «Разорванное кольцо». Надпись на красном граните гласит: «Отсюда мы вели Дорогу жизни, чтоб жизнь не умирала никогда».</a:t>
            </a:r>
          </a:p>
          <a:p>
            <a:endParaRPr lang="ru-RU" sz="2800" dirty="0" smtClean="0">
              <a:ea typeface="Calibri"/>
              <a:cs typeface="Times New Roman"/>
            </a:endParaRPr>
          </a:p>
          <a:p>
            <a:r>
              <a:rPr lang="ru-RU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 - копия (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079" y="1556167"/>
            <a:ext cx="9116145" cy="5301833"/>
          </a:xfrm>
          <a:prstGeom prst="rect">
            <a:avLst/>
          </a:prstGeom>
        </p:spPr>
      </p:pic>
      <p:pic>
        <p:nvPicPr>
          <p:cNvPr id="3" name="Рисунок 2" descr="рис -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046088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Источники информации: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рис - копия (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6167"/>
            <a:ext cx="9116145" cy="530183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3568" y="1582340"/>
            <a:ext cx="799288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dirty="0" smtClean="0">
                <a:latin typeface="Arial Black" pitchFamily="34" charset="0"/>
                <a:hlinkClick r:id="rId4"/>
              </a:rPr>
              <a:t>russoturista.ru</a:t>
            </a:r>
            <a:endParaRPr lang="ru-RU" sz="2000" dirty="0" smtClean="0">
              <a:latin typeface="Arial Black" pitchFamily="34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bg1"/>
                </a:solidFill>
                <a:latin typeface="Arial Black" pitchFamily="34" charset="0"/>
                <a:hlinkClick r:id="rId4"/>
              </a:rPr>
              <a:t>russoturista.ru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  <a:hlinkClick r:id="rId5"/>
              </a:rPr>
              <a:t>http://trassa.narod.ru/piter/liferoad/tsvetok.jpg</a:t>
            </a:r>
            <a:endParaRPr lang="ru-RU" sz="2000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  <a:hlinkClick r:id="rId6"/>
              </a:rPr>
              <a:t>http://trassa.narod.ru/piter/liferoad/liferoad.htm</a:t>
            </a:r>
            <a:endParaRPr lang="ru-RU" sz="2000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  <a:hlinkClick r:id="rId7"/>
              </a:rPr>
              <a:t>http://trassa.narod.ru/piter/liferoad/savicheva.jpg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  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  <a:hlinkClick r:id="rId8"/>
              </a:rPr>
              <a:t>http://www.pocelki.com/media/Kokkorevo/koltso.jpg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  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  <a:hlinkClick r:id="rId9"/>
              </a:rPr>
              <a:t>http://content.foto.mail.ru/list/knopa1978/_answers/i-714.jpg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  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  <a:hlinkClick r:id="rId10"/>
              </a:rPr>
              <a:t>http://russned.ru/img/003-blokada.jpg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  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  <a:hlinkClick r:id="rId11"/>
              </a:rPr>
              <a:t>http://gym6.narod.ru/1/612/22.jpg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  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  <a:hlinkClick r:id="rId12"/>
              </a:rPr>
              <a:t>http://gym6.narod.ru/1/612/9.htm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</a:p>
          <a:p>
            <a:pPr>
              <a:buNone/>
            </a:pPr>
            <a:endParaRPr lang="ru-RU" sz="2000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>
              <a:buNone/>
            </a:pPr>
            <a:endParaRPr lang="ru-RU" sz="2000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2000" dirty="0" err="1" smtClean="0">
                <a:solidFill>
                  <a:schemeClr val="bg1"/>
                </a:solidFill>
                <a:latin typeface="Arial Black" pitchFamily="34" charset="0"/>
              </a:rPr>
              <a:t>А.Е.Луковников</a:t>
            </a:r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 Песня в граните, изд.Музыка,1978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 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4653136"/>
            <a:ext cx="7272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http://oko7.ru/doroga-zhizni-blokadnogo-leningrada</a:t>
            </a:r>
            <a:endParaRPr lang="ru-RU" sz="2000" b="1" u="sng" dirty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 - копия (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079" y="1556167"/>
            <a:ext cx="9116145" cy="5301833"/>
          </a:xfrm>
          <a:prstGeom prst="rect">
            <a:avLst/>
          </a:prstGeom>
        </p:spPr>
      </p:pic>
      <p:pic>
        <p:nvPicPr>
          <p:cNvPr id="3" name="Рисунок 2" descr="рис -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046088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0" y="4797152"/>
            <a:ext cx="8820472" cy="151216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     Осенью 1941 года фашистские войска замкнули кольцо блокады вокруг Ленинграда. Город был окружён. Гитлеровцы рассчитывали, что ленинградцы либо сдадутся, либо их задушит голод.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4" name="Picture 4" descr="https://upload.wikimedia.org/wikipedia/commons/thumb/1/10/Siege_of_Leningrad,_1941-09-21.svg/300px-Siege_of_Leningrad,_1941-09-21.svg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857232"/>
            <a:ext cx="4973438" cy="35604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 - копия (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079" y="1556167"/>
            <a:ext cx="9116145" cy="5301833"/>
          </a:xfrm>
          <a:prstGeom prst="rect">
            <a:avLst/>
          </a:prstGeom>
        </p:spPr>
      </p:pic>
      <p:pic>
        <p:nvPicPr>
          <p:cNvPr id="3" name="Рисунок 2" descr="рис -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046088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Рисунок 11" descr="detailed_picture.jpg"/>
          <p:cNvPicPr>
            <a:picLocks noGrp="1" noChangeAspect="1"/>
          </p:cNvPicPr>
          <p:nvPr>
            <p:ph type="pic" idx="1"/>
          </p:nvPr>
        </p:nvPicPr>
        <p:blipFill>
          <a:blip r:embed="rId4" cstate="print"/>
          <a:srcRect l="14678" r="14678"/>
          <a:stretch>
            <a:fillRect/>
          </a:stretch>
        </p:blipFill>
        <p:spPr>
          <a:xfrm>
            <a:off x="1428728" y="285728"/>
            <a:ext cx="6286544" cy="415334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Содержимое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ru-RU" dirty="0"/>
          </a:p>
        </p:txBody>
      </p:sp>
      <p:sp>
        <p:nvSpPr>
          <p:cNvPr id="8" name="Rectangle 1"/>
          <p:cNvSpPr>
            <a:spLocks noGrp="1" noChangeArrowheads="1"/>
          </p:cNvSpPr>
          <p:nvPr>
            <p:ph sz="half" idx="4294967295"/>
          </p:nvPr>
        </p:nvSpPr>
        <p:spPr bwMode="auto">
          <a:xfrm>
            <a:off x="755576" y="4537184"/>
            <a:ext cx="756084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itchFamily="18" charset="0"/>
              </a:rPr>
              <a:t>Гитлер заявил, что он будет спокойно выжидать, пока Ленинград, сдавленный голодом, покорно не упадёт в протянутые руки немцев, как спелое яблоко.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 - копия (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079" y="1556167"/>
            <a:ext cx="9116145" cy="5301833"/>
          </a:xfrm>
          <a:prstGeom prst="rect">
            <a:avLst/>
          </a:prstGeom>
        </p:spPr>
      </p:pic>
      <p:pic>
        <p:nvPicPr>
          <p:cNvPr id="3" name="Рисунок 2" descr="рис -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046088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Родная Ладога</a:t>
            </a:r>
            <a:endParaRPr lang="ru-RU" dirty="0"/>
          </a:p>
        </p:txBody>
      </p:sp>
      <p:pic>
        <p:nvPicPr>
          <p:cNvPr id="7" name="Содержимое 6" descr="4_8fe207785681daa2c24a726e7a270e60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251520" y="1916832"/>
            <a:ext cx="4860539" cy="424847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452596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ea typeface="Calibri"/>
                <a:cs typeface="Times New Roman"/>
              </a:rPr>
              <a:t>Но захватчики просчитались! Ленинград выстоял, выдержал 900 дней блокады. Немалую роль в этой героической эпопее сыграла легендарная трасса, проложенная по льду Ладожского озера. «Дорога жизни» - так звали её ленинградцы.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 - копия (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079" y="1556167"/>
            <a:ext cx="9116145" cy="5301833"/>
          </a:xfrm>
          <a:prstGeom prst="rect">
            <a:avLst/>
          </a:prstGeom>
        </p:spPr>
      </p:pic>
      <p:pic>
        <p:nvPicPr>
          <p:cNvPr id="3" name="Рисунок 2" descr="рис -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046088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Родная Ладога</a:t>
            </a:r>
            <a:endParaRPr lang="ru-RU" dirty="0"/>
          </a:p>
        </p:txBody>
      </p:sp>
      <p:pic>
        <p:nvPicPr>
          <p:cNvPr id="7" name="Содержимое 6" descr="3272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178072" y="1916832"/>
            <a:ext cx="4990154" cy="388843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        </a:t>
            </a:r>
            <a:r>
              <a:rPr lang="ru-RU" sz="2800" dirty="0" smtClean="0">
                <a:solidFill>
                  <a:schemeClr val="bg1"/>
                </a:solidFill>
                <a:ea typeface="Calibri"/>
                <a:cs typeface="Times New Roman"/>
              </a:rPr>
              <a:t>Проложить дорогу было необычайно трудно.  Ладога – самое глубокое озеро в Европе. В 1941 году Ладога замёрзла в ноябре. Нужно ли объяснять, с каким нетерпением ждали этого дня ленинградцы!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 - копия (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079" y="1556167"/>
            <a:ext cx="9116145" cy="5301833"/>
          </a:xfrm>
          <a:prstGeom prst="rect">
            <a:avLst/>
          </a:prstGeom>
        </p:spPr>
      </p:pic>
      <p:pic>
        <p:nvPicPr>
          <p:cNvPr id="3" name="Рисунок 2" descr="рис -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046088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Родная Ладога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88024" y="1600201"/>
            <a:ext cx="4355976" cy="4493096"/>
          </a:xfrm>
        </p:spPr>
        <p:txBody>
          <a:bodyPr>
            <a:noAutofit/>
          </a:bodyPr>
          <a:lstStyle/>
          <a:p>
            <a:pPr marL="215900" marR="21590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 smtClean="0">
                <a:solidFill>
                  <a:schemeClr val="bg1"/>
                </a:solidFill>
                <a:ea typeface="Calibri"/>
                <a:cs typeface="Times New Roman"/>
              </a:rPr>
              <a:t>  По нескольку раз в сутки строители измеряли толщину льда, проверяли, выдержит ли он тяжесть автомашин. 22 ноября колонна из 60 грузовиков повезла ленинградцам первые тридцать три тонны муки.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9" name="Содержимое 8" descr="1422399999_26674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91059" y="1700808"/>
            <a:ext cx="4696965" cy="460851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 - копия (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079" y="1556167"/>
            <a:ext cx="9116145" cy="5301833"/>
          </a:xfrm>
          <a:prstGeom prst="rect">
            <a:avLst/>
          </a:prstGeom>
        </p:spPr>
      </p:pic>
      <p:pic>
        <p:nvPicPr>
          <p:cNvPr id="3" name="Рисунок 2" descr="рис -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046088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Родная Ладога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004048" y="1600200"/>
            <a:ext cx="3888432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    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Так начала действовать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ледовая  «Дорога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жизни», по которой в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осаждённый город 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везли продовольствие 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и боеприпасы, а на 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восточный берег – </a:t>
            </a:r>
          </a:p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детей и раненых.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3" name="Содержимое 12" descr="a0a90db24454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251520" y="1772816"/>
            <a:ext cx="4733358" cy="446870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 - копия (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079" y="1556167"/>
            <a:ext cx="9116145" cy="5301833"/>
          </a:xfrm>
          <a:prstGeom prst="rect">
            <a:avLst/>
          </a:prstGeom>
        </p:spPr>
      </p:pic>
      <p:pic>
        <p:nvPicPr>
          <p:cNvPr id="3" name="Рисунок 2" descr="рис -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046088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Родная Ладога</a:t>
            </a:r>
            <a:endParaRPr lang="ru-RU" dirty="0"/>
          </a:p>
        </p:txBody>
      </p:sp>
      <p:pic>
        <p:nvPicPr>
          <p:cNvPr id="7" name="Содержимое 6" descr="1214384868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128439" y="1844824"/>
            <a:ext cx="4877153" cy="403244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16016" y="1600200"/>
            <a:ext cx="4427984" cy="49251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ea typeface="Calibri"/>
                <a:cs typeface="Times New Roman"/>
              </a:rPr>
              <a:t>     Никогда не забудется героизм советских воинов - водителей, дорожников, связистов, зенитчиков, регулировщиков, всех тех, кто под бомбёжкой и обстрелом,  в мороз,  метель и вьюгу работал на «Дороге жизни».</a:t>
            </a:r>
          </a:p>
          <a:p>
            <a:r>
              <a:rPr lang="ru-RU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 - копия (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079" y="1556167"/>
            <a:ext cx="9116145" cy="5301833"/>
          </a:xfrm>
          <a:prstGeom prst="rect">
            <a:avLst/>
          </a:prstGeom>
        </p:spPr>
      </p:pic>
      <p:pic>
        <p:nvPicPr>
          <p:cNvPr id="3" name="Рисунок 2" descr="рис -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046088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Родная Ладога</a:t>
            </a:r>
            <a:endParaRPr lang="ru-RU" dirty="0"/>
          </a:p>
        </p:txBody>
      </p:sp>
      <p:pic>
        <p:nvPicPr>
          <p:cNvPr id="7" name="Содержимое 6" descr="120170110_ead0138a302bec9624d2910574f01fbb_i3963.gif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251520" y="1556792"/>
            <a:ext cx="4714183" cy="453650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72272" cy="49251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  <a:ea typeface="Calibri"/>
                <a:cs typeface="Times New Roman"/>
              </a:rPr>
              <a:t>     Их подвигу посвящена «Песня о Ладоге». Создали её сами воины – военком роты связи Богданов, старшина </a:t>
            </a:r>
            <a:r>
              <a:rPr lang="ru-RU" sz="2800" dirty="0" err="1" smtClean="0">
                <a:solidFill>
                  <a:schemeClr val="bg1"/>
                </a:solidFill>
                <a:ea typeface="Calibri"/>
                <a:cs typeface="Times New Roman"/>
              </a:rPr>
              <a:t>Краубнер</a:t>
            </a:r>
            <a:r>
              <a:rPr lang="ru-RU" sz="2800" dirty="0" smtClean="0">
                <a:solidFill>
                  <a:schemeClr val="bg1"/>
                </a:solidFill>
                <a:ea typeface="Calibri"/>
                <a:cs typeface="Times New Roman"/>
              </a:rPr>
              <a:t> и сержант Шенберг. Слова в песне очень правдивы и главное – в них была большая вера в нашу победу.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 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dc79fae5b1958db646af21bebbcebea8ffdc1c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319</TotalTime>
  <Words>399</Words>
  <Application>Microsoft Office PowerPoint</Application>
  <PresentationFormat>Экран (4:3)</PresentationFormat>
  <Paragraphs>68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             «Родная Ладога…»     </vt:lpstr>
      <vt:lpstr>Слайд 2</vt:lpstr>
      <vt:lpstr>Слайд 3</vt:lpstr>
      <vt:lpstr>Родная Ладога</vt:lpstr>
      <vt:lpstr>Родная Ладога</vt:lpstr>
      <vt:lpstr>Родная Ладога</vt:lpstr>
      <vt:lpstr>Родная Ладога</vt:lpstr>
      <vt:lpstr>Родная Ладога</vt:lpstr>
      <vt:lpstr>Родная Ладога</vt:lpstr>
      <vt:lpstr>«Песня о Ладоге»  Музыка П. Краубнера и Л.Шенберга, слова П.Богданова. </vt:lpstr>
      <vt:lpstr>Дорога жизни</vt:lpstr>
      <vt:lpstr>Источники информации: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МОУ СОШ №6</cp:lastModifiedBy>
  <cp:revision>36</cp:revision>
  <dcterms:created xsi:type="dcterms:W3CDTF">2014-08-08T07:42:17Z</dcterms:created>
  <dcterms:modified xsi:type="dcterms:W3CDTF">2022-02-18T08:31:02Z</dcterms:modified>
</cp:coreProperties>
</file>