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57" r:id="rId16"/>
    <p:sldId id="276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51"/>
    <a:srgbClr val="FFDD9E"/>
    <a:srgbClr val="304D79"/>
    <a:srgbClr val="FEFF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1"/>
  </p:normalViewPr>
  <p:slideViewPr>
    <p:cSldViewPr snapToGrid="0">
      <p:cViewPr varScale="1">
        <p:scale>
          <a:sx n="85" d="100"/>
          <a:sy n="85" d="100"/>
        </p:scale>
        <p:origin x="-56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97A483-21F6-BDC9-5144-8583EA5FB6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5A1FFA-2F9D-20BB-1E4A-2A0A1F3F6F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7672" y="2761668"/>
            <a:ext cx="9744363" cy="1330181"/>
          </a:xfrm>
        </p:spPr>
        <p:txBody>
          <a:bodyPr anchor="b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319040D-A177-5D01-5B0F-9FD13FE39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0033"/>
            <a:ext cx="9144000" cy="70210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FC85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BDC5D44-E179-DE8C-4CFD-9DD7AC15B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C15EF29-F06B-E9BA-434B-07254B810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31155D-8395-0369-E08A-822261BCE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27957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7BCC74-F2E6-F4FA-DF8F-7CFF6B9C8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9084FE2-BED9-4DFF-5338-221934790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77FEAC-9D9A-2D9A-5605-60B1B793C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B4CEE2-51BF-680C-329A-B544F5923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B96943-DA46-0FA1-7216-6D2D71475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57719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167B3BC-2AF2-DCF3-FFE5-B5CCC0DF81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3FEEA4D-B546-F3D0-8FA2-2E377D3CCA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71A60E-E828-F806-2FF2-D99A490D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111904-CF68-692F-0CBE-521E81203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A30F45-DB0E-C692-AC62-BE0AA494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101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BC4800-BD60-D9C6-E856-0B1A9BE95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744C6A0-F4BF-1117-729B-F19DAE264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4A0E2D-D433-449D-4BBE-8B32CE7DC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FD3A00-D42C-2A15-7FE6-0253B94F2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420D062-5714-7D54-4D06-2626FEF6A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54326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5F26E8-96B7-FCEB-4442-39C7A7384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A2598FD-1222-29D6-659D-E5DF51944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6D7D94-8F05-8C58-845D-76AFA6457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33E20E-6E9E-4B44-8245-86CF00F4F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E8FD6D-A9DF-AFBA-5BFB-0F2EF89FD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50504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BF576D-0450-6EEB-F2E8-66FA8C4CE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018AEC-4D36-F683-C23E-677E07B04F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0F247A4-16DD-7B74-22EB-B21543854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74C7B93-C94A-D8A5-48FF-277B3D8E0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114D3D-9BB4-BBDA-E91F-7267EBDB7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C3CD1F5-20C8-2162-F91C-DFC7A982D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8563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442B8F-2309-B81C-D23A-6BB0A5798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90DC337-50F2-43FC-59E9-195A4C6D45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1E870E2-0FED-FFF1-B1F1-FF13724E07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20DF6B5-889A-3EDA-D84E-16380F6641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3ACA0AA-DFDF-B3A4-8F76-5343C5EB4C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CDF22CA-337C-4509-8D09-A41EDF494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E6ACAB1-9047-582D-32DE-DB12629F3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FCC141F-672E-040E-BAE4-78238870E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65807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CA070D-29CE-98AF-E38D-113E05C60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BEE49F4-4C75-82EE-F42C-1F9BD3072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40F3652-8425-936F-6D03-7E368FBBA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C5A42AF-CB7C-4425-A4E3-7502DB93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44171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934BBA6-CE0D-6455-6BC2-7C28F83B5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EC3E260-8A7E-27FF-743E-9658DDAF4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D741E32-919B-D850-294E-0C68F815D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32086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E3DBB2-A8C4-764C-2460-71F7C4AA4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208D97-C0AF-1ED3-1E3C-DDDF9B836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7823DFF-FBA4-F9ED-5206-B49A5CCCC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3255138-F3D3-F50D-5981-09E67ED2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E4DD6BF-3B25-6B94-CE39-A3829447B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0088974-93E9-2C96-8B9B-8752341E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6676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CE7531-1479-D2A4-4725-4B7DF2880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3AF184F-5850-2343-6C3F-DEDB2364A7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EA9CEE0-5B5E-397C-6817-CA61D68B6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16D3AE-E2E8-B7FD-E47E-FCA51591E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641464D-A6C3-F0D0-7435-89D5157DD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02FC748-47C6-3F68-F418-0A7E82742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6047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5777A0-DE78-29B7-ED6C-3ACD043EEF5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ABEC33-7DD6-CE01-A7C5-472D51DC0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455" y="549853"/>
            <a:ext cx="10515600" cy="4938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DB54441-3868-F9B5-CE81-1C8421983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AFD82B-5424-B830-E452-12A3C87BBC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44C56-C33E-40DF-9E22-53D440BA762F}" type="datetimeFigureOut">
              <a:rPr lang="x-none" smtClean="0"/>
              <a:pPr/>
              <a:t>08.01.2024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BEB9EB-3280-D543-ADB9-BB283A7091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04EC22B-92CD-6089-D32A-768CAAC06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7FB22-2331-42B5-BC4E-ACF1D7317D5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07800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04D7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ist_of_regions_of_Africa" TargetMode="External"/><Relationship Id="rId7" Type="http://schemas.openxmlformats.org/officeDocument/2006/relationships/hyperlink" Target="https://ru.wikipedia.org/wiki/%D0%A2%D0%B0%D0%BD%D0%B5%D1%86" TargetMode="External"/><Relationship Id="rId2" Type="http://schemas.openxmlformats.org/officeDocument/2006/relationships/hyperlink" Target="https://ru.wikipedia.org/wiki/%D0%90%D1%84%D1%80%D0%B8%D0%BA%D0%B0%D0%BD%D1%81%D0%BA%D0%B8%D0%B9_%D0%BA%D0%BE%D0%BD%D1%82%D0%B8%D0%BD%D0%B5%D0%BD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5%D0%BD%D0%B8%D0%B5" TargetMode="External"/><Relationship Id="rId5" Type="http://schemas.openxmlformats.org/officeDocument/2006/relationships/hyperlink" Target="https://ru.wikipedia.org/wiki/%D0%A0%D0%B5%D0%BB%D0%B8%D0%B3%D0%B8%D0%B8_%D0%90%D1%84%D1%80%D0%B8%D0%BA%D0%B8" TargetMode="External"/><Relationship Id="rId4" Type="http://schemas.openxmlformats.org/officeDocument/2006/relationships/hyperlink" Target="https://ru.wikipedia.org/wiki/%D0%9C%D1%83%D0%B7%D1%8B%D0%BA%D0%B0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9%D0%B8%D0%BF%D0%BA%D0%BE%D0%B2%D1%8B%D0%B5_%D0%B8%D0%BD%D1%81%D1%82%D1%80%D1%83%D0%BC%D0%B5%D0%BD%D1%82%D1%8B" TargetMode="External"/><Relationship Id="rId7" Type="http://schemas.openxmlformats.org/officeDocument/2006/relationships/hyperlink" Target="https://ru.wikipedia.org/wiki/%D0%91%D1%83%D1%80%D1%83%D0%BD%D0%B4%D0%B8" TargetMode="External"/><Relationship Id="rId2" Type="http://schemas.openxmlformats.org/officeDocument/2006/relationships/hyperlink" Target="https://ru.wikipedia.org/wiki/%D0%A1%D1%82%D1%80%D1%83%D0%BD%D0%BD%D1%8B%D0%B5_%D0%BC%D1%83%D0%B7%D1%8B%D0%BA%D0%B0%D0%BB%D1%8C%D0%BD%D1%8B%D0%B5_%D0%B8%D0%BD%D1%81%D1%82%D1%80%D1%83%D0%BC%D0%B5%D0%BD%D1%82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0%D1%83%D0%B0%D0%BD%D0%B4%D0%B0" TargetMode="External"/><Relationship Id="rId5" Type="http://schemas.openxmlformats.org/officeDocument/2006/relationships/hyperlink" Target="https://ru.wikipedia.org/wiki/%D0%A3%D0%B3%D0%B0%D0%BD%D0%B4%D0%B0" TargetMode="External"/><Relationship Id="rId4" Type="http://schemas.openxmlformats.org/officeDocument/2006/relationships/hyperlink" Target="https://ru.wikipedia.org/wiki/%D0%A6%D0%B5%D0%BD%D1%82%D1%80%D0%B0%D0%BB%D1%8C%D0%BD%D0%B0%D1%8F_%D0%90%D1%84%D1%80%D0%B8%D0%BA%D0%B0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4%D1%80%D0%B8%D0%BA%D0%B0%D0%BD%D1%81%D0%BA%D0%B8%D0%B9_%D0%B1%D0%B0%D1%80%D0%B0%D0%B1%D0%B0%D0%BD" TargetMode="External"/><Relationship Id="rId2" Type="http://schemas.openxmlformats.org/officeDocument/2006/relationships/hyperlink" Target="https://ru.wikipedia.org/wiki/%D0%97%D0%B0%D0%BF%D0%B0%D0%B4%D0%BD%D0%B0%D1%8F_%D0%90%D1%84%D1%80%D0%B8%D0%BA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5D3AF5-04C9-C3FC-200B-FF74C82AD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943" y="3066467"/>
            <a:ext cx="9744363" cy="1330181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atin typeface="Verdana" pitchFamily="34" charset="0"/>
                <a:ea typeface="Verdana" pitchFamily="34" charset="0"/>
                <a:cs typeface="Nirmala UI Semilight" pitchFamily="34" charset="0"/>
              </a:rPr>
              <a:t>Африканская </a:t>
            </a:r>
            <a:r>
              <a:rPr lang="ru-RU" sz="6000" i="1" dirty="0" smtClean="0">
                <a:latin typeface="Verdana" pitchFamily="34" charset="0"/>
                <a:ea typeface="Verdana" pitchFamily="34" charset="0"/>
                <a:cs typeface="Nirmala UI Semilight" pitchFamily="34" charset="0"/>
              </a:rPr>
              <a:t>музыка – стихия </a:t>
            </a:r>
            <a:r>
              <a:rPr lang="ru-RU" sz="6000" i="1" dirty="0" smtClean="0">
                <a:latin typeface="Verdana" pitchFamily="34" charset="0"/>
                <a:ea typeface="Verdana" pitchFamily="34" charset="0"/>
                <a:cs typeface="Nirmala UI Semilight" pitchFamily="34" charset="0"/>
              </a:rPr>
              <a:t>ритма </a:t>
            </a:r>
            <a:endParaRPr lang="x-none" sz="6000" i="1" dirty="0">
              <a:ln w="38100" cmpd="dbl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latin typeface="Verdana" pitchFamily="34" charset="0"/>
              <a:ea typeface="Verdana" pitchFamily="34" charset="0"/>
              <a:cs typeface="Nirmala UI Semi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638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3730" y="179294"/>
            <a:ext cx="10515600" cy="435133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Традиционная музыка Африки, учитывая обширность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2" tooltip="Африканский континент"/>
              </a:rPr>
              <a:t>континента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, исторически древняя, богатая и разнообразная, причём разные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3" tooltip="en:List of regions of Africa"/>
              </a:rPr>
              <a:t>регионы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 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имеют 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множество различных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4" tooltip="Музыка"/>
              </a:rPr>
              <a:t>музыкальных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 традиций. Музыка в Африке очень важна, когда речь заходит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5" tooltip="Религии Африки"/>
              </a:rPr>
              <a:t>о религии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: песни и музыка используются в ритуалах и религиозных церемониях, чтобы передавать истории из поколения в поколение, а также для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6" tooltip="Пение"/>
              </a:rPr>
              <a:t>пения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 и 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hlinkClick r:id="rId7" tooltip="Танец"/>
              </a:rPr>
              <a:t>танца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.</a:t>
            </a:r>
            <a:endParaRPr lang="ru-RU" sz="3600" b="1" i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20fc36e5-750c-11e6-9416-6c3be550a8e9_20fc3700-750c-11e6-9416-6c3be550a8e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8588" y="340659"/>
            <a:ext cx="11636188" cy="606910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0624" y="740895"/>
            <a:ext cx="10515600" cy="4351338"/>
          </a:xfrm>
        </p:spPr>
        <p:txBody>
          <a:bodyPr>
            <a:noAutofit/>
          </a:bodyPr>
          <a:lstStyle/>
          <a:p>
            <a:r>
              <a:rPr lang="ru-RU" sz="5400" b="1" i="1" dirty="0" err="1" smtClean="0">
                <a:latin typeface="Arial Black" pitchFamily="34" charset="0"/>
              </a:rPr>
              <a:t>Инанга</a:t>
            </a:r>
            <a:r>
              <a:rPr lang="ru-RU" sz="5400" b="1" i="1" dirty="0" smtClean="0">
                <a:latin typeface="Arial Black" pitchFamily="34" charset="0"/>
              </a:rPr>
              <a:t>  — </a:t>
            </a:r>
            <a:r>
              <a:rPr lang="ru-RU" sz="5400" b="1" i="1" dirty="0" smtClean="0">
                <a:latin typeface="Arial Black" pitchFamily="34" charset="0"/>
                <a:hlinkClick r:id="rId2" tooltip="Струнные музыкальные инструменты"/>
              </a:rPr>
              <a:t>струнный</a:t>
            </a:r>
            <a:r>
              <a:rPr lang="ru-RU" sz="5400" b="1" i="1" dirty="0" smtClean="0">
                <a:latin typeface="Arial Black" pitchFamily="34" charset="0"/>
              </a:rPr>
              <a:t> </a:t>
            </a:r>
            <a:r>
              <a:rPr lang="ru-RU" sz="5400" b="1" i="1" dirty="0" smtClean="0">
                <a:latin typeface="Arial Black" pitchFamily="34" charset="0"/>
                <a:hlinkClick r:id="rId3" tooltip="Щипковые инструменты"/>
              </a:rPr>
              <a:t>щипковый</a:t>
            </a:r>
            <a:r>
              <a:rPr lang="ru-RU" sz="5400" b="1" i="1" dirty="0" smtClean="0">
                <a:latin typeface="Arial Black" pitchFamily="34" charset="0"/>
              </a:rPr>
              <a:t> музыкальный инструмент, распространённый в странах </a:t>
            </a:r>
            <a:r>
              <a:rPr lang="ru-RU" sz="5400" b="1" i="1" dirty="0" smtClean="0">
                <a:latin typeface="Arial Black" pitchFamily="34" charset="0"/>
                <a:hlinkClick r:id="rId4" tooltip="Центральная Африка"/>
              </a:rPr>
              <a:t>Центральной Африки</a:t>
            </a:r>
            <a:r>
              <a:rPr lang="ru-RU" sz="5400" b="1" i="1" dirty="0" smtClean="0">
                <a:latin typeface="Arial Black" pitchFamily="34" charset="0"/>
              </a:rPr>
              <a:t>: </a:t>
            </a:r>
            <a:r>
              <a:rPr lang="ru-RU" sz="5400" b="1" i="1" dirty="0" smtClean="0">
                <a:latin typeface="Arial Black" pitchFamily="34" charset="0"/>
                <a:hlinkClick r:id="rId5" tooltip="Уганда"/>
              </a:rPr>
              <a:t>Уганде</a:t>
            </a:r>
            <a:r>
              <a:rPr lang="ru-RU" sz="5400" b="1" i="1" dirty="0" smtClean="0">
                <a:latin typeface="Arial Black" pitchFamily="34" charset="0"/>
              </a:rPr>
              <a:t>, </a:t>
            </a:r>
            <a:r>
              <a:rPr lang="ru-RU" sz="5400" b="1" i="1" dirty="0" smtClean="0">
                <a:latin typeface="Arial Black" pitchFamily="34" charset="0"/>
                <a:hlinkClick r:id="rId6" tooltip="Руанда"/>
              </a:rPr>
              <a:t>Руанде</a:t>
            </a:r>
            <a:r>
              <a:rPr lang="ru-RU" sz="5400" b="1" i="1" dirty="0" smtClean="0">
                <a:latin typeface="Arial Black" pitchFamily="34" charset="0"/>
              </a:rPr>
              <a:t> и </a:t>
            </a:r>
            <a:r>
              <a:rPr lang="ru-RU" sz="5400" b="1" i="1" dirty="0" smtClean="0">
                <a:latin typeface="Arial Black" pitchFamily="34" charset="0"/>
                <a:hlinkClick r:id="rId7" tooltip="Бурунди"/>
              </a:rPr>
              <a:t>Бурунди</a:t>
            </a:r>
            <a:r>
              <a:rPr lang="ru-RU" sz="5400" b="1" i="1" dirty="0" smtClean="0">
                <a:latin typeface="Arial Black" pitchFamily="34" charset="0"/>
              </a:rPr>
              <a:t>.</a:t>
            </a:r>
            <a:endParaRPr lang="ru-RU" sz="5400" b="1" i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thumbs_b_c_d0ea4810512acbcd2b9aa29336d85ec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7552" y="208344"/>
            <a:ext cx="11447929" cy="630003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678" y="280911"/>
            <a:ext cx="10515600" cy="1269983"/>
          </a:xfrm>
        </p:spPr>
        <p:txBody>
          <a:bodyPr>
            <a:noAutofit/>
          </a:bodyPr>
          <a:lstStyle/>
          <a:p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Дже́мбе 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Западная Африка"/>
              </a:rPr>
              <a:t>западноафриканский</a:t>
            </a: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кубкообразный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Африканский барабан"/>
              </a:rPr>
              <a:t>барабан</a:t>
            </a: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ODWxzUQZIg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882588"/>
            <a:ext cx="9359153" cy="47244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E77853-77A2-33F3-1A39-20C055B3D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043" y="3830936"/>
            <a:ext cx="10515600" cy="49385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  <a:ea typeface="Verdana" pitchFamily="34" charset="0"/>
              </a:rPr>
              <a:t>Африканская музыка воплощает богатство культур, традиций и народов континента. Одной из основополагающих характеристик африканской музыки является великолепная и сложная ритмическая структура. </a:t>
            </a:r>
            <a:endParaRPr lang="x-none" b="1" i="1" dirty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1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372" y="3579925"/>
            <a:ext cx="10515600" cy="493857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Африка – континент с множеством </a:t>
            </a:r>
            <a:r>
              <a:rPr lang="ru-RU" sz="3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этинических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групп, каждая из которых имеет свои уникальные ритмические традиции и стили. Например, западноафриканская музыка часто содержит сложные </a:t>
            </a:r>
            <a:r>
              <a:rPr lang="ru-RU" sz="3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полиризмы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и ритмические фигуры, такие как </a:t>
            </a:r>
            <a:r>
              <a:rPr lang="ru-RU" sz="3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полилетание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.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Восточноафриканская 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музыка известна своими ритмическими циклами с преподносимыми перекрестными ритмами, а центральноафриканская музыка обладает богатым полифоническим звучанием.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P83000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2377" y="493059"/>
            <a:ext cx="11143130" cy="6149788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510988"/>
            <a:ext cx="10515600" cy="610496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i="1" dirty="0" smtClean="0">
                <a:latin typeface="Arial Black" pitchFamily="34" charset="0"/>
              </a:rPr>
              <a:t/>
            </a:r>
            <a:br>
              <a:rPr lang="ru-RU" sz="3600" b="1" i="1" dirty="0" smtClean="0">
                <a:latin typeface="Arial Black" pitchFamily="34" charset="0"/>
              </a:rPr>
            </a:br>
            <a:r>
              <a:rPr lang="ru-RU" sz="3600" b="1" i="1" dirty="0" smtClean="0">
                <a:latin typeface="Arial Black" pitchFamily="34" charset="0"/>
              </a:rPr>
              <a:t>Африканская музыка является важным аспектом культуры и народной идентичности жителей континента. Ритмическая структура музыки отражает традиции, верования и историю различных народов Африки. Музыка часто используется для выражения эмоций, коммуникации, ритуалов и празднований. Она также становится средством передачи наследия и социальной информации из поколения в поколение.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1026" name="Picture 2" descr="C:\Users\MELODIST\Downloads\IMG_81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566" y="493106"/>
            <a:ext cx="10623176" cy="60690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255" y="3257194"/>
            <a:ext cx="10515600" cy="493857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latin typeface="Arial Black" pitchFamily="34" charset="0"/>
              </a:rPr>
              <a:t>Что вы знаете об Африке?</a:t>
            </a:r>
            <a:endParaRPr lang="ru-RU" sz="9600" b="1" i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421341"/>
            <a:ext cx="10515600" cy="614978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Arial Black" pitchFamily="34" charset="0"/>
              </a:rPr>
              <a:t>Африканская музыка – стихия ритма, раскрывающая множество культурных ценностей, идентичностей и характеристик народов Африки. Ее ритмическая структура является неотъемлемой частью культурного наследия континента и включает в себя уникальные региональные особенности. Влияние африканской музыки на мировую сцену сильно и продолжает развиваться, открывая новые горизонты для музыкальных обменов и вдохновения. Африканская музыка сохраняет свою сущность и сталкивается с вызовами современности, продолжая распространять свою стихию ритма во всем мире.</a:t>
            </a:r>
            <a:endParaRPr lang="ru-RU" b="1" i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526" y="397453"/>
            <a:ext cx="10515600" cy="49385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Black" pitchFamily="34" charset="0"/>
              </a:rPr>
              <a:t>Найдите Африку на карте.</a:t>
            </a:r>
            <a:endParaRPr lang="ru-RU" b="1" i="1" dirty="0">
              <a:latin typeface="Arial Black" pitchFamily="34" charset="0"/>
            </a:endParaRPr>
          </a:p>
        </p:txBody>
      </p:sp>
      <p:pic>
        <p:nvPicPr>
          <p:cNvPr id="4" name="Содержимое 3" descr="334694-karta-mira-so-stranami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5836" y="1084729"/>
            <a:ext cx="11519646" cy="554943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antilopy-na-pastbishhe-savanny-v-afrik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6848" y="242046"/>
            <a:ext cx="10730752" cy="635597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1650682163_3-sportishka-com-p-afrika-kontinent-krasivo-foto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4094" y="475129"/>
            <a:ext cx="11205881" cy="604221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kartinki-afrika-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7553" y="429183"/>
            <a:ext cx="11564471" cy="613298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kartinki-afrika-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4094" y="523552"/>
            <a:ext cx="11143129" cy="597585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otdyh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024" y="464366"/>
            <a:ext cx="11161058" cy="6061939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die-petits-danseurs-aus-issia-in-der-elfenbeinkueste.1200x6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8184" y="510988"/>
            <a:ext cx="11422122" cy="6095999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171</Words>
  <Application>Microsoft Office PowerPoint</Application>
  <PresentationFormat>Произвольный</PresentationFormat>
  <Paragraphs>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Африканская музыка – стихия ритма </vt:lpstr>
      <vt:lpstr>Что вы знаете об Африке?</vt:lpstr>
      <vt:lpstr>Найдите Африку на карте.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Дже́мбе —западноафриканский кубкообразный барабан.</vt:lpstr>
      <vt:lpstr>Африканская музыка воплощает богатство культур, традиций и народов континента. Одной из основополагающих характеристик африканской музыки является великолепная и сложная ритмическая структура. </vt:lpstr>
      <vt:lpstr>Африка – континент с множеством этинических групп, каждая из которых имеет свои уникальные ритмические традиции и стили. Например, западноафриканская музыка часто содержит сложные полиризмы и ритмические фигуры, такие как полилетание. Восточноафриканская музыка известна своими ритмическими циклами с преподносимыми перекрестными ритмами, а центральноафриканская музыка обладает богатым полифоническим звучанием.  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MELODIST</cp:lastModifiedBy>
  <cp:revision>10</cp:revision>
  <dcterms:created xsi:type="dcterms:W3CDTF">2023-02-10T15:49:29Z</dcterms:created>
  <dcterms:modified xsi:type="dcterms:W3CDTF">2024-01-08T09:06:24Z</dcterms:modified>
</cp:coreProperties>
</file>