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5" r:id="rId9"/>
    <p:sldId id="264" r:id="rId10"/>
    <p:sldId id="266" r:id="rId11"/>
    <p:sldId id="267" r:id="rId12"/>
    <p:sldId id="268" r:id="rId13"/>
    <p:sldId id="270" r:id="rId14"/>
    <p:sldId id="269" r:id="rId15"/>
    <p:sldId id="271" r:id="rId16"/>
    <p:sldId id="272" r:id="rId17"/>
    <p:sldId id="273" r:id="rId18"/>
    <p:sldId id="275" r:id="rId19"/>
    <p:sldId id="274" r:id="rId20"/>
    <p:sldId id="276" r:id="rId21"/>
    <p:sldId id="277" r:id="rId22"/>
    <p:sldId id="278" r:id="rId23"/>
    <p:sldId id="279" r:id="rId24"/>
    <p:sldId id="280"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78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2ED32FA-FF26-4932-9F74-6C06B31A20F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7D2A9018-AAB1-4E70-9071-6CD796F9BB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64041C20-28B2-4DEF-9DF8-8CFF61D9DBB1}"/>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1502A2E9-81C2-4A7F-ACA8-64889F6BAC3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362B793-2A11-478D-BAA4-D693C128CE7F}"/>
              </a:ext>
            </a:extLst>
          </p:cNvPr>
          <p:cNvSpPr>
            <a:spLocks noGrp="1"/>
          </p:cNvSpPr>
          <p:nvPr>
            <p:ph type="sldNum" sz="quarter" idx="12"/>
          </p:nvPr>
        </p:nvSpPr>
        <p:spPr/>
        <p:txBody>
          <a:bodyPr/>
          <a:lstStyle/>
          <a:p>
            <a:fld id="{1E271215-B1D4-49D6-9F4D-6B2F8D4C05AC}" type="slidenum">
              <a:rPr lang="ru-RU" smtClean="0"/>
              <a:t>‹#›</a:t>
            </a:fld>
            <a:endParaRPr lang="ru-RU"/>
          </a:p>
        </p:txBody>
      </p:sp>
      <p:pic>
        <p:nvPicPr>
          <p:cNvPr id="8" name="Рисунок 7">
            <a:extLst>
              <a:ext uri="{FF2B5EF4-FFF2-40B4-BE49-F238E27FC236}">
                <a16:creationId xmlns:a16="http://schemas.microsoft.com/office/drawing/2014/main" id="{0F4C79A2-8060-4A45-8AD9-42CB913C83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51852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4AAA7D-642E-4723-A684-D01C1F475A80}"/>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23CBDBB-65A0-4F4F-AADB-E947CB0706FE}"/>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8364FDB-C11D-4C01-A872-201DC25781DE}"/>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03A69523-461D-45C0-B801-373A4C2CE76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02F30FB-46E0-4E22-9C6D-AF0408BBBC36}"/>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788440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6E44ADE-A81F-49DB-BB4B-3F69BB85419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1C6703BC-455B-4084-8FA4-F40E62A64EC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CBA2A85-F555-4508-81E7-63D6F7F4F0AF}"/>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0727F3CE-BA9C-422A-9CAE-8D28260AEC1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84916AD-22AB-4F45-883D-A704EA804A90}"/>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1891322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595417-FD14-4841-96AE-6E9409F022F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FF79BAF-ABA3-4C0B-A084-CA1867C0C1C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D9154C4-7D8D-4267-9430-B03CD95ED45E}"/>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2AE264B2-036C-4214-B267-2CB73DE15D5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AB3483F-D06A-4938-8A16-A2D0DBC179A6}"/>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91525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A3C472-5A47-496F-8317-34E9E303EE58}"/>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199FCFDD-CEB7-4030-B615-EA5F59CD76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0FF8D7A9-CE57-4D0F-BF8B-6FDD122B648E}"/>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5FCE659E-F606-4D7B-8ECB-2F07F7C71B4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95C4981-0744-4C58-BC67-DFD8BE7843F2}"/>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2677859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6FA03B6-5F73-45F0-AB1F-1F49E295019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F0F158E-D92E-44EA-8278-2D0C56BB8EC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8194EE3-3E90-4EFB-BE96-52FE6AEECD1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0043319D-432E-4B79-81D4-921A28BC605A}"/>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6" name="Нижний колонтитул 5">
            <a:extLst>
              <a:ext uri="{FF2B5EF4-FFF2-40B4-BE49-F238E27FC236}">
                <a16:creationId xmlns:a16="http://schemas.microsoft.com/office/drawing/2014/main" id="{057B5AB7-80F9-4FD3-9AC9-BE396B12EC7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53D1B50-584A-4D92-B3DE-D3529797D388}"/>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474299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EDEED5B-22F3-49DD-82B0-B3F13DCDC468}"/>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96312F0D-30EA-4D3D-A34E-8A9A08AA00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59982D69-57D5-46B4-BFE0-F6C44B48C36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7A0ECB4-B8F8-48B7-BED7-8845798131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58AF23EB-5244-400A-B230-E9DDCA949D7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69D97CD-DCFE-481C-BD02-21933311999B}"/>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8" name="Нижний колонтитул 7">
            <a:extLst>
              <a:ext uri="{FF2B5EF4-FFF2-40B4-BE49-F238E27FC236}">
                <a16:creationId xmlns:a16="http://schemas.microsoft.com/office/drawing/2014/main" id="{53201333-F424-4D29-9C2F-DF58A1A3717F}"/>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AF3AE8A-DB3D-4AB2-83EE-D6C16E147B57}"/>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205354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B87515-E51E-42FC-8639-343683B5082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A6A59A31-C6A1-47CA-8006-5CECAEB13BE6}"/>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4" name="Нижний колонтитул 3">
            <a:extLst>
              <a:ext uri="{FF2B5EF4-FFF2-40B4-BE49-F238E27FC236}">
                <a16:creationId xmlns:a16="http://schemas.microsoft.com/office/drawing/2014/main" id="{29BFB0D2-FDD9-4510-A084-AF4075350BD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B78BF35A-C124-4C3B-AACA-F2F1B8EFCB39}"/>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1970779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A6E312E-0F8A-49E2-A35C-8E2217AA90E9}"/>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3" name="Нижний колонтитул 2">
            <a:extLst>
              <a:ext uri="{FF2B5EF4-FFF2-40B4-BE49-F238E27FC236}">
                <a16:creationId xmlns:a16="http://schemas.microsoft.com/office/drawing/2014/main" id="{5FA7609C-A359-4032-AF2E-AC872F197A92}"/>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8D8089A6-12F8-4F53-9147-3BA8BDFF39F9}"/>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1798783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947F8C-D0DF-4F84-9326-AEE9FC7D0EC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56405C7C-E32D-4A6A-8130-A572E0D53F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B872C49B-ED88-47AE-97D2-B2A44FCD0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580714B8-F5BC-4046-8FB0-B151136206E3}"/>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6" name="Нижний колонтитул 5">
            <a:extLst>
              <a:ext uri="{FF2B5EF4-FFF2-40B4-BE49-F238E27FC236}">
                <a16:creationId xmlns:a16="http://schemas.microsoft.com/office/drawing/2014/main" id="{9BD9FBBC-DF9C-462E-9E3C-9D9B42BE9AC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39832D7-E415-4F9D-BC2F-57740584E151}"/>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460559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974770-7143-4D75-96C0-A65ED029A8D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781D299-FF5E-4475-9259-5A3AF0998F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A77CD421-D456-4ED9-B332-6C66DD4CC4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9A65117-6C77-4837-AF16-C291DE2A4B70}"/>
              </a:ext>
            </a:extLst>
          </p:cNvPr>
          <p:cNvSpPr>
            <a:spLocks noGrp="1"/>
          </p:cNvSpPr>
          <p:nvPr>
            <p:ph type="dt" sz="half" idx="10"/>
          </p:nvPr>
        </p:nvSpPr>
        <p:spPr/>
        <p:txBody>
          <a:bodyPr/>
          <a:lstStyle/>
          <a:p>
            <a:fld id="{969BC10F-65E4-4350-A452-53C81DF04E46}" type="datetimeFigureOut">
              <a:rPr lang="ru-RU" smtClean="0"/>
              <a:t>08.01.2024</a:t>
            </a:fld>
            <a:endParaRPr lang="ru-RU"/>
          </a:p>
        </p:txBody>
      </p:sp>
      <p:sp>
        <p:nvSpPr>
          <p:cNvPr id="6" name="Нижний колонтитул 5">
            <a:extLst>
              <a:ext uri="{FF2B5EF4-FFF2-40B4-BE49-F238E27FC236}">
                <a16:creationId xmlns:a16="http://schemas.microsoft.com/office/drawing/2014/main" id="{1F27A2EE-388F-421A-9633-870A2A092DE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F809E14-0543-4025-A04E-95F1EF2B850D}"/>
              </a:ext>
            </a:extLst>
          </p:cNvPr>
          <p:cNvSpPr>
            <a:spLocks noGrp="1"/>
          </p:cNvSpPr>
          <p:nvPr>
            <p:ph type="sldNum" sz="quarter" idx="12"/>
          </p:nvPr>
        </p:nvSpPr>
        <p:spPr/>
        <p:txBody>
          <a:bodyPr/>
          <a:lstStyle/>
          <a:p>
            <a:fld id="{1E271215-B1D4-49D6-9F4D-6B2F8D4C05AC}" type="slidenum">
              <a:rPr lang="ru-RU" smtClean="0"/>
              <a:t>‹#›</a:t>
            </a:fld>
            <a:endParaRPr lang="ru-RU"/>
          </a:p>
        </p:txBody>
      </p:sp>
    </p:spTree>
    <p:extLst>
      <p:ext uri="{BB962C8B-B14F-4D97-AF65-F5344CB8AC3E}">
        <p14:creationId xmlns:p14="http://schemas.microsoft.com/office/powerpoint/2010/main" val="4005550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B0522FC-9BDC-4C06-A14D-EE2A488270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44B7E2D-30FA-4F6C-AE90-C39BB983E6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6897C49-3B4F-427B-A0C6-E389B75E84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BC10F-65E4-4350-A452-53C81DF04E46}" type="datetimeFigureOut">
              <a:rPr lang="ru-RU" smtClean="0"/>
              <a:t>08.01.2024</a:t>
            </a:fld>
            <a:endParaRPr lang="ru-RU"/>
          </a:p>
        </p:txBody>
      </p:sp>
      <p:sp>
        <p:nvSpPr>
          <p:cNvPr id="5" name="Нижний колонтитул 4">
            <a:extLst>
              <a:ext uri="{FF2B5EF4-FFF2-40B4-BE49-F238E27FC236}">
                <a16:creationId xmlns:a16="http://schemas.microsoft.com/office/drawing/2014/main" id="{26494885-E83B-408F-9859-D015E0261C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906C686C-0C3A-490F-BCA2-C86872A458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271215-B1D4-49D6-9F4D-6B2F8D4C05AC}" type="slidenum">
              <a:rPr lang="ru-RU" smtClean="0"/>
              <a:t>‹#›</a:t>
            </a:fld>
            <a:endParaRPr lang="ru-RU"/>
          </a:p>
        </p:txBody>
      </p:sp>
      <p:pic>
        <p:nvPicPr>
          <p:cNvPr id="8" name="Рисунок 7">
            <a:extLst>
              <a:ext uri="{FF2B5EF4-FFF2-40B4-BE49-F238E27FC236}">
                <a16:creationId xmlns:a16="http://schemas.microsoft.com/office/drawing/2014/main" id="{1753E1D0-D3AD-4EF9-87FC-A817BA92B77A}"/>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11750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0E5CE414-D09D-4C36-8368-7252A10C40E8}"/>
              </a:ext>
            </a:extLst>
          </p:cNvPr>
          <p:cNvSpPr>
            <a:spLocks noGrp="1"/>
          </p:cNvSpPr>
          <p:nvPr>
            <p:ph type="subTitle" idx="1"/>
          </p:nvPr>
        </p:nvSpPr>
        <p:spPr>
          <a:xfrm>
            <a:off x="989814" y="72114"/>
            <a:ext cx="9605913" cy="1655762"/>
          </a:xfrm>
        </p:spPr>
        <p:txBody>
          <a:bodyPr>
            <a:noAutofit/>
          </a:bodyPr>
          <a:lstStyle/>
          <a:p>
            <a:r>
              <a:rPr lang="ru-RU" sz="4400" dirty="0" smtClean="0">
                <a:solidFill>
                  <a:schemeClr val="bg1"/>
                </a:solidFill>
              </a:rPr>
              <a:t>Компоненты этнической культуры одного из народов России. </a:t>
            </a:r>
            <a:endParaRPr lang="ru-RU" sz="4400" dirty="0">
              <a:solidFill>
                <a:schemeClr val="bg1"/>
              </a:solidFill>
            </a:endParaRPr>
          </a:p>
        </p:txBody>
      </p:sp>
      <p:sp>
        <p:nvSpPr>
          <p:cNvPr id="5" name="Заголовок 4"/>
          <p:cNvSpPr>
            <a:spLocks noGrp="1"/>
          </p:cNvSpPr>
          <p:nvPr>
            <p:ph type="ctrTitle"/>
          </p:nvPr>
        </p:nvSpPr>
        <p:spPr>
          <a:xfrm>
            <a:off x="-553730" y="3459637"/>
            <a:ext cx="3777697" cy="1066175"/>
          </a:xfrm>
        </p:spPr>
        <p:txBody>
          <a:bodyPr/>
          <a:lstStyle/>
          <a:p>
            <a:r>
              <a:rPr lang="ru-RU" dirty="0" smtClean="0">
                <a:solidFill>
                  <a:schemeClr val="bg1"/>
                </a:solidFill>
              </a:rPr>
              <a:t>Якуты </a:t>
            </a:r>
            <a:endParaRPr lang="ru-RU" dirty="0">
              <a:solidFill>
                <a:schemeClr val="bg1"/>
              </a:solidFill>
            </a:endParaRPr>
          </a:p>
        </p:txBody>
      </p:sp>
      <p:pic>
        <p:nvPicPr>
          <p:cNvPr id="2" name="Рисунок 1"/>
          <p:cNvPicPr>
            <a:picLocks noChangeAspect="1"/>
          </p:cNvPicPr>
          <p:nvPr/>
        </p:nvPicPr>
        <p:blipFill rotWithShape="1">
          <a:blip r:embed="rId2"/>
          <a:srcRect l="39139" t="45928" r="28491" b="15814"/>
          <a:stretch/>
        </p:blipFill>
        <p:spPr>
          <a:xfrm>
            <a:off x="2604652" y="1727876"/>
            <a:ext cx="6885711" cy="4575374"/>
          </a:xfrm>
          <a:prstGeom prst="rect">
            <a:avLst/>
          </a:prstGeom>
        </p:spPr>
      </p:pic>
    </p:spTree>
    <p:extLst>
      <p:ext uri="{BB962C8B-B14F-4D97-AF65-F5344CB8AC3E}">
        <p14:creationId xmlns:p14="http://schemas.microsoft.com/office/powerpoint/2010/main" val="1219182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394407"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Национальная кухня</a:t>
            </a:r>
          </a:p>
        </p:txBody>
      </p:sp>
      <p:sp>
        <p:nvSpPr>
          <p:cNvPr id="3" name="Заголовок 2"/>
          <p:cNvSpPr>
            <a:spLocks noGrp="1"/>
          </p:cNvSpPr>
          <p:nvPr>
            <p:ph type="title"/>
          </p:nvPr>
        </p:nvSpPr>
        <p:spPr>
          <a:xfrm>
            <a:off x="923041" y="1667638"/>
            <a:ext cx="11001866" cy="1325563"/>
          </a:xfrm>
        </p:spPr>
        <p:txBody>
          <a:bodyPr>
            <a:noAutofit/>
          </a:bodyPr>
          <a:lstStyle/>
          <a:p>
            <a:r>
              <a:rPr lang="ru-RU" sz="2400" dirty="0">
                <a:solidFill>
                  <a:schemeClr val="bg1"/>
                </a:solidFill>
                <a:latin typeface="Times New Roman" panose="02020603050405020304" pitchFamily="18" charset="0"/>
                <a:cs typeface="Times New Roman" panose="02020603050405020304" pitchFamily="18" charset="0"/>
              </a:rPr>
              <a:t>Мясо с конских или говяжьих ребер в Якутии известны под названием </a:t>
            </a:r>
            <a:r>
              <a:rPr lang="ru-RU" sz="2400" dirty="0" err="1">
                <a:solidFill>
                  <a:schemeClr val="bg1"/>
                </a:solidFill>
                <a:latin typeface="Times New Roman" panose="02020603050405020304" pitchFamily="18" charset="0"/>
                <a:cs typeface="Times New Roman" panose="02020603050405020304" pitchFamily="18" charset="0"/>
              </a:rPr>
              <a:t>ойогос</a:t>
            </a:r>
            <a:r>
              <a:rPr lang="ru-RU" sz="2400" dirty="0">
                <a:solidFill>
                  <a:schemeClr val="bg1"/>
                </a:solidFill>
                <a:latin typeface="Times New Roman" panose="02020603050405020304" pitchFamily="18" charset="0"/>
                <a:cs typeface="Times New Roman" panose="02020603050405020304" pitchFamily="18" charset="0"/>
              </a:rPr>
              <a:t> (якут. </a:t>
            </a:r>
            <a:r>
              <a:rPr lang="ru-RU" sz="2400" dirty="0" err="1">
                <a:solidFill>
                  <a:schemeClr val="bg1"/>
                </a:solidFill>
                <a:latin typeface="Times New Roman" panose="02020603050405020304" pitchFamily="18" charset="0"/>
                <a:cs typeface="Times New Roman" panose="02020603050405020304" pitchFamily="18" charset="0"/>
              </a:rPr>
              <a:t>ойоҕос</a:t>
            </a:r>
            <a:r>
              <a:rPr lang="ru-RU" sz="2400" dirty="0">
                <a:solidFill>
                  <a:schemeClr val="bg1"/>
                </a:solidFill>
                <a:latin typeface="Times New Roman" panose="02020603050405020304" pitchFamily="18" charset="0"/>
                <a:cs typeface="Times New Roman" panose="02020603050405020304" pitchFamily="18" charset="0"/>
              </a:rPr>
              <a:t>). </a:t>
            </a:r>
            <a:r>
              <a:rPr lang="ru-RU" sz="2400" dirty="0" err="1">
                <a:solidFill>
                  <a:schemeClr val="bg1"/>
                </a:solidFill>
                <a:latin typeface="Times New Roman" panose="02020603050405020304" pitchFamily="18" charset="0"/>
                <a:cs typeface="Times New Roman" panose="02020603050405020304" pitchFamily="18" charset="0"/>
              </a:rPr>
              <a:t>Ойогос</a:t>
            </a:r>
            <a:r>
              <a:rPr lang="ru-RU" sz="2400" dirty="0">
                <a:solidFill>
                  <a:schemeClr val="bg1"/>
                </a:solidFill>
                <a:latin typeface="Times New Roman" panose="02020603050405020304" pitchFamily="18" charset="0"/>
                <a:cs typeface="Times New Roman" panose="02020603050405020304" pitchFamily="18" charset="0"/>
              </a:rPr>
              <a:t> едят запеченным, замороженным или сырым как строганину.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Из замороженных мяса и рыбы делается строганина, которая употребляется в пищу с острой приправой из колбы (черемши), ложечника (подобие хрена) и </a:t>
            </a:r>
            <a:r>
              <a:rPr lang="ru-RU" sz="2400" dirty="0" err="1">
                <a:solidFill>
                  <a:schemeClr val="bg1"/>
                </a:solidFill>
                <a:latin typeface="Times New Roman" panose="02020603050405020304" pitchFamily="18" charset="0"/>
                <a:cs typeface="Times New Roman" panose="02020603050405020304" pitchFamily="18" charset="0"/>
              </a:rPr>
              <a:t>саранки</a:t>
            </a:r>
            <a:r>
              <a:rPr lang="ru-RU" sz="2400" dirty="0">
                <a:solidFill>
                  <a:schemeClr val="bg1"/>
                </a:solidFill>
                <a:latin typeface="Times New Roman" panose="02020603050405020304" pitchFamily="18" charset="0"/>
                <a:cs typeface="Times New Roman" panose="02020603050405020304" pitchFamily="18" charset="0"/>
              </a:rPr>
              <a:t>. Из говяжьей или лошадиной крови получается </a:t>
            </a:r>
            <a:r>
              <a:rPr lang="ru-RU" sz="2400" dirty="0" err="1">
                <a:solidFill>
                  <a:schemeClr val="bg1"/>
                </a:solidFill>
                <a:latin typeface="Times New Roman" panose="02020603050405020304" pitchFamily="18" charset="0"/>
                <a:cs typeface="Times New Roman" panose="02020603050405020304" pitchFamily="18" charset="0"/>
              </a:rPr>
              <a:t>хаан</a:t>
            </a:r>
            <a:r>
              <a:rPr lang="ru-RU" sz="2400" dirty="0">
                <a:solidFill>
                  <a:schemeClr val="bg1"/>
                </a:solidFill>
                <a:latin typeface="Times New Roman" panose="02020603050405020304" pitchFamily="18" charset="0"/>
                <a:cs typeface="Times New Roman" panose="02020603050405020304" pitchFamily="18" charset="0"/>
              </a:rPr>
              <a:t> — якутская кровяная колбаса.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Овощи, фрукты и грибы в блюдах традиционной якутской кухни не используются; употребляются лишь некоторые ягоды.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Одной из визитных карточек якутской кухни является салат «Индигирка». </a:t>
            </a:r>
          </a:p>
        </p:txBody>
      </p:sp>
      <p:pic>
        <p:nvPicPr>
          <p:cNvPr id="2" name="Рисунок 1"/>
          <p:cNvPicPr>
            <a:picLocks noChangeAspect="1"/>
          </p:cNvPicPr>
          <p:nvPr/>
        </p:nvPicPr>
        <p:blipFill rotWithShape="1">
          <a:blip r:embed="rId2"/>
          <a:srcRect l="30301" t="63352" r="18694" b="10132"/>
          <a:stretch/>
        </p:blipFill>
        <p:spPr>
          <a:xfrm>
            <a:off x="1219199" y="4014508"/>
            <a:ext cx="9185564" cy="2684717"/>
          </a:xfrm>
          <a:prstGeom prst="rect">
            <a:avLst/>
          </a:prstGeom>
        </p:spPr>
      </p:pic>
    </p:spTree>
    <p:extLst>
      <p:ext uri="{BB962C8B-B14F-4D97-AF65-F5344CB8AC3E}">
        <p14:creationId xmlns:p14="http://schemas.microsoft.com/office/powerpoint/2010/main" val="1544195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394407"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Национальная кухня</a:t>
            </a:r>
          </a:p>
        </p:txBody>
      </p:sp>
      <p:sp>
        <p:nvSpPr>
          <p:cNvPr id="3" name="Заголовок 2"/>
          <p:cNvSpPr>
            <a:spLocks noGrp="1"/>
          </p:cNvSpPr>
          <p:nvPr>
            <p:ph type="title"/>
          </p:nvPr>
        </p:nvSpPr>
        <p:spPr>
          <a:xfrm>
            <a:off x="923040" y="1705345"/>
            <a:ext cx="11001866" cy="1325563"/>
          </a:xfrm>
        </p:spPr>
        <p:txBody>
          <a:bodyPr>
            <a:noAutofit/>
          </a:bodyPr>
          <a:lstStyle/>
          <a:p>
            <a:r>
              <a:rPr lang="ru-RU" sz="2200" dirty="0">
                <a:solidFill>
                  <a:schemeClr val="bg1"/>
                </a:solidFill>
                <a:latin typeface="Times New Roman" panose="02020603050405020304" pitchFamily="18" charset="0"/>
                <a:cs typeface="Times New Roman" panose="02020603050405020304" pitchFamily="18" charset="0"/>
              </a:rPr>
              <a:t>Напитки: Национальным напитком является популярный у многих восточных народов кумыс, а также более крепкий </a:t>
            </a:r>
            <a:r>
              <a:rPr lang="ru-RU" sz="2200" dirty="0" err="1">
                <a:solidFill>
                  <a:schemeClr val="bg1"/>
                </a:solidFill>
                <a:latin typeface="Times New Roman" panose="02020603050405020304" pitchFamily="18" charset="0"/>
                <a:cs typeface="Times New Roman" panose="02020603050405020304" pitchFamily="18" charset="0"/>
              </a:rPr>
              <a:t>кённю</a:t>
            </a:r>
            <a:r>
              <a:rPr lang="ru-RU" sz="2200" dirty="0">
                <a:solidFill>
                  <a:schemeClr val="bg1"/>
                </a:solidFill>
                <a:latin typeface="Times New Roman" panose="02020603050405020304" pitchFamily="18" charset="0"/>
                <a:cs typeface="Times New Roman" panose="02020603050405020304" pitchFamily="18" charset="0"/>
              </a:rPr>
              <a:t> кумыс </a:t>
            </a:r>
            <a:r>
              <a:rPr lang="ru-RU" sz="2200" dirty="0" smtClean="0">
                <a:solidFill>
                  <a:schemeClr val="bg1"/>
                </a:solidFill>
                <a:latin typeface="Times New Roman" panose="02020603050405020304" pitchFamily="18" charset="0"/>
                <a:cs typeface="Times New Roman" panose="02020603050405020304" pitchFamily="18" charset="0"/>
              </a:rPr>
              <a:t>или </a:t>
            </a:r>
            <a:r>
              <a:rPr lang="ru-RU" sz="2200" dirty="0" err="1" smtClean="0">
                <a:solidFill>
                  <a:schemeClr val="bg1"/>
                </a:solidFill>
                <a:latin typeface="Times New Roman" panose="02020603050405020304" pitchFamily="18" charset="0"/>
                <a:cs typeface="Times New Roman" panose="02020603050405020304" pitchFamily="18" charset="0"/>
              </a:rPr>
              <a:t>кёюрген</a:t>
            </a:r>
            <a:r>
              <a:rPr lang="ru-RU" sz="2200" dirty="0" smtClean="0">
                <a:solidFill>
                  <a:schemeClr val="bg1"/>
                </a:solidFill>
                <a:latin typeface="Times New Roman" panose="02020603050405020304" pitchFamily="18" charset="0"/>
                <a:cs typeface="Times New Roman" panose="02020603050405020304" pitchFamily="18" charset="0"/>
              </a:rPr>
              <a:t>. </a:t>
            </a:r>
            <a:br>
              <a:rPr lang="ru-RU" sz="2200" dirty="0" smtClean="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Кроме </a:t>
            </a:r>
            <a:r>
              <a:rPr lang="ru-RU" sz="2200" dirty="0">
                <a:solidFill>
                  <a:schemeClr val="bg1"/>
                </a:solidFill>
                <a:latin typeface="Times New Roman" panose="02020603050405020304" pitchFamily="18" charset="0"/>
                <a:cs typeface="Times New Roman" panose="02020603050405020304" pitchFamily="18" charset="0"/>
              </a:rPr>
              <a:t>того используют горячий морс вместо </a:t>
            </a:r>
            <a:r>
              <a:rPr lang="ru-RU" sz="2200" dirty="0" smtClean="0">
                <a:solidFill>
                  <a:schemeClr val="bg1"/>
                </a:solidFill>
                <a:latin typeface="Times New Roman" panose="02020603050405020304" pitchFamily="18" charset="0"/>
                <a:cs typeface="Times New Roman" panose="02020603050405020304" pitchFamily="18" charset="0"/>
              </a:rPr>
              <a:t>чая. </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
            </a:r>
            <a:br>
              <a:rPr lang="ru-RU" sz="2200" dirty="0" smtClean="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Из </a:t>
            </a:r>
            <a:r>
              <a:rPr lang="ru-RU" sz="2200" dirty="0">
                <a:solidFill>
                  <a:schemeClr val="bg1"/>
                </a:solidFill>
                <a:latin typeface="Times New Roman" panose="02020603050405020304" pitchFamily="18" charset="0"/>
                <a:cs typeface="Times New Roman" panose="02020603050405020304" pitchFamily="18" charset="0"/>
              </a:rPr>
              <a:t>коровьего молока готовят </a:t>
            </a:r>
            <a:r>
              <a:rPr lang="ru-RU" sz="2200" dirty="0" err="1">
                <a:solidFill>
                  <a:schemeClr val="bg1"/>
                </a:solidFill>
                <a:latin typeface="Times New Roman" panose="02020603050405020304" pitchFamily="18" charset="0"/>
                <a:cs typeface="Times New Roman" panose="02020603050405020304" pitchFamily="18" charset="0"/>
              </a:rPr>
              <a:t>сорат</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a:t>
            </a:r>
            <a:r>
              <a:rPr lang="ru-RU" sz="2200" dirty="0">
                <a:solidFill>
                  <a:schemeClr val="bg1"/>
                </a:solidFill>
                <a:latin typeface="Times New Roman" panose="02020603050405020304" pitchFamily="18" charset="0"/>
                <a:cs typeface="Times New Roman" panose="02020603050405020304" pitchFamily="18" charset="0"/>
              </a:rPr>
              <a:t>простокваша), </a:t>
            </a:r>
            <a:r>
              <a:rPr lang="ru-RU" sz="2200" dirty="0" err="1">
                <a:solidFill>
                  <a:schemeClr val="bg1"/>
                </a:solidFill>
                <a:latin typeface="Times New Roman" panose="02020603050405020304" pitchFamily="18" charset="0"/>
                <a:cs typeface="Times New Roman" panose="02020603050405020304" pitchFamily="18" charset="0"/>
              </a:rPr>
              <a:t>кёрчех</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(взбитые </a:t>
            </a:r>
            <a:r>
              <a:rPr lang="ru-RU" sz="2200" dirty="0">
                <a:solidFill>
                  <a:schemeClr val="bg1"/>
                </a:solidFill>
                <a:latin typeface="Times New Roman" panose="02020603050405020304" pitchFamily="18" charset="0"/>
                <a:cs typeface="Times New Roman" panose="02020603050405020304" pitchFamily="18" charset="0"/>
              </a:rPr>
              <a:t>сливки), </a:t>
            </a:r>
            <a:r>
              <a:rPr lang="ru-RU" sz="2200" dirty="0" err="1">
                <a:solidFill>
                  <a:schemeClr val="bg1"/>
                </a:solidFill>
                <a:latin typeface="Times New Roman" panose="02020603050405020304" pitchFamily="18" charset="0"/>
                <a:cs typeface="Times New Roman" panose="02020603050405020304" pitchFamily="18" charset="0"/>
              </a:rPr>
              <a:t>кёбёр</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(масло</a:t>
            </a:r>
            <a:r>
              <a:rPr lang="ru-RU" sz="2200" dirty="0">
                <a:solidFill>
                  <a:schemeClr val="bg1"/>
                </a:solidFill>
                <a:latin typeface="Times New Roman" panose="02020603050405020304" pitchFamily="18" charset="0"/>
                <a:cs typeface="Times New Roman" panose="02020603050405020304" pitchFamily="18" charset="0"/>
              </a:rPr>
              <a:t>, сбитое с молоком до образования густого крема), </a:t>
            </a:r>
            <a:r>
              <a:rPr lang="ru-RU" sz="2200" dirty="0" err="1">
                <a:solidFill>
                  <a:schemeClr val="bg1"/>
                </a:solidFill>
                <a:latin typeface="Times New Roman" panose="02020603050405020304" pitchFamily="18" charset="0"/>
                <a:cs typeface="Times New Roman" panose="02020603050405020304" pitchFamily="18" charset="0"/>
              </a:rPr>
              <a:t>чохон</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(масло</a:t>
            </a:r>
            <a:r>
              <a:rPr lang="ru-RU" sz="2200" dirty="0">
                <a:solidFill>
                  <a:schemeClr val="bg1"/>
                </a:solidFill>
                <a:latin typeface="Times New Roman" panose="02020603050405020304" pitchFamily="18" charset="0"/>
                <a:cs typeface="Times New Roman" panose="02020603050405020304" pitchFamily="18" charset="0"/>
              </a:rPr>
              <a:t>, сбитое с молоком и ягодами), </a:t>
            </a:r>
            <a:r>
              <a:rPr lang="ru-RU" sz="2200" dirty="0" err="1">
                <a:solidFill>
                  <a:schemeClr val="bg1"/>
                </a:solidFill>
                <a:latin typeface="Times New Roman" panose="02020603050405020304" pitchFamily="18" charset="0"/>
                <a:cs typeface="Times New Roman" panose="02020603050405020304" pitchFamily="18" charset="0"/>
              </a:rPr>
              <a:t>йеджегей</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(творог</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err="1">
                <a:solidFill>
                  <a:schemeClr val="bg1"/>
                </a:solidFill>
                <a:latin typeface="Times New Roman" panose="02020603050405020304" pitchFamily="18" charset="0"/>
                <a:cs typeface="Times New Roman" panose="02020603050405020304" pitchFamily="18" charset="0"/>
              </a:rPr>
              <a:t>сюмех</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(сыр</a:t>
            </a:r>
            <a:r>
              <a:rPr lang="ru-RU" sz="2200" dirty="0">
                <a:solidFill>
                  <a:schemeClr val="bg1"/>
                </a:solidFill>
                <a:latin typeface="Times New Roman" panose="02020603050405020304" pitchFamily="18" charset="0"/>
                <a:cs typeface="Times New Roman" panose="02020603050405020304" pitchFamily="18" charset="0"/>
              </a:rPr>
              <a:t>). Из муки и молочных продуктов якуты варят густую массу саламат (</a:t>
            </a:r>
            <a:r>
              <a:rPr lang="ru-RU" sz="2200" dirty="0" err="1">
                <a:solidFill>
                  <a:schemeClr val="bg1"/>
                </a:solidFill>
                <a:latin typeface="Times New Roman" panose="02020603050405020304" pitchFamily="18" charset="0"/>
                <a:cs typeface="Times New Roman" panose="02020603050405020304" pitchFamily="18" charset="0"/>
              </a:rPr>
              <a:t>саламаат</a:t>
            </a:r>
            <a:r>
              <a:rPr lang="ru-RU" sz="2200" dirty="0">
                <a:solidFill>
                  <a:schemeClr val="bg1"/>
                </a:solidFill>
                <a:latin typeface="Times New Roman" panose="02020603050405020304" pitchFamily="18" charset="0"/>
                <a:cs typeface="Times New Roman" panose="02020603050405020304" pitchFamily="18" charset="0"/>
              </a:rPr>
              <a:t>).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Из квашенного раствора </a:t>
            </a:r>
            <a:r>
              <a:rPr lang="ru-RU" sz="2200" dirty="0" err="1">
                <a:solidFill>
                  <a:schemeClr val="bg1"/>
                </a:solidFill>
                <a:latin typeface="Times New Roman" panose="02020603050405020304" pitchFamily="18" charset="0"/>
                <a:cs typeface="Times New Roman" panose="02020603050405020304" pitchFamily="18" charset="0"/>
              </a:rPr>
              <a:t>ржанной</a:t>
            </a:r>
            <a:r>
              <a:rPr lang="ru-RU" sz="2200" dirty="0">
                <a:solidFill>
                  <a:schemeClr val="bg1"/>
                </a:solidFill>
                <a:latin typeface="Times New Roman" panose="02020603050405020304" pitchFamily="18" charset="0"/>
                <a:cs typeface="Times New Roman" panose="02020603050405020304" pitchFamily="18" charset="0"/>
              </a:rPr>
              <a:t> или ячменной муки (отрубей) готовят </a:t>
            </a:r>
            <a:r>
              <a:rPr lang="ru-RU" sz="2200" dirty="0" err="1">
                <a:solidFill>
                  <a:schemeClr val="bg1"/>
                </a:solidFill>
                <a:latin typeface="Times New Roman" panose="02020603050405020304" pitchFamily="18" charset="0"/>
                <a:cs typeface="Times New Roman" panose="02020603050405020304" pitchFamily="18" charset="0"/>
              </a:rPr>
              <a:t>бурдук</a:t>
            </a:r>
            <a:r>
              <a:rPr lang="ru-RU" sz="2200" dirty="0">
                <a:solidFill>
                  <a:schemeClr val="bg1"/>
                </a:solidFill>
                <a:latin typeface="Times New Roman" panose="02020603050405020304" pitchFamily="18" charset="0"/>
                <a:cs typeface="Times New Roman" panose="02020603050405020304" pitchFamily="18" charset="0"/>
              </a:rPr>
              <a:t>.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
            </a:r>
            <a:br>
              <a:rPr lang="ru-RU" sz="2200" dirty="0" smtClean="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Мучные изделия: Из </a:t>
            </a:r>
            <a:r>
              <a:rPr lang="ru-RU" sz="2200" dirty="0">
                <a:solidFill>
                  <a:schemeClr val="bg1"/>
                </a:solidFill>
                <a:latin typeface="Times New Roman" panose="02020603050405020304" pitchFamily="18" charset="0"/>
                <a:cs typeface="Times New Roman" panose="02020603050405020304" pitchFamily="18" charset="0"/>
              </a:rPr>
              <a:t>пшеничного теста делаются пирожки по-якутски, якутские </a:t>
            </a:r>
            <a:r>
              <a:rPr lang="ru-RU" sz="2200" dirty="0" smtClean="0">
                <a:solidFill>
                  <a:schemeClr val="bg1"/>
                </a:solidFill>
                <a:latin typeface="Times New Roman" panose="02020603050405020304" pitchFamily="18" charset="0"/>
                <a:cs typeface="Times New Roman" panose="02020603050405020304" pitchFamily="18" charset="0"/>
              </a:rPr>
              <a:t>лепёшки. </a:t>
            </a: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rotWithShape="1">
          <a:blip r:embed="rId2"/>
          <a:srcRect l="28491" t="64867" r="14435" b="13921"/>
          <a:stretch/>
        </p:blipFill>
        <p:spPr>
          <a:xfrm>
            <a:off x="494905" y="4267200"/>
            <a:ext cx="11430001" cy="2388358"/>
          </a:xfrm>
          <a:prstGeom prst="rect">
            <a:avLst/>
          </a:prstGeom>
        </p:spPr>
      </p:pic>
    </p:spTree>
    <p:extLst>
      <p:ext uri="{BB962C8B-B14F-4D97-AF65-F5344CB8AC3E}">
        <p14:creationId xmlns:p14="http://schemas.microsoft.com/office/powerpoint/2010/main" val="1935543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ремесла и промысел</a:t>
            </a:r>
          </a:p>
        </p:txBody>
      </p:sp>
      <p:sp>
        <p:nvSpPr>
          <p:cNvPr id="3" name="Заголовок 2"/>
          <p:cNvSpPr>
            <a:spLocks noGrp="1"/>
          </p:cNvSpPr>
          <p:nvPr>
            <p:ph type="title"/>
          </p:nvPr>
        </p:nvSpPr>
        <p:spPr>
          <a:xfrm>
            <a:off x="1039091" y="1636072"/>
            <a:ext cx="5583382" cy="4515346"/>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Основные традиционные занятия – коневодство (в русских документах 17 века Якуты назывались «конными людьми») и разведение крупного рогатого скота. На севере охота имела большее значение, чем на юге. Огромное влияние на быт якутов оказывало обилие комаров и гнуса, слепней и оводов в данной местности. Содержание скота, мучимого насекомыми, было невозможно без </a:t>
            </a:r>
            <a:r>
              <a:rPr lang="ru-RU" sz="2200" dirty="0" err="1">
                <a:solidFill>
                  <a:schemeClr val="bg1"/>
                </a:solidFill>
                <a:latin typeface="Times New Roman" panose="02020603050405020304" pitchFamily="18" charset="0"/>
                <a:cs typeface="Times New Roman" panose="02020603050405020304" pitchFamily="18" charset="0"/>
              </a:rPr>
              <a:t>дымников</a:t>
            </a:r>
            <a:r>
              <a:rPr lang="ru-RU" sz="2200" dirty="0">
                <a:solidFill>
                  <a:schemeClr val="bg1"/>
                </a:solidFill>
                <a:latin typeface="Times New Roman" panose="02020603050405020304" pitchFamily="18" charset="0"/>
                <a:cs typeface="Times New Roman" panose="02020603050405020304" pitchFamily="18" charset="0"/>
              </a:rPr>
              <a:t>. По преданию, якуты стали заниматься коневодством потому, что дикие лошади сами приходили к кострам, спасаясь от насекомых</a:t>
            </a:r>
            <a:r>
              <a:rPr lang="ru-RU" sz="2200" dirty="0" smtClean="0">
                <a:solidFill>
                  <a:schemeClr val="bg1"/>
                </a:solidFill>
                <a:latin typeface="Times New Roman" panose="02020603050405020304" pitchFamily="18" charset="0"/>
                <a:cs typeface="Times New Roman" panose="02020603050405020304" pitchFamily="18" charset="0"/>
              </a:rPr>
              <a:t>. За </a:t>
            </a:r>
            <a:r>
              <a:rPr lang="ru-RU" sz="2200" dirty="0">
                <a:solidFill>
                  <a:schemeClr val="bg1"/>
                </a:solidFill>
                <a:latin typeface="Times New Roman" panose="02020603050405020304" pitchFamily="18" charset="0"/>
                <a:cs typeface="Times New Roman" panose="02020603050405020304" pitchFamily="18" charset="0"/>
              </a:rPr>
              <a:t>лошадьми ухаживали мужчины, за рогатым скотом – женщины. На севере разводили оленей. </a:t>
            </a:r>
            <a:r>
              <a:rPr lang="ru-RU" sz="2200" dirty="0" smtClean="0">
                <a:solidFill>
                  <a:schemeClr val="bg1"/>
                </a:solidFill>
                <a:latin typeface="Times New Roman" panose="02020603050405020304" pitchFamily="18" charset="0"/>
                <a:cs typeface="Times New Roman" panose="02020603050405020304" pitchFamily="18" charset="0"/>
              </a:rPr>
              <a:t>Сенокошение </a:t>
            </a:r>
            <a:r>
              <a:rPr lang="ru-RU" sz="2200" dirty="0">
                <a:solidFill>
                  <a:schemeClr val="bg1"/>
                </a:solidFill>
                <a:latin typeface="Times New Roman" panose="02020603050405020304" pitchFamily="18" charset="0"/>
                <a:cs typeface="Times New Roman" panose="02020603050405020304" pitchFamily="18" charset="0"/>
              </a:rPr>
              <a:t>было известно до прихода русских. Якутские породы скота отличались выносливостью, но были малопродуктивны.</a:t>
            </a:r>
            <a:br>
              <a:rPr lang="ru-RU" sz="2200" dirty="0">
                <a:solidFill>
                  <a:schemeClr val="bg1"/>
                </a:solidFill>
                <a:latin typeface="Times New Roman" panose="02020603050405020304" pitchFamily="18" charset="0"/>
                <a:cs typeface="Times New Roman" panose="02020603050405020304" pitchFamily="18" charset="0"/>
              </a:rPr>
            </a:br>
            <a:endParaRPr lang="ru-RU" sz="1600" dirty="0">
              <a:solidFill>
                <a:schemeClr val="bg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rotWithShape="1">
          <a:blip r:embed="rId2"/>
          <a:srcRect l="53221" t="31445" r="23499" b="9571"/>
          <a:stretch/>
        </p:blipFill>
        <p:spPr>
          <a:xfrm>
            <a:off x="7072314" y="611537"/>
            <a:ext cx="4384936" cy="6246463"/>
          </a:xfrm>
          <a:prstGeom prst="rect">
            <a:avLst/>
          </a:prstGeom>
        </p:spPr>
      </p:pic>
      <p:pic>
        <p:nvPicPr>
          <p:cNvPr id="6" name="Рисунок 5"/>
          <p:cNvPicPr>
            <a:picLocks noChangeAspect="1"/>
          </p:cNvPicPr>
          <p:nvPr/>
        </p:nvPicPr>
        <p:blipFill rotWithShape="1">
          <a:blip r:embed="rId2"/>
          <a:srcRect l="15886" t="32227" r="47218" b="20312"/>
          <a:stretch/>
        </p:blipFill>
        <p:spPr>
          <a:xfrm>
            <a:off x="167528" y="646330"/>
            <a:ext cx="6850488" cy="4954369"/>
          </a:xfrm>
          <a:prstGeom prst="rect">
            <a:avLst/>
          </a:prstGeom>
        </p:spPr>
      </p:pic>
      <p:pic>
        <p:nvPicPr>
          <p:cNvPr id="7" name="Рисунок 6"/>
          <p:cNvPicPr>
            <a:picLocks noChangeAspect="1"/>
          </p:cNvPicPr>
          <p:nvPr/>
        </p:nvPicPr>
        <p:blipFill rotWithShape="1">
          <a:blip r:embed="rId3"/>
          <a:srcRect l="81662" t="50976" r="1977" b="29492"/>
          <a:stretch/>
        </p:blipFill>
        <p:spPr>
          <a:xfrm>
            <a:off x="1832263" y="984184"/>
            <a:ext cx="6878607" cy="4616516"/>
          </a:xfrm>
          <a:prstGeom prst="rect">
            <a:avLst/>
          </a:prstGeom>
        </p:spPr>
      </p:pic>
    </p:spTree>
    <p:extLst>
      <p:ext uri="{BB962C8B-B14F-4D97-AF65-F5344CB8AC3E}">
        <p14:creationId xmlns:p14="http://schemas.microsoft.com/office/powerpoint/2010/main" val="368660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ремесла и промысел</a:t>
            </a:r>
          </a:p>
        </p:txBody>
      </p:sp>
      <p:sp>
        <p:nvSpPr>
          <p:cNvPr id="3" name="Заголовок 2"/>
          <p:cNvSpPr>
            <a:spLocks noGrp="1"/>
          </p:cNvSpPr>
          <p:nvPr>
            <p:ph type="title"/>
          </p:nvPr>
        </p:nvSpPr>
        <p:spPr>
          <a:xfrm>
            <a:off x="1039090" y="1552945"/>
            <a:ext cx="6012874" cy="4515346"/>
          </a:xfrm>
        </p:spPr>
        <p:txBody>
          <a:bodyPr>
            <a:noAutofit/>
          </a:bodyPr>
          <a:lstStyle/>
          <a:p>
            <a:pPr algn="just"/>
            <a:r>
              <a:rPr lang="ru-RU" sz="2200" dirty="0" smtClean="0">
                <a:solidFill>
                  <a:schemeClr val="bg1"/>
                </a:solidFill>
                <a:latin typeface="Times New Roman" panose="02020603050405020304" pitchFamily="18" charset="0"/>
                <a:cs typeface="Times New Roman" panose="02020603050405020304" pitchFamily="18" charset="0"/>
              </a:rPr>
              <a:t>Было </a:t>
            </a:r>
            <a:r>
              <a:rPr lang="ru-RU" sz="2200" dirty="0">
                <a:solidFill>
                  <a:schemeClr val="bg1"/>
                </a:solidFill>
                <a:latin typeface="Times New Roman" panose="02020603050405020304" pitchFamily="18" charset="0"/>
                <a:cs typeface="Times New Roman" panose="02020603050405020304" pitchFamily="18" charset="0"/>
              </a:rPr>
              <a:t>развито также рыболовство. Ловили рыбу в основном летом, но также зимой в проруби; осенью устраивалась коллективная </a:t>
            </a:r>
            <a:r>
              <a:rPr lang="ru-RU" sz="2200" dirty="0" err="1">
                <a:solidFill>
                  <a:schemeClr val="bg1"/>
                </a:solidFill>
                <a:latin typeface="Times New Roman" panose="02020603050405020304" pitchFamily="18" charset="0"/>
                <a:cs typeface="Times New Roman" panose="02020603050405020304" pitchFamily="18" charset="0"/>
              </a:rPr>
              <a:t>неводьба</a:t>
            </a:r>
            <a:r>
              <a:rPr lang="ru-RU" sz="2200" dirty="0">
                <a:solidFill>
                  <a:schemeClr val="bg1"/>
                </a:solidFill>
                <a:latin typeface="Times New Roman" panose="02020603050405020304" pitchFamily="18" charset="0"/>
                <a:cs typeface="Times New Roman" panose="02020603050405020304" pitchFamily="18" charset="0"/>
              </a:rPr>
              <a:t> с разделом добычи между всеми участниками. Для бедняков, не имевших скота, рыболовство было основным занятием (в документах 17 века термин «рыболов» – </a:t>
            </a:r>
            <a:r>
              <a:rPr lang="ru-RU" sz="2200" dirty="0" err="1">
                <a:solidFill>
                  <a:schemeClr val="bg1"/>
                </a:solidFill>
                <a:latin typeface="Times New Roman" panose="02020603050405020304" pitchFamily="18" charset="0"/>
                <a:cs typeface="Times New Roman" panose="02020603050405020304" pitchFamily="18" charset="0"/>
              </a:rPr>
              <a:t>балыксыт</a:t>
            </a:r>
            <a:r>
              <a:rPr lang="ru-RU" sz="2200" dirty="0">
                <a:solidFill>
                  <a:schemeClr val="bg1"/>
                </a:solidFill>
                <a:latin typeface="Times New Roman" panose="02020603050405020304" pitchFamily="18" charset="0"/>
                <a:cs typeface="Times New Roman" panose="02020603050405020304" pitchFamily="18" charset="0"/>
              </a:rPr>
              <a:t> – употребляется в значении «бедняк»), на нём специализировались также некоторые </a:t>
            </a:r>
            <a:r>
              <a:rPr lang="ru-RU" sz="2200" dirty="0" smtClean="0">
                <a:solidFill>
                  <a:schemeClr val="bg1"/>
                </a:solidFill>
                <a:latin typeface="Times New Roman" panose="02020603050405020304" pitchFamily="18" charset="0"/>
                <a:cs typeface="Times New Roman" panose="02020603050405020304" pitchFamily="18" charset="0"/>
              </a:rPr>
              <a:t>племена.</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Охота была особенно распространена на севере, составляя здесь основной источник пропитания (песец, заяц, северный олень, лось, птица). В тайге к приходу русских была известна как мясная, так и пушная охота (медведь, лось, белка, лисица, заяц, птица и др.), в дальнейшем из-за снижения численности зверей её значение упало. Характерны специфические приёмы охоты: с быком (охотник подкрадывается к добыче, прячась за быка), конная гоньба зверя по следу, иногда с собаками.</a:t>
            </a:r>
            <a:r>
              <a:rPr lang="ru-RU" sz="1600" dirty="0">
                <a:solidFill>
                  <a:schemeClr val="bg1"/>
                </a:solidFill>
                <a:latin typeface="Times New Roman" panose="02020603050405020304" pitchFamily="18" charset="0"/>
                <a:cs typeface="Times New Roman" panose="02020603050405020304" pitchFamily="18" charset="0"/>
              </a:rPr>
              <a:t/>
            </a:r>
            <a:br>
              <a:rPr lang="ru-RU" sz="1600" dirty="0">
                <a:solidFill>
                  <a:schemeClr val="bg1"/>
                </a:solidFill>
                <a:latin typeface="Times New Roman" panose="02020603050405020304" pitchFamily="18" charset="0"/>
                <a:cs typeface="Times New Roman" panose="02020603050405020304" pitchFamily="18" charset="0"/>
              </a:rPr>
            </a:br>
            <a:endParaRPr lang="ru-RU" sz="1600" dirty="0">
              <a:solidFill>
                <a:schemeClr val="bg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7202168" y="757167"/>
            <a:ext cx="4657324" cy="3101850"/>
          </a:xfrm>
          <a:prstGeom prst="rect">
            <a:avLst/>
          </a:prstGeom>
        </p:spPr>
      </p:pic>
      <p:pic>
        <p:nvPicPr>
          <p:cNvPr id="4" name="Рисунок 3"/>
          <p:cNvPicPr>
            <a:picLocks noChangeAspect="1"/>
          </p:cNvPicPr>
          <p:nvPr/>
        </p:nvPicPr>
        <p:blipFill>
          <a:blip r:embed="rId3"/>
          <a:stretch>
            <a:fillRect/>
          </a:stretch>
        </p:blipFill>
        <p:spPr>
          <a:xfrm>
            <a:off x="7202168" y="4017817"/>
            <a:ext cx="4657324" cy="2619745"/>
          </a:xfrm>
          <a:prstGeom prst="rect">
            <a:avLst/>
          </a:prstGeom>
        </p:spPr>
      </p:pic>
      <p:pic>
        <p:nvPicPr>
          <p:cNvPr id="6" name="Рисунок 5"/>
          <p:cNvPicPr>
            <a:picLocks noChangeAspect="1"/>
          </p:cNvPicPr>
          <p:nvPr/>
        </p:nvPicPr>
        <p:blipFill>
          <a:blip r:embed="rId4"/>
          <a:stretch>
            <a:fillRect/>
          </a:stretch>
        </p:blipFill>
        <p:spPr>
          <a:xfrm>
            <a:off x="286616" y="646331"/>
            <a:ext cx="8687130" cy="6067092"/>
          </a:xfrm>
          <a:prstGeom prst="rect">
            <a:avLst/>
          </a:prstGeom>
        </p:spPr>
      </p:pic>
      <p:pic>
        <p:nvPicPr>
          <p:cNvPr id="7" name="Рисунок 6"/>
          <p:cNvPicPr>
            <a:picLocks noChangeAspect="1"/>
          </p:cNvPicPr>
          <p:nvPr/>
        </p:nvPicPr>
        <p:blipFill>
          <a:blip r:embed="rId5"/>
          <a:stretch>
            <a:fillRect/>
          </a:stretch>
        </p:blipFill>
        <p:spPr>
          <a:xfrm>
            <a:off x="286616" y="323165"/>
            <a:ext cx="11430000" cy="6400800"/>
          </a:xfrm>
          <a:prstGeom prst="rect">
            <a:avLst/>
          </a:prstGeom>
        </p:spPr>
      </p:pic>
      <p:pic>
        <p:nvPicPr>
          <p:cNvPr id="8" name="Рисунок 7"/>
          <p:cNvPicPr>
            <a:picLocks noChangeAspect="1"/>
          </p:cNvPicPr>
          <p:nvPr/>
        </p:nvPicPr>
        <p:blipFill>
          <a:blip r:embed="rId6"/>
          <a:stretch>
            <a:fillRect/>
          </a:stretch>
        </p:blipFill>
        <p:spPr>
          <a:xfrm>
            <a:off x="1883886" y="229902"/>
            <a:ext cx="8692274" cy="6519206"/>
          </a:xfrm>
          <a:prstGeom prst="rect">
            <a:avLst/>
          </a:prstGeom>
        </p:spPr>
      </p:pic>
      <p:pic>
        <p:nvPicPr>
          <p:cNvPr id="9" name="Рисунок 8"/>
          <p:cNvPicPr>
            <a:picLocks noChangeAspect="1"/>
          </p:cNvPicPr>
          <p:nvPr/>
        </p:nvPicPr>
        <p:blipFill>
          <a:blip r:embed="rId7"/>
          <a:stretch>
            <a:fillRect/>
          </a:stretch>
        </p:blipFill>
        <p:spPr>
          <a:xfrm>
            <a:off x="1039090" y="228319"/>
            <a:ext cx="9833698" cy="6545555"/>
          </a:xfrm>
          <a:prstGeom prst="rect">
            <a:avLst/>
          </a:prstGeom>
        </p:spPr>
      </p:pic>
    </p:spTree>
    <p:extLst>
      <p:ext uri="{BB962C8B-B14F-4D97-AF65-F5344CB8AC3E}">
        <p14:creationId xmlns:p14="http://schemas.microsoft.com/office/powerpoint/2010/main" val="393574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ремесла и промысел</a:t>
            </a:r>
          </a:p>
        </p:txBody>
      </p:sp>
      <p:sp>
        <p:nvSpPr>
          <p:cNvPr id="3" name="Заголовок 2"/>
          <p:cNvSpPr>
            <a:spLocks noGrp="1"/>
          </p:cNvSpPr>
          <p:nvPr>
            <p:ph type="title"/>
          </p:nvPr>
        </p:nvSpPr>
        <p:spPr>
          <a:xfrm>
            <a:off x="936895" y="842963"/>
            <a:ext cx="10893155" cy="2486025"/>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Существовало собирательство – сбор сосновой и лиственничной заболони (внутренний слой коры), </a:t>
            </a:r>
            <a:r>
              <a:rPr lang="ru-RU" sz="2200" dirty="0" err="1">
                <a:solidFill>
                  <a:schemeClr val="bg1"/>
                </a:solidFill>
                <a:latin typeface="Times New Roman" panose="02020603050405020304" pitchFamily="18" charset="0"/>
                <a:cs typeface="Times New Roman" panose="02020603050405020304" pitchFamily="18" charset="0"/>
              </a:rPr>
              <a:t>заготавливавшейся</a:t>
            </a:r>
            <a:r>
              <a:rPr lang="ru-RU" sz="2200" dirty="0">
                <a:solidFill>
                  <a:schemeClr val="bg1"/>
                </a:solidFill>
                <a:latin typeface="Times New Roman" panose="02020603050405020304" pitchFamily="18" charset="0"/>
                <a:cs typeface="Times New Roman" panose="02020603050405020304" pitchFamily="18" charset="0"/>
              </a:rPr>
              <a:t> на зиму в сушёном виде, кореньев (сарана, чекана и др.), зелени (дикий лук, хрен, щавель</a:t>
            </a:r>
            <a:r>
              <a:rPr lang="ru-RU" sz="2200" dirty="0" smtClean="0">
                <a:solidFill>
                  <a:schemeClr val="bg1"/>
                </a:solidFill>
                <a:latin typeface="Times New Roman" panose="02020603050405020304" pitchFamily="18" charset="0"/>
                <a:cs typeface="Times New Roman" panose="02020603050405020304" pitchFamily="18" charset="0"/>
              </a:rPr>
              <a:t>).</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Земледелие (ячмень, в меньшей степени пшеница) было заимствовано у русских в конце 17 века, до середины 19 века было развито очень слабо; его распространению (особенно в </a:t>
            </a:r>
            <a:r>
              <a:rPr lang="ru-RU" sz="2200" dirty="0" err="1">
                <a:solidFill>
                  <a:schemeClr val="bg1"/>
                </a:solidFill>
                <a:latin typeface="Times New Roman" panose="02020603050405020304" pitchFamily="18" charset="0"/>
                <a:cs typeface="Times New Roman" panose="02020603050405020304" pitchFamily="18" charset="0"/>
              </a:rPr>
              <a:t>Олёкминском</a:t>
            </a:r>
            <a:r>
              <a:rPr lang="ru-RU" sz="2200" dirty="0">
                <a:solidFill>
                  <a:schemeClr val="bg1"/>
                </a:solidFill>
                <a:latin typeface="Times New Roman" panose="02020603050405020304" pitchFamily="18" charset="0"/>
                <a:cs typeface="Times New Roman" panose="02020603050405020304" pitchFamily="18" charset="0"/>
              </a:rPr>
              <a:t> округе) способствовали русские ссыльные </a:t>
            </a:r>
            <a:r>
              <a:rPr lang="ru-RU" sz="2200" dirty="0" smtClean="0">
                <a:solidFill>
                  <a:schemeClr val="bg1"/>
                </a:solidFill>
                <a:latin typeface="Times New Roman" panose="02020603050405020304" pitchFamily="18" charset="0"/>
                <a:cs typeface="Times New Roman" panose="02020603050405020304" pitchFamily="18" charset="0"/>
              </a:rPr>
              <a:t>поселенцы.</a:t>
            </a: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rotWithShape="1">
          <a:blip r:embed="rId2"/>
          <a:srcRect l="31918" t="55469" r="14934" b="12500"/>
          <a:stretch/>
        </p:blipFill>
        <p:spPr>
          <a:xfrm>
            <a:off x="1514474" y="3525620"/>
            <a:ext cx="9415463" cy="3190363"/>
          </a:xfrm>
          <a:prstGeom prst="rect">
            <a:avLst/>
          </a:prstGeom>
        </p:spPr>
      </p:pic>
    </p:spTree>
    <p:extLst>
      <p:ext uri="{BB962C8B-B14F-4D97-AF65-F5344CB8AC3E}">
        <p14:creationId xmlns:p14="http://schemas.microsoft.com/office/powerpoint/2010/main" val="31976649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ремесла и промысел</a:t>
            </a:r>
          </a:p>
        </p:txBody>
      </p:sp>
      <p:sp>
        <p:nvSpPr>
          <p:cNvPr id="3" name="Заголовок 2"/>
          <p:cNvSpPr>
            <a:spLocks noGrp="1"/>
          </p:cNvSpPr>
          <p:nvPr>
            <p:ph type="title"/>
          </p:nvPr>
        </p:nvSpPr>
        <p:spPr>
          <a:xfrm>
            <a:off x="936895" y="1317418"/>
            <a:ext cx="4965141" cy="4515346"/>
          </a:xfrm>
        </p:spPr>
        <p:txBody>
          <a:bodyPr>
            <a:noAutofit/>
          </a:bodyPr>
          <a:lstStyle/>
          <a:p>
            <a:pPr algn="just"/>
            <a:r>
              <a:rPr lang="ru-RU" sz="1600" dirty="0">
                <a:solidFill>
                  <a:schemeClr val="bg1"/>
                </a:solidFill>
                <a:latin typeface="Times New Roman" panose="02020603050405020304" pitchFamily="18" charset="0"/>
                <a:cs typeface="Times New Roman" panose="02020603050405020304" pitchFamily="18" charset="0"/>
              </a:rPr>
              <a:t/>
            </a:r>
            <a:br>
              <a:rPr lang="ru-RU" sz="16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Была развита обработка дерева (художественная резьба, раскраска ольховым отваром), бересты, меха, кожи; из кожи делали посуду, из конских и коровьих шкур, сшитых в шахматном порядке, – коврики, из заячьего меха – одеяла и др.; из конского волоса ссучивали руками шнуры, плели, вышивали. Прядение, ткачество и валяние войлока отсутствовали. Сохранилось производство лепной керамики, выделявшей Якутов среди других народов Сибири. Были развиты плавка и ковка железа, имевшие товарное значение, плавка и чеканка серебра, меди и др., с 19 века – резьба по мамонтовой кости.</a:t>
            </a:r>
          </a:p>
        </p:txBody>
      </p:sp>
      <p:pic>
        <p:nvPicPr>
          <p:cNvPr id="2" name="Рисунок 1"/>
          <p:cNvPicPr>
            <a:picLocks noChangeAspect="1"/>
          </p:cNvPicPr>
          <p:nvPr/>
        </p:nvPicPr>
        <p:blipFill>
          <a:blip r:embed="rId2"/>
          <a:stretch>
            <a:fillRect/>
          </a:stretch>
        </p:blipFill>
        <p:spPr>
          <a:xfrm>
            <a:off x="5902036" y="1531978"/>
            <a:ext cx="6129338" cy="4086225"/>
          </a:xfrm>
          <a:prstGeom prst="rect">
            <a:avLst/>
          </a:prstGeom>
        </p:spPr>
      </p:pic>
      <p:pic>
        <p:nvPicPr>
          <p:cNvPr id="4" name="Рисунок 3"/>
          <p:cNvPicPr>
            <a:picLocks noChangeAspect="1"/>
          </p:cNvPicPr>
          <p:nvPr/>
        </p:nvPicPr>
        <p:blipFill>
          <a:blip r:embed="rId3"/>
          <a:stretch>
            <a:fillRect/>
          </a:stretch>
        </p:blipFill>
        <p:spPr>
          <a:xfrm>
            <a:off x="1809750" y="576262"/>
            <a:ext cx="8572500" cy="5705475"/>
          </a:xfrm>
          <a:prstGeom prst="rect">
            <a:avLst/>
          </a:prstGeom>
        </p:spPr>
      </p:pic>
      <p:pic>
        <p:nvPicPr>
          <p:cNvPr id="5" name="Рисунок 4"/>
          <p:cNvPicPr>
            <a:picLocks noChangeAspect="1"/>
          </p:cNvPicPr>
          <p:nvPr/>
        </p:nvPicPr>
        <p:blipFill>
          <a:blip r:embed="rId4"/>
          <a:stretch>
            <a:fillRect/>
          </a:stretch>
        </p:blipFill>
        <p:spPr>
          <a:xfrm>
            <a:off x="990600" y="298449"/>
            <a:ext cx="9391650" cy="6261100"/>
          </a:xfrm>
          <a:prstGeom prst="rect">
            <a:avLst/>
          </a:prstGeom>
        </p:spPr>
      </p:pic>
      <p:pic>
        <p:nvPicPr>
          <p:cNvPr id="6" name="Рисунок 5"/>
          <p:cNvPicPr>
            <a:picLocks noChangeAspect="1"/>
          </p:cNvPicPr>
          <p:nvPr/>
        </p:nvPicPr>
        <p:blipFill>
          <a:blip r:embed="rId5"/>
          <a:stretch>
            <a:fillRect/>
          </a:stretch>
        </p:blipFill>
        <p:spPr>
          <a:xfrm>
            <a:off x="1105079" y="120143"/>
            <a:ext cx="10101734" cy="6737857"/>
          </a:xfrm>
          <a:prstGeom prst="rect">
            <a:avLst/>
          </a:prstGeom>
        </p:spPr>
      </p:pic>
    </p:spTree>
    <p:extLst>
      <p:ext uri="{BB962C8B-B14F-4D97-AF65-F5344CB8AC3E}">
        <p14:creationId xmlns:p14="http://schemas.microsoft.com/office/powerpoint/2010/main" val="121313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403325" y="2331458"/>
            <a:ext cx="5193911" cy="2486025"/>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Д</a:t>
            </a:r>
            <a:r>
              <a:rPr lang="ru-RU" sz="2200" dirty="0" smtClean="0">
                <a:solidFill>
                  <a:schemeClr val="bg1"/>
                </a:solidFill>
                <a:latin typeface="Times New Roman" panose="02020603050405020304" pitchFamily="18" charset="0"/>
                <a:cs typeface="Times New Roman" panose="02020603050405020304" pitchFamily="18" charset="0"/>
              </a:rPr>
              <a:t>аже </a:t>
            </a:r>
            <a:r>
              <a:rPr lang="ru-RU" sz="2200" dirty="0">
                <a:solidFill>
                  <a:schemeClr val="bg1"/>
                </a:solidFill>
                <a:latin typeface="Times New Roman" panose="02020603050405020304" pitchFamily="18" charset="0"/>
                <a:cs typeface="Times New Roman" panose="02020603050405020304" pitchFamily="18" charset="0"/>
              </a:rPr>
              <a:t>среди современного населения остались отголоски давнего шаманизма или синтоизма. Почтение духов и явлений природы переросли в устоявшиеся обряды. Некоторые представители народа уже отвергают компонент веры в силу данных ритуалов, однако исполняют их по настоянию старшего поколения или по привычке.</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К примеру, раньше обязательным ритуалом перед готовкой было «кормление огня». В очаг бросали еду и окропляли его молоком или кумысом. Сейчас его проводят по праздникам и символически. На смену шаманам пришли «</a:t>
            </a:r>
            <a:r>
              <a:rPr lang="ru-RU" sz="2200" dirty="0" err="1">
                <a:solidFill>
                  <a:schemeClr val="bg1"/>
                </a:solidFill>
                <a:latin typeface="Times New Roman" panose="02020603050405020304" pitchFamily="18" charset="0"/>
                <a:cs typeface="Times New Roman" panose="02020603050405020304" pitchFamily="18" charset="0"/>
              </a:rPr>
              <a:t>благословители</a:t>
            </a:r>
            <a:r>
              <a:rPr lang="ru-RU" sz="2200" dirty="0">
                <a:solidFill>
                  <a:schemeClr val="bg1"/>
                </a:solidFill>
                <a:latin typeface="Times New Roman" panose="02020603050405020304" pitchFamily="18" charset="0"/>
                <a:cs typeface="Times New Roman" panose="02020603050405020304" pitchFamily="18" charset="0"/>
              </a:rPr>
              <a:t>», которые желают счастья, процветания и здоровья присутствующим на торжестве.</a:t>
            </a:r>
          </a:p>
        </p:txBody>
      </p:sp>
      <p:pic>
        <p:nvPicPr>
          <p:cNvPr id="5" name="Рисунок 4"/>
          <p:cNvPicPr>
            <a:picLocks noChangeAspect="1"/>
          </p:cNvPicPr>
          <p:nvPr/>
        </p:nvPicPr>
        <p:blipFill rotWithShape="1">
          <a:blip r:embed="rId2"/>
          <a:srcRect l="5303" t="7717" r="6440" b="9016"/>
          <a:stretch/>
        </p:blipFill>
        <p:spPr>
          <a:xfrm>
            <a:off x="5735781" y="1357744"/>
            <a:ext cx="6456219" cy="4433455"/>
          </a:xfrm>
          <a:prstGeom prst="rect">
            <a:avLst/>
          </a:prstGeom>
        </p:spPr>
      </p:pic>
    </p:spTree>
    <p:extLst>
      <p:ext uri="{BB962C8B-B14F-4D97-AF65-F5344CB8AC3E}">
        <p14:creationId xmlns:p14="http://schemas.microsoft.com/office/powerpoint/2010/main" val="3839452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987728" y="646331"/>
            <a:ext cx="10694166" cy="2486025"/>
          </a:xfrm>
        </p:spPr>
        <p:txBody>
          <a:bodyPr>
            <a:noAutofit/>
          </a:bodyPr>
          <a:lstStyle/>
          <a:p>
            <a:pPr algn="just"/>
            <a:r>
              <a:rPr lang="ru-RU" sz="2400" b="1" dirty="0">
                <a:solidFill>
                  <a:schemeClr val="bg1"/>
                </a:solidFill>
                <a:latin typeface="Times New Roman" panose="02020603050405020304" pitchFamily="18" charset="0"/>
                <a:cs typeface="Times New Roman" panose="02020603050405020304" pitchFamily="18" charset="0"/>
              </a:rPr>
              <a:t>Якутская свадьба: </a:t>
            </a:r>
            <a:r>
              <a:rPr lang="ru-RU" sz="2400" dirty="0">
                <a:solidFill>
                  <a:schemeClr val="bg1"/>
                </a:solidFill>
                <a:latin typeface="Times New Roman" panose="02020603050405020304" pitchFamily="18" charset="0"/>
                <a:cs typeface="Times New Roman" panose="02020603050405020304" pitchFamily="18" charset="0"/>
              </a:rPr>
              <a:t>В древние времена о свадьбе договаривались родители, не учитывая желания молодых. Если семья невесты была настолько бедна, что не в состоянии была принять участие в ритуальных мероприятиях, ее могли попросту выкрасть. Благословляли молодых отдельно, окуривая дымом бересты в разных юртах, а затем и во время праздника, разводя ритуальный огонь. Вместо шамана, сегодня этим занимается отец или мать жениха.</a:t>
            </a:r>
          </a:p>
        </p:txBody>
      </p:sp>
      <p:pic>
        <p:nvPicPr>
          <p:cNvPr id="2" name="Рисунок 1"/>
          <p:cNvPicPr>
            <a:picLocks noChangeAspect="1"/>
          </p:cNvPicPr>
          <p:nvPr/>
        </p:nvPicPr>
        <p:blipFill rotWithShape="1">
          <a:blip r:embed="rId2"/>
          <a:srcRect l="5682" t="8237" r="6061" b="9538"/>
          <a:stretch/>
        </p:blipFill>
        <p:spPr>
          <a:xfrm>
            <a:off x="3092847" y="2893483"/>
            <a:ext cx="5621663" cy="3812116"/>
          </a:xfrm>
          <a:prstGeom prst="rect">
            <a:avLst/>
          </a:prstGeom>
        </p:spPr>
      </p:pic>
    </p:spTree>
    <p:extLst>
      <p:ext uri="{BB962C8B-B14F-4D97-AF65-F5344CB8AC3E}">
        <p14:creationId xmlns:p14="http://schemas.microsoft.com/office/powerpoint/2010/main" val="40705150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1001583" y="2752223"/>
            <a:ext cx="3958345" cy="2486025"/>
          </a:xfrm>
        </p:spPr>
        <p:txBody>
          <a:bodyPr>
            <a:noAutofit/>
          </a:bodyPr>
          <a:lstStyle/>
          <a:p>
            <a:pPr algn="just"/>
            <a:r>
              <a:rPr lang="ru-RU" sz="2200" dirty="0" smtClean="0">
                <a:solidFill>
                  <a:schemeClr val="bg1"/>
                </a:solidFill>
                <a:latin typeface="Times New Roman" panose="02020603050405020304" pitchFamily="18" charset="0"/>
                <a:cs typeface="Times New Roman" panose="02020603050405020304" pitchFamily="18" charset="0"/>
              </a:rPr>
              <a:t>Для </a:t>
            </a:r>
            <a:r>
              <a:rPr lang="ru-RU" sz="2200" dirty="0">
                <a:solidFill>
                  <a:schemeClr val="bg1"/>
                </a:solidFill>
                <a:latin typeface="Times New Roman" panose="02020603050405020304" pitchFamily="18" charset="0"/>
                <a:cs typeface="Times New Roman" panose="02020603050405020304" pitchFamily="18" charset="0"/>
              </a:rPr>
              <a:t>защиты дома и скота от порчи, сглаза, злых духов и до сих пор в некоторых улусах принимается целый ряд мер. Для удачного заговора имеют значения такие, казалось бы, мелочи, как орнамент на одежде, "правильные" украшения, особенная утварь. Одних заговоров недостаточно, также необходимо проведение специальных обрядов, при помощи которых </a:t>
            </a:r>
            <a:r>
              <a:rPr lang="ru-RU" sz="2200" dirty="0" err="1">
                <a:solidFill>
                  <a:schemeClr val="bg1"/>
                </a:solidFill>
                <a:latin typeface="Times New Roman" panose="02020603050405020304" pitchFamily="18" charset="0"/>
                <a:cs typeface="Times New Roman" panose="02020603050405020304" pitchFamily="18" charset="0"/>
              </a:rPr>
              <a:t>саха</a:t>
            </a:r>
            <a:r>
              <a:rPr lang="ru-RU" sz="2200" dirty="0">
                <a:solidFill>
                  <a:schemeClr val="bg1"/>
                </a:solidFill>
                <a:latin typeface="Times New Roman" panose="02020603050405020304" pitchFamily="18" charset="0"/>
                <a:cs typeface="Times New Roman" panose="02020603050405020304" pitchFamily="18" charset="0"/>
              </a:rPr>
              <a:t> надеются получить хороший урожай, увеличить поголовье скота, родить здоровых детей и т.д.</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5095009" y="1257732"/>
            <a:ext cx="6934200" cy="4619625"/>
          </a:xfrm>
          <a:prstGeom prst="rect">
            <a:avLst/>
          </a:prstGeom>
        </p:spPr>
      </p:pic>
    </p:spTree>
    <p:extLst>
      <p:ext uri="{BB962C8B-B14F-4D97-AF65-F5344CB8AC3E}">
        <p14:creationId xmlns:p14="http://schemas.microsoft.com/office/powerpoint/2010/main" val="1097930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946164" y="1813143"/>
            <a:ext cx="4581799" cy="2486025"/>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Большое </a:t>
            </a:r>
            <a:r>
              <a:rPr lang="ru-RU" sz="2200" dirty="0">
                <a:solidFill>
                  <a:schemeClr val="bg1"/>
                </a:solidFill>
                <a:latin typeface="Times New Roman" panose="02020603050405020304" pitchFamily="18" charset="0"/>
                <a:cs typeface="Times New Roman" panose="02020603050405020304" pitchFamily="18" charset="0"/>
              </a:rPr>
              <a:t>значение имеют старые обычаи и традиции. Женщинам нельзя смотреть на волшебный камень </a:t>
            </a:r>
            <a:r>
              <a:rPr lang="ru-RU" sz="2200" dirty="0" err="1">
                <a:solidFill>
                  <a:schemeClr val="bg1"/>
                </a:solidFill>
                <a:latin typeface="Times New Roman" panose="02020603050405020304" pitchFamily="18" charset="0"/>
                <a:cs typeface="Times New Roman" panose="02020603050405020304" pitchFamily="18" charset="0"/>
              </a:rPr>
              <a:t>Сат</a:t>
            </a:r>
            <a:r>
              <a:rPr lang="ru-RU" sz="2200" dirty="0">
                <a:solidFill>
                  <a:schemeClr val="bg1"/>
                </a:solidFill>
                <a:latin typeface="Times New Roman" panose="02020603050405020304" pitchFamily="18" charset="0"/>
                <a:cs typeface="Times New Roman" panose="02020603050405020304" pitchFamily="18" charset="0"/>
              </a:rPr>
              <a:t>, который находят в желудках или печени животных и птиц, иначе он утратит свою силу. </a:t>
            </a:r>
            <a:r>
              <a:rPr lang="ru-RU" sz="2200" dirty="0" err="1">
                <a:solidFill>
                  <a:schemeClr val="bg1"/>
                </a:solidFill>
                <a:latin typeface="Times New Roman" panose="02020603050405020304" pitchFamily="18" charset="0"/>
                <a:cs typeface="Times New Roman" panose="02020603050405020304" pitchFamily="18" charset="0"/>
              </a:rPr>
              <a:t>Сат</a:t>
            </a:r>
            <a:r>
              <a:rPr lang="ru-RU" sz="2200" dirty="0">
                <a:solidFill>
                  <a:schemeClr val="bg1"/>
                </a:solidFill>
                <a:latin typeface="Times New Roman" panose="02020603050405020304" pitchFamily="18" charset="0"/>
                <a:cs typeface="Times New Roman" panose="02020603050405020304" pitchFamily="18" charset="0"/>
              </a:rPr>
              <a:t> заворачивают в бересту и конский волос, берегут как зеницу ока, ведь с его помощью можно призвать дождь, ветер, снег. Первое особенно важно в случае засушливой погоды, ведь плодородие почвы во многом зависит от своевременного полива</a:t>
            </a:r>
            <a:r>
              <a:rPr lang="ru-RU" sz="2200" b="1" dirty="0">
                <a:solidFill>
                  <a:schemeClr val="bg1"/>
                </a:solidFill>
                <a:latin typeface="Times New Roman" panose="02020603050405020304" pitchFamily="18" charset="0"/>
                <a:cs typeface="Times New Roman" panose="02020603050405020304" pitchFamily="18" charset="0"/>
              </a:rPr>
              <a:t>.</a:t>
            </a: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527963" y="1037121"/>
            <a:ext cx="6468475" cy="4975751"/>
          </a:xfrm>
          <a:prstGeom prst="rect">
            <a:avLst/>
          </a:prstGeom>
        </p:spPr>
      </p:pic>
    </p:spTree>
    <p:extLst>
      <p:ext uri="{BB962C8B-B14F-4D97-AF65-F5344CB8AC3E}">
        <p14:creationId xmlns:p14="http://schemas.microsoft.com/office/powerpoint/2010/main" val="134014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800494" y="1552902"/>
            <a:ext cx="10515600" cy="1325563"/>
          </a:xfrm>
        </p:spPr>
        <p:txBody>
          <a:bodyPr>
            <a:noAutofit/>
          </a:bodyPr>
          <a:lstStyle/>
          <a:p>
            <a:pPr algn="just"/>
            <a:r>
              <a:rPr lang="ru-RU" sz="2400" dirty="0" smtClean="0">
                <a:solidFill>
                  <a:schemeClr val="bg1"/>
                </a:solidFill>
                <a:latin typeface="Times New Roman" panose="02020603050405020304" pitchFamily="18" charset="0"/>
                <a:cs typeface="Times New Roman" panose="02020603050405020304" pitchFamily="18" charset="0"/>
              </a:rPr>
              <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Якуты </a:t>
            </a:r>
            <a:r>
              <a:rPr lang="ru-RU" sz="2400" dirty="0">
                <a:solidFill>
                  <a:schemeClr val="bg1"/>
                </a:solidFill>
                <a:latin typeface="Times New Roman" panose="02020603050405020304" pitchFamily="18" charset="0"/>
                <a:cs typeface="Times New Roman" panose="02020603050405020304" pitchFamily="18" charset="0"/>
              </a:rPr>
              <a:t>(самоназвание — якут. </a:t>
            </a:r>
            <a:r>
              <a:rPr lang="ru-RU" sz="2400" dirty="0" err="1">
                <a:solidFill>
                  <a:schemeClr val="bg1"/>
                </a:solidFill>
                <a:latin typeface="Times New Roman" panose="02020603050405020304" pitchFamily="18" charset="0"/>
                <a:cs typeface="Times New Roman" panose="02020603050405020304" pitchFamily="18" charset="0"/>
              </a:rPr>
              <a:t>саха</a:t>
            </a:r>
            <a:r>
              <a:rPr lang="ru-RU" sz="2400" dirty="0">
                <a:solidFill>
                  <a:schemeClr val="bg1"/>
                </a:solidFill>
                <a:latin typeface="Times New Roman" panose="02020603050405020304" pitchFamily="18" charset="0"/>
                <a:cs typeface="Times New Roman" panose="02020603050405020304" pitchFamily="18" charset="0"/>
              </a:rPr>
              <a:t>, мн. ч. </a:t>
            </a:r>
            <a:r>
              <a:rPr lang="ru-RU" sz="2400" dirty="0" err="1">
                <a:solidFill>
                  <a:schemeClr val="bg1"/>
                </a:solidFill>
                <a:latin typeface="Times New Roman" panose="02020603050405020304" pitchFamily="18" charset="0"/>
                <a:cs typeface="Times New Roman" panose="02020603050405020304" pitchFamily="18" charset="0"/>
              </a:rPr>
              <a:t>сахалар</a:t>
            </a:r>
            <a:r>
              <a:rPr lang="ru-RU" sz="2400" dirty="0">
                <a:solidFill>
                  <a:schemeClr val="bg1"/>
                </a:solidFill>
                <a:latin typeface="Times New Roman" panose="02020603050405020304" pitchFamily="18" charset="0"/>
                <a:cs typeface="Times New Roman" panose="02020603050405020304" pitchFamily="18" charset="0"/>
              </a:rPr>
              <a:t>) — тюркский народ, коренное население Якутии. </a:t>
            </a:r>
            <a:r>
              <a:rPr lang="ru-RU" sz="2400" dirty="0" smtClean="0">
                <a:solidFill>
                  <a:schemeClr val="bg1"/>
                </a:solidFill>
                <a:latin typeface="Times New Roman" panose="02020603050405020304" pitchFamily="18" charset="0"/>
                <a:cs typeface="Times New Roman" panose="02020603050405020304" pitchFamily="18" charset="0"/>
              </a:rPr>
              <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Якутский </a:t>
            </a:r>
            <a:r>
              <a:rPr lang="ru-RU" sz="2400" dirty="0">
                <a:solidFill>
                  <a:schemeClr val="bg1"/>
                </a:solidFill>
                <a:latin typeface="Times New Roman" panose="02020603050405020304" pitchFamily="18" charset="0"/>
                <a:cs typeface="Times New Roman" panose="02020603050405020304" pitchFamily="18" charset="0"/>
              </a:rPr>
              <a:t>язык принадлежит к тюркской группе языков. </a:t>
            </a:r>
            <a:r>
              <a:rPr lang="ru-RU" sz="2400" dirty="0" smtClean="0">
                <a:solidFill>
                  <a:schemeClr val="bg1"/>
                </a:solidFill>
                <a:latin typeface="Times New Roman" panose="02020603050405020304" pitchFamily="18" charset="0"/>
                <a:cs typeface="Times New Roman" panose="02020603050405020304" pitchFamily="18" charset="0"/>
              </a:rPr>
              <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По </a:t>
            </a:r>
            <a:r>
              <a:rPr lang="ru-RU" sz="2400" dirty="0">
                <a:solidFill>
                  <a:schemeClr val="bg1"/>
                </a:solidFill>
                <a:latin typeface="Times New Roman" panose="02020603050405020304" pitchFamily="18" charset="0"/>
                <a:cs typeface="Times New Roman" panose="02020603050405020304" pitchFamily="18" charset="0"/>
              </a:rPr>
              <a:t>результатам Всероссийской переписи населения 2010 года в России проживало 478,1 тысячи якутов, главным образом, в Якутии (466,5 тысячи), а также в Иркутской, Магаданской областях, Хабаровском и Красноярском краях. </a:t>
            </a:r>
            <a:r>
              <a:rPr lang="ru-RU" sz="2400" dirty="0" smtClean="0">
                <a:solidFill>
                  <a:schemeClr val="bg1"/>
                </a:solidFill>
                <a:latin typeface="Times New Roman" panose="02020603050405020304" pitchFamily="18" charset="0"/>
                <a:cs typeface="Times New Roman" panose="02020603050405020304" pitchFamily="18" charset="0"/>
              </a:rPr>
              <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Якуты </a:t>
            </a:r>
            <a:r>
              <a:rPr lang="ru-RU" sz="2400" dirty="0">
                <a:solidFill>
                  <a:schemeClr val="bg1"/>
                </a:solidFill>
                <a:latin typeface="Times New Roman" panose="02020603050405020304" pitchFamily="18" charset="0"/>
                <a:cs typeface="Times New Roman" panose="02020603050405020304" pitchFamily="18" charset="0"/>
              </a:rPr>
              <a:t>являются наиболее многочисленным (49,9 % населения) народом в Якутии и самым крупным из коренных народов Сибири в границах РФ</a:t>
            </a:r>
          </a:p>
        </p:txBody>
      </p:sp>
      <p:sp>
        <p:nvSpPr>
          <p:cNvPr id="29" name="TextBox 28"/>
          <p:cNvSpPr txBox="1"/>
          <p:nvPr/>
        </p:nvSpPr>
        <p:spPr>
          <a:xfrm>
            <a:off x="2394408" y="0"/>
            <a:ext cx="6862714" cy="769441"/>
          </a:xfrm>
          <a:prstGeom prst="rect">
            <a:avLst/>
          </a:prstGeom>
          <a:noFill/>
        </p:spPr>
        <p:txBody>
          <a:bodyPr wrap="square" rtlCol="0">
            <a:spAutoFit/>
          </a:bodyPr>
          <a:lstStyle/>
          <a:p>
            <a:pPr algn="ctr"/>
            <a:r>
              <a:rPr lang="ru-RU" sz="4400" b="1" dirty="0" smtClean="0">
                <a:solidFill>
                  <a:schemeClr val="bg1"/>
                </a:solidFill>
                <a:latin typeface="Times New Roman" panose="02020603050405020304" pitchFamily="18" charset="0"/>
                <a:cs typeface="Times New Roman" panose="02020603050405020304" pitchFamily="18" charset="0"/>
              </a:rPr>
              <a:t>Языковая семья</a:t>
            </a:r>
            <a:endParaRPr lang="ru-RU" sz="4400" b="1" dirty="0">
              <a:solidFill>
                <a:schemeClr val="bg1"/>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srcRect l="30639" t="62595" r="12731" b="13352"/>
          <a:stretch/>
        </p:blipFill>
        <p:spPr>
          <a:xfrm>
            <a:off x="665017" y="4045525"/>
            <a:ext cx="10886603" cy="2599727"/>
          </a:xfrm>
          <a:prstGeom prst="rect">
            <a:avLst/>
          </a:prstGeom>
        </p:spPr>
      </p:pic>
    </p:spTree>
    <p:extLst>
      <p:ext uri="{BB962C8B-B14F-4D97-AF65-F5344CB8AC3E}">
        <p14:creationId xmlns:p14="http://schemas.microsoft.com/office/powerpoint/2010/main" val="1982450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918455" y="2367324"/>
            <a:ext cx="4526381" cy="2486025"/>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В </a:t>
            </a:r>
            <a:r>
              <a:rPr lang="ru-RU" sz="2200" dirty="0">
                <a:solidFill>
                  <a:schemeClr val="bg1"/>
                </a:solidFill>
                <a:latin typeface="Times New Roman" panose="02020603050405020304" pitchFamily="18" charset="0"/>
                <a:cs typeface="Times New Roman" panose="02020603050405020304" pitchFamily="18" charset="0"/>
              </a:rPr>
              <a:t>самый долгий день в году 21 июня отмечается </a:t>
            </a:r>
            <a:r>
              <a:rPr lang="ru-RU" sz="2200" dirty="0" err="1">
                <a:solidFill>
                  <a:schemeClr val="bg1"/>
                </a:solidFill>
                <a:latin typeface="Times New Roman" panose="02020603050405020304" pitchFamily="18" charset="0"/>
                <a:cs typeface="Times New Roman" panose="02020603050405020304" pitchFamily="18" charset="0"/>
              </a:rPr>
              <a:t>Ысах</a:t>
            </a:r>
            <a:r>
              <a:rPr lang="ru-RU" sz="2200" dirty="0">
                <a:solidFill>
                  <a:schemeClr val="bg1"/>
                </a:solidFill>
                <a:latin typeface="Times New Roman" panose="02020603050405020304" pitchFamily="18" charset="0"/>
                <a:cs typeface="Times New Roman" panose="02020603050405020304" pitchFamily="18" charset="0"/>
              </a:rPr>
              <a:t>, что в переводе означает «изобилие», но все его знают как праздник кумыса. На его появление повлияли сразу несколько исторических и культурных факторов:</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долгожданное </a:t>
            </a:r>
            <a:r>
              <a:rPr lang="ru-RU" sz="2200" dirty="0">
                <a:solidFill>
                  <a:schemeClr val="bg1"/>
                </a:solidFill>
                <a:latin typeface="Times New Roman" panose="02020603050405020304" pitchFamily="18" charset="0"/>
                <a:cs typeface="Times New Roman" panose="02020603050405020304" pitchFamily="18" charset="0"/>
              </a:rPr>
              <a:t>тепло по истечению длительной зимы дает возможность встретиться всем родственникам после морозного уединения;</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ритуальное почитание коня (кумыс готовят из молока кобылицы) — животное тесно связано с народом, присутствует в декоре и украшениях, так как по преданию предков было первым на земле;</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обряд включает в себя «кормление огня» жертвенным кумысом с рук шамана</a:t>
            </a:r>
            <a:r>
              <a:rPr lang="ru-RU" sz="2200" dirty="0" smtClean="0">
                <a:solidFill>
                  <a:schemeClr val="bg1"/>
                </a:solidFill>
                <a:latin typeface="Times New Roman" panose="02020603050405020304" pitchFamily="18" charset="0"/>
                <a:cs typeface="Times New Roman" panose="02020603050405020304" pitchFamily="18" charset="0"/>
              </a:rPr>
              <a:t>.</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
            </a:r>
            <a:br>
              <a:rPr lang="ru-RU" sz="2200" dirty="0" smtClean="0">
                <a:solidFill>
                  <a:schemeClr val="bg1"/>
                </a:solidFill>
                <a:latin typeface="Times New Roman" panose="02020603050405020304" pitchFamily="18" charset="0"/>
                <a:cs typeface="Times New Roman" panose="02020603050405020304" pitchFamily="18" charset="0"/>
              </a:rPr>
            </a:b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5603131" y="1415472"/>
            <a:ext cx="6588869" cy="4389727"/>
          </a:xfrm>
          <a:prstGeom prst="rect">
            <a:avLst/>
          </a:prstGeom>
        </p:spPr>
      </p:pic>
    </p:spTree>
    <p:extLst>
      <p:ext uri="{BB962C8B-B14F-4D97-AF65-F5344CB8AC3E}">
        <p14:creationId xmlns:p14="http://schemas.microsoft.com/office/powerpoint/2010/main" val="2426233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Этнические обряды и праздники</a:t>
            </a:r>
          </a:p>
        </p:txBody>
      </p:sp>
      <p:sp>
        <p:nvSpPr>
          <p:cNvPr id="3" name="Заголовок 2"/>
          <p:cNvSpPr>
            <a:spLocks noGrp="1"/>
          </p:cNvSpPr>
          <p:nvPr>
            <p:ph type="title"/>
          </p:nvPr>
        </p:nvSpPr>
        <p:spPr>
          <a:xfrm>
            <a:off x="946164" y="2104088"/>
            <a:ext cx="3362599" cy="2486025"/>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Неотъемлемой </a:t>
            </a:r>
            <a:r>
              <a:rPr lang="ru-RU" sz="2200" dirty="0">
                <a:solidFill>
                  <a:schemeClr val="bg1"/>
                </a:solidFill>
                <a:latin typeface="Times New Roman" panose="02020603050405020304" pitchFamily="18" charset="0"/>
                <a:cs typeface="Times New Roman" panose="02020603050405020304" pitchFamily="18" charset="0"/>
              </a:rPr>
              <a:t>частью праздника является хоровод, участниками которого становятся все присутствующие. Двигаясь по направлению солнца, они символически запускают ход жизненного круга. Держась за руки с родными и близкими, ощущается единение и сила народа.</a:t>
            </a:r>
          </a:p>
        </p:txBody>
      </p:sp>
      <p:pic>
        <p:nvPicPr>
          <p:cNvPr id="2" name="Рисунок 1"/>
          <p:cNvPicPr>
            <a:picLocks noChangeAspect="1"/>
          </p:cNvPicPr>
          <p:nvPr/>
        </p:nvPicPr>
        <p:blipFill rotWithShape="1">
          <a:blip r:embed="rId2"/>
          <a:srcRect l="5871" t="7977" r="5682" b="8497"/>
          <a:stretch/>
        </p:blipFill>
        <p:spPr>
          <a:xfrm>
            <a:off x="4419600" y="975437"/>
            <a:ext cx="7550322" cy="5189836"/>
          </a:xfrm>
          <a:prstGeom prst="rect">
            <a:avLst/>
          </a:prstGeom>
        </p:spPr>
      </p:pic>
    </p:spTree>
    <p:extLst>
      <p:ext uri="{BB962C8B-B14F-4D97-AF65-F5344CB8AC3E}">
        <p14:creationId xmlns:p14="http://schemas.microsoft.com/office/powerpoint/2010/main" val="30701979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1200329"/>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Этническая архитектура, этнический стиль в интерьере </a:t>
            </a:r>
          </a:p>
        </p:txBody>
      </p:sp>
      <p:sp>
        <p:nvSpPr>
          <p:cNvPr id="3" name="Заголовок 2"/>
          <p:cNvSpPr>
            <a:spLocks noGrp="1"/>
          </p:cNvSpPr>
          <p:nvPr>
            <p:ph type="title"/>
          </p:nvPr>
        </p:nvSpPr>
        <p:spPr>
          <a:xfrm>
            <a:off x="946165" y="2395034"/>
            <a:ext cx="5801000" cy="3950348"/>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Якуты жили в </a:t>
            </a:r>
            <a:r>
              <a:rPr lang="ru-RU" sz="2200" dirty="0" err="1">
                <a:solidFill>
                  <a:schemeClr val="bg1"/>
                </a:solidFill>
                <a:latin typeface="Times New Roman" panose="02020603050405020304" pitchFamily="18" charset="0"/>
                <a:cs typeface="Times New Roman" panose="02020603050405020304" pitchFamily="18" charset="0"/>
              </a:rPr>
              <a:t>урасах</a:t>
            </a:r>
            <a:r>
              <a:rPr lang="ru-RU" sz="2200" dirty="0">
                <a:solidFill>
                  <a:schemeClr val="bg1"/>
                </a:solidFill>
                <a:latin typeface="Times New Roman" panose="02020603050405020304" pitchFamily="18" charset="0"/>
                <a:cs typeface="Times New Roman" panose="02020603050405020304" pitchFamily="18" charset="0"/>
              </a:rPr>
              <a:t> и бревенчатых балаганах, которые еще назывались якутскими юртами. С 20 века начали строить избы. Поселения якутов состояло из нескольких юрт, которые располагались друг от друга на большом расстоянии.</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Юрты строились из стоячих круглых бревен. Для строительства использовались только мелкие деревья, рубка больших является грехом. Место для постройки должно быть расположено низко и защищено от ветра. Якуты всегда ищут «счастливое место» и не селятся среди больших деревьев, так как считают, что они уже взяли из земли всю силу. При выборе места для строительства юрты якуты обращались к шаману. Часто жилища строились разборными, чтобы было легко их перевозить при кочевом образе жизни.</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197425" y="1200329"/>
            <a:ext cx="4103987" cy="2832389"/>
          </a:xfrm>
          <a:prstGeom prst="rect">
            <a:avLst/>
          </a:prstGeom>
        </p:spPr>
      </p:pic>
      <p:pic>
        <p:nvPicPr>
          <p:cNvPr id="5" name="Рисунок 4"/>
          <p:cNvPicPr>
            <a:picLocks noChangeAspect="1"/>
          </p:cNvPicPr>
          <p:nvPr/>
        </p:nvPicPr>
        <p:blipFill>
          <a:blip r:embed="rId3"/>
          <a:stretch>
            <a:fillRect/>
          </a:stretch>
        </p:blipFill>
        <p:spPr>
          <a:xfrm>
            <a:off x="7197425" y="4088136"/>
            <a:ext cx="4103987" cy="2734282"/>
          </a:xfrm>
          <a:prstGeom prst="rect">
            <a:avLst/>
          </a:prstGeom>
        </p:spPr>
      </p:pic>
    </p:spTree>
    <p:extLst>
      <p:ext uri="{BB962C8B-B14F-4D97-AF65-F5344CB8AC3E}">
        <p14:creationId xmlns:p14="http://schemas.microsoft.com/office/powerpoint/2010/main" val="5595487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1200329"/>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Этническая архитектура, этнический стиль в интерьере </a:t>
            </a:r>
          </a:p>
        </p:txBody>
      </p:sp>
      <p:sp>
        <p:nvSpPr>
          <p:cNvPr id="3" name="Заголовок 2"/>
          <p:cNvSpPr>
            <a:spLocks noGrp="1"/>
          </p:cNvSpPr>
          <p:nvPr>
            <p:ph type="title"/>
          </p:nvPr>
        </p:nvSpPr>
        <p:spPr>
          <a:xfrm>
            <a:off x="946165" y="2395034"/>
            <a:ext cx="3750526" cy="3950348"/>
          </a:xfrm>
        </p:spPr>
        <p:txBody>
          <a:bodyPr>
            <a:noAutofit/>
          </a:bodyPr>
          <a:lstStyle/>
          <a:p>
            <a:pPr algn="just"/>
            <a:r>
              <a:rPr lang="ru-RU" sz="2200" dirty="0" smtClean="0">
                <a:solidFill>
                  <a:schemeClr val="bg1"/>
                </a:solidFill>
                <a:latin typeface="Times New Roman" panose="02020603050405020304" pitchFamily="18" charset="0"/>
                <a:cs typeface="Times New Roman" panose="02020603050405020304" pitchFamily="18" charset="0"/>
              </a:rPr>
              <a:t>Двери </a:t>
            </a:r>
            <a:r>
              <a:rPr lang="ru-RU" sz="2200" dirty="0">
                <a:solidFill>
                  <a:schemeClr val="bg1"/>
                </a:solidFill>
                <a:latin typeface="Times New Roman" panose="02020603050405020304" pitchFamily="18" charset="0"/>
                <a:cs typeface="Times New Roman" panose="02020603050405020304" pitchFamily="18" charset="0"/>
              </a:rPr>
              <a:t>в жилище расположены с восточной стороны, навстречу солнцу. Крышу покрывали берестой, для освещения в юрте делали много маленьких окон. Внутри расположен камин, обмазанный глиной, вдоль стен стояли широкие лежаки разной формы, отделенные друг от друга перегородками. У входа расположен самый низкий. На высоком лежаке спит хозяин жилища.</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endParaRPr lang="ru-RU" sz="2200" dirty="0">
              <a:solidFill>
                <a:schemeClr val="bg1"/>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4899890" y="1200329"/>
            <a:ext cx="7174107" cy="5380580"/>
          </a:xfrm>
          <a:prstGeom prst="rect">
            <a:avLst/>
          </a:prstGeom>
        </p:spPr>
      </p:pic>
      <p:pic>
        <p:nvPicPr>
          <p:cNvPr id="4" name="Рисунок 3"/>
          <p:cNvPicPr>
            <a:picLocks noChangeAspect="1"/>
          </p:cNvPicPr>
          <p:nvPr/>
        </p:nvPicPr>
        <p:blipFill>
          <a:blip r:embed="rId3"/>
          <a:stretch>
            <a:fillRect/>
          </a:stretch>
        </p:blipFill>
        <p:spPr>
          <a:xfrm>
            <a:off x="595626" y="1200329"/>
            <a:ext cx="7928704" cy="5283598"/>
          </a:xfrm>
          <a:prstGeom prst="rect">
            <a:avLst/>
          </a:prstGeom>
        </p:spPr>
      </p:pic>
      <p:pic>
        <p:nvPicPr>
          <p:cNvPr id="5" name="Рисунок 4"/>
          <p:cNvPicPr>
            <a:picLocks noChangeAspect="1"/>
          </p:cNvPicPr>
          <p:nvPr/>
        </p:nvPicPr>
        <p:blipFill>
          <a:blip r:embed="rId4"/>
          <a:stretch>
            <a:fillRect/>
          </a:stretch>
        </p:blipFill>
        <p:spPr>
          <a:xfrm>
            <a:off x="4031673" y="1144344"/>
            <a:ext cx="8042324" cy="5602819"/>
          </a:xfrm>
          <a:prstGeom prst="rect">
            <a:avLst/>
          </a:prstGeom>
        </p:spPr>
      </p:pic>
    </p:spTree>
    <p:extLst>
      <p:ext uri="{BB962C8B-B14F-4D97-AF65-F5344CB8AC3E}">
        <p14:creationId xmlns:p14="http://schemas.microsoft.com/office/powerpoint/2010/main" val="293398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6762" y="0"/>
            <a:ext cx="8616099" cy="1200329"/>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Этническая архитектура, этнический стиль в интерьере </a:t>
            </a:r>
          </a:p>
        </p:txBody>
      </p:sp>
      <p:sp>
        <p:nvSpPr>
          <p:cNvPr id="3" name="Заголовок 2"/>
          <p:cNvSpPr>
            <a:spLocks noGrp="1"/>
          </p:cNvSpPr>
          <p:nvPr>
            <p:ph type="title"/>
          </p:nvPr>
        </p:nvSpPr>
        <p:spPr>
          <a:xfrm>
            <a:off x="890747" y="1494488"/>
            <a:ext cx="4803471" cy="5169548"/>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Жилище якутов назывался </a:t>
            </a:r>
            <a:r>
              <a:rPr lang="ru-RU" sz="2200" dirty="0" err="1" smtClean="0">
                <a:solidFill>
                  <a:schemeClr val="bg1"/>
                </a:solidFill>
                <a:latin typeface="Times New Roman" panose="02020603050405020304" pitchFamily="18" charset="0"/>
                <a:cs typeface="Times New Roman" panose="02020603050405020304" pitchFamily="18" charset="0"/>
              </a:rPr>
              <a:t>Балаан</a:t>
            </a:r>
            <a:r>
              <a:rPr lang="ru-RU" sz="2200" dirty="0">
                <a:solidFill>
                  <a:schemeClr val="bg1"/>
                </a:solidFill>
                <a:latin typeface="Times New Roman" panose="02020603050405020304" pitchFamily="18" charset="0"/>
                <a:cs typeface="Times New Roman" panose="02020603050405020304" pitchFamily="18" charset="0"/>
              </a:rPr>
              <a:t>, вдоль стен которого располагались деревянные </a:t>
            </a:r>
            <a:r>
              <a:rPr lang="ru-RU" sz="2200" dirty="0" err="1">
                <a:solidFill>
                  <a:schemeClr val="bg1"/>
                </a:solidFill>
                <a:latin typeface="Times New Roman" panose="02020603050405020304" pitchFamily="18" charset="0"/>
                <a:cs typeface="Times New Roman" panose="02020603050405020304" pitchFamily="18" charset="0"/>
              </a:rPr>
              <a:t>ороны</a:t>
            </a:r>
            <a:r>
              <a:rPr lang="ru-RU" sz="2200" dirty="0">
                <a:solidFill>
                  <a:schemeClr val="bg1"/>
                </a:solidFill>
                <a:latin typeface="Times New Roman" panose="02020603050405020304" pitchFamily="18" charset="0"/>
                <a:cs typeface="Times New Roman" panose="02020603050405020304" pitchFamily="18" charset="0"/>
              </a:rPr>
              <a:t>-нары. Каждый </a:t>
            </a:r>
            <a:r>
              <a:rPr lang="ru-RU" sz="2200" dirty="0" err="1">
                <a:solidFill>
                  <a:schemeClr val="bg1"/>
                </a:solidFill>
                <a:latin typeface="Times New Roman" panose="02020603050405020304" pitchFamily="18" charset="0"/>
                <a:cs typeface="Times New Roman" panose="02020603050405020304" pitchFamily="18" charset="0"/>
              </a:rPr>
              <a:t>орон</a:t>
            </a:r>
            <a:r>
              <a:rPr lang="ru-RU" sz="2200" dirty="0">
                <a:solidFill>
                  <a:schemeClr val="bg1"/>
                </a:solidFill>
                <a:latin typeface="Times New Roman" panose="02020603050405020304" pitchFamily="18" charset="0"/>
                <a:cs typeface="Times New Roman" panose="02020603050405020304" pitchFamily="18" charset="0"/>
              </a:rPr>
              <a:t> имел свое название и отдельное назначение. На них и сидели, и спали. Стулья назывались </a:t>
            </a:r>
            <a:r>
              <a:rPr lang="ru-RU" sz="2200" dirty="0" err="1">
                <a:solidFill>
                  <a:schemeClr val="bg1"/>
                </a:solidFill>
                <a:latin typeface="Times New Roman" panose="02020603050405020304" pitchFamily="18" charset="0"/>
                <a:cs typeface="Times New Roman" panose="02020603050405020304" pitchFamily="18" charset="0"/>
              </a:rPr>
              <a:t>олох</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err="1">
                <a:solidFill>
                  <a:schemeClr val="bg1"/>
                </a:solidFill>
                <a:latin typeface="Times New Roman" panose="02020603050405020304" pitchFamily="18" charset="0"/>
                <a:cs typeface="Times New Roman" panose="02020603050405020304" pitchFamily="18" charset="0"/>
              </a:rPr>
              <a:t>мас-олоппос</a:t>
            </a:r>
            <a:r>
              <a:rPr lang="ru-RU" sz="2200" dirty="0">
                <a:solidFill>
                  <a:schemeClr val="bg1"/>
                </a:solidFill>
                <a:latin typeface="Times New Roman" panose="02020603050405020304" pitchFamily="18" charset="0"/>
                <a:cs typeface="Times New Roman" panose="02020603050405020304" pitchFamily="18" charset="0"/>
              </a:rPr>
              <a:t>, из тальника и дерева. Народ Саха издревле поклонялся богу Лошади – </a:t>
            </a:r>
            <a:r>
              <a:rPr lang="ru-RU" sz="2200" dirty="0" err="1">
                <a:solidFill>
                  <a:schemeClr val="bg1"/>
                </a:solidFill>
                <a:latin typeface="Times New Roman" panose="02020603050405020304" pitchFamily="18" charset="0"/>
                <a:cs typeface="Times New Roman" panose="02020603050405020304" pitchFamily="18" charset="0"/>
              </a:rPr>
              <a:t>Дьосогой</a:t>
            </a:r>
            <a:r>
              <a:rPr lang="ru-RU" sz="2200" dirty="0">
                <a:solidFill>
                  <a:schemeClr val="bg1"/>
                </a:solidFill>
                <a:latin typeface="Times New Roman" panose="02020603050405020304" pitchFamily="18" charset="0"/>
                <a:cs typeface="Times New Roman" panose="02020603050405020304" pitchFamily="18" charset="0"/>
              </a:rPr>
              <a:t>. Поэтому и в предметах быта, немногочисленной мебели всегда отражалось изображение </a:t>
            </a:r>
            <a:r>
              <a:rPr lang="ru-RU" sz="2200" dirty="0" err="1">
                <a:solidFill>
                  <a:schemeClr val="bg1"/>
                </a:solidFill>
                <a:latin typeface="Times New Roman" panose="02020603050405020304" pitchFamily="18" charset="0"/>
                <a:cs typeface="Times New Roman" panose="02020603050405020304" pitchFamily="18" charset="0"/>
              </a:rPr>
              <a:t>Дьосогой</a:t>
            </a:r>
            <a:r>
              <a:rPr lang="ru-RU" sz="2200" dirty="0">
                <a:solidFill>
                  <a:schemeClr val="bg1"/>
                </a:solidFill>
                <a:latin typeface="Times New Roman" panose="02020603050405020304" pitchFamily="18" charset="0"/>
                <a:cs typeface="Times New Roman" panose="02020603050405020304" pitchFamily="18" charset="0"/>
              </a:rPr>
              <a:t>. Так, например обеденный стол – главный предмет мебели – назывался Сандалы и имел 3 или 4 ноги в форме лошадиных копыт. Сам сандалы делали из сосны и настилали берестой - березовой.</a:t>
            </a:r>
          </a:p>
        </p:txBody>
      </p:sp>
      <p:pic>
        <p:nvPicPr>
          <p:cNvPr id="6" name="Рисунок 5"/>
          <p:cNvPicPr>
            <a:picLocks noChangeAspect="1"/>
          </p:cNvPicPr>
          <p:nvPr/>
        </p:nvPicPr>
        <p:blipFill>
          <a:blip r:embed="rId2"/>
          <a:stretch>
            <a:fillRect/>
          </a:stretch>
        </p:blipFill>
        <p:spPr>
          <a:xfrm>
            <a:off x="5801954" y="1803689"/>
            <a:ext cx="6220328" cy="4167620"/>
          </a:xfrm>
          <a:prstGeom prst="rect">
            <a:avLst/>
          </a:prstGeom>
        </p:spPr>
      </p:pic>
      <p:pic>
        <p:nvPicPr>
          <p:cNvPr id="7" name="Рисунок 6"/>
          <p:cNvPicPr>
            <a:picLocks noChangeAspect="1"/>
          </p:cNvPicPr>
          <p:nvPr/>
        </p:nvPicPr>
        <p:blipFill>
          <a:blip r:embed="rId3"/>
          <a:stretch>
            <a:fillRect/>
          </a:stretch>
        </p:blipFill>
        <p:spPr>
          <a:xfrm>
            <a:off x="697443" y="80547"/>
            <a:ext cx="9993549" cy="6638907"/>
          </a:xfrm>
          <a:prstGeom prst="rect">
            <a:avLst/>
          </a:prstGeom>
        </p:spPr>
      </p:pic>
      <p:pic>
        <p:nvPicPr>
          <p:cNvPr id="8" name="Рисунок 7"/>
          <p:cNvPicPr>
            <a:picLocks noChangeAspect="1"/>
          </p:cNvPicPr>
          <p:nvPr/>
        </p:nvPicPr>
        <p:blipFill>
          <a:blip r:embed="rId4"/>
          <a:stretch>
            <a:fillRect/>
          </a:stretch>
        </p:blipFill>
        <p:spPr>
          <a:xfrm>
            <a:off x="2869168" y="0"/>
            <a:ext cx="9151144" cy="6858000"/>
          </a:xfrm>
          <a:prstGeom prst="rect">
            <a:avLst/>
          </a:prstGeom>
        </p:spPr>
      </p:pic>
    </p:spTree>
    <p:extLst>
      <p:ext uri="{BB962C8B-B14F-4D97-AF65-F5344CB8AC3E}">
        <p14:creationId xmlns:p14="http://schemas.microsoft.com/office/powerpoint/2010/main" val="374788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567965" y="995685"/>
            <a:ext cx="10515600" cy="1325563"/>
          </a:xfrm>
        </p:spPr>
        <p:txBody>
          <a:bodyPr>
            <a:noAutofit/>
          </a:bodyPr>
          <a:lstStyle/>
          <a:p>
            <a:pPr algn="just"/>
            <a:r>
              <a:rPr lang="ru-RU" sz="2400" dirty="0">
                <a:solidFill>
                  <a:schemeClr val="bg1"/>
                </a:solidFill>
                <a:latin typeface="Times New Roman" panose="02020603050405020304" pitchFamily="18" charset="0"/>
                <a:cs typeface="Times New Roman" panose="02020603050405020304" pitchFamily="18" charset="0"/>
              </a:rPr>
              <a:t/>
            </a:r>
            <a:br>
              <a:rPr lang="ru-RU" sz="2400" dirty="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Якутский язык </a:t>
            </a:r>
            <a:r>
              <a:rPr lang="ru-RU" sz="2400" dirty="0">
                <a:solidFill>
                  <a:schemeClr val="bg1"/>
                </a:solidFill>
                <a:latin typeface="Times New Roman" panose="02020603050405020304" pitchFamily="18" charset="0"/>
                <a:cs typeface="Times New Roman" panose="02020603050405020304" pitchFamily="18" charset="0"/>
              </a:rPr>
              <a:t>(самоназвание — </a:t>
            </a:r>
            <a:r>
              <a:rPr lang="ru-RU" sz="2400" dirty="0" err="1">
                <a:solidFill>
                  <a:schemeClr val="bg1"/>
                </a:solidFill>
                <a:latin typeface="Times New Roman" panose="02020603050405020304" pitchFamily="18" charset="0"/>
                <a:cs typeface="Times New Roman" panose="02020603050405020304" pitchFamily="18" charset="0"/>
              </a:rPr>
              <a:t>саха</a:t>
            </a:r>
            <a:r>
              <a:rPr lang="ru-RU" sz="2400" dirty="0">
                <a:solidFill>
                  <a:schemeClr val="bg1"/>
                </a:solidFill>
                <a:latin typeface="Times New Roman" panose="02020603050405020304" pitchFamily="18" charset="0"/>
                <a:cs typeface="Times New Roman" panose="02020603050405020304" pitchFamily="18" charset="0"/>
              </a:rPr>
              <a:t> тыла) — национальный язык якутов, являющийся, наряду с русским, одним из официальных языков Республики Саха (Якутия) и относящийся к тюркской семье языков, в которой образует отдельную ветвь. </a:t>
            </a:r>
            <a:r>
              <a:rPr lang="ru-RU" sz="2400" dirty="0" smtClean="0">
                <a:solidFill>
                  <a:schemeClr val="bg1"/>
                </a:solidFill>
                <a:latin typeface="Times New Roman" panose="02020603050405020304" pitchFamily="18" charset="0"/>
                <a:cs typeface="Times New Roman" panose="02020603050405020304" pitchFamily="18" charset="0"/>
              </a:rPr>
              <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smtClean="0">
                <a:solidFill>
                  <a:schemeClr val="bg1"/>
                </a:solidFill>
                <a:latin typeface="Times New Roman" panose="02020603050405020304" pitchFamily="18" charset="0"/>
                <a:cs typeface="Times New Roman" panose="02020603050405020304" pitchFamily="18" charset="0"/>
              </a:rPr>
              <a:t>Якутский </a:t>
            </a:r>
            <a:r>
              <a:rPr lang="ru-RU" sz="2400" dirty="0">
                <a:solidFill>
                  <a:schemeClr val="bg1"/>
                </a:solidFill>
                <a:latin typeface="Times New Roman" panose="02020603050405020304" pitchFamily="18" charset="0"/>
                <a:cs typeface="Times New Roman" panose="02020603050405020304" pitchFamily="18" charset="0"/>
              </a:rPr>
              <a:t>язык значительно отличается от прочих тюркских языков наличием пласта лексики неясного происхождения (возможно, палеоазиатского</a:t>
            </a:r>
            <a:r>
              <a:rPr lang="ru-RU" sz="2400" dirty="0" smtClean="0">
                <a:solidFill>
                  <a:schemeClr val="bg1"/>
                </a:solidFill>
                <a:latin typeface="Times New Roman" panose="02020603050405020304" pitchFamily="18" charset="0"/>
                <a:cs typeface="Times New Roman" panose="02020603050405020304" pitchFamily="18" charset="0"/>
              </a:rPr>
              <a:t>). </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394408" y="0"/>
            <a:ext cx="6862714" cy="769441"/>
          </a:xfrm>
          <a:prstGeom prst="rect">
            <a:avLst/>
          </a:prstGeom>
          <a:noFill/>
        </p:spPr>
        <p:txBody>
          <a:bodyPr wrap="square" rtlCol="0">
            <a:spAutoFit/>
          </a:bodyPr>
          <a:lstStyle/>
          <a:p>
            <a:pPr algn="ctr"/>
            <a:r>
              <a:rPr lang="ru-RU" sz="4400" b="1" dirty="0" smtClean="0">
                <a:solidFill>
                  <a:schemeClr val="bg1"/>
                </a:solidFill>
                <a:latin typeface="Times New Roman" panose="02020603050405020304" pitchFamily="18" charset="0"/>
                <a:cs typeface="Times New Roman" panose="02020603050405020304" pitchFamily="18" charset="0"/>
              </a:rPr>
              <a:t>Язык</a:t>
            </a:r>
            <a:endParaRPr lang="ru-RU" sz="4400" b="1" dirty="0">
              <a:solidFill>
                <a:schemeClr val="bg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srcRect l="43398" t="53883" r="32324" b="13731"/>
          <a:stretch/>
        </p:blipFill>
        <p:spPr>
          <a:xfrm>
            <a:off x="3184117" y="2978727"/>
            <a:ext cx="4976210" cy="3732155"/>
          </a:xfrm>
          <a:prstGeom prst="rect">
            <a:avLst/>
          </a:prstGeom>
        </p:spPr>
      </p:pic>
    </p:spTree>
    <p:extLst>
      <p:ext uri="{BB962C8B-B14F-4D97-AF65-F5344CB8AC3E}">
        <p14:creationId xmlns:p14="http://schemas.microsoft.com/office/powerpoint/2010/main" val="2889139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784781" y="769441"/>
            <a:ext cx="10515600" cy="1325563"/>
          </a:xfrm>
        </p:spPr>
        <p:txBody>
          <a:bodyPr>
            <a:noAutofit/>
          </a:bodyPr>
          <a:lstStyle/>
          <a:p>
            <a:pPr algn="just"/>
            <a:r>
              <a:rPr lang="ru-RU" sz="2400" dirty="0">
                <a:solidFill>
                  <a:schemeClr val="bg1"/>
                </a:solidFill>
                <a:latin typeface="Times New Roman" panose="02020603050405020304" pitchFamily="18" charset="0"/>
                <a:cs typeface="Times New Roman" panose="02020603050405020304" pitchFamily="18" charset="0"/>
              </a:rPr>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Якуты, или </a:t>
            </a:r>
            <a:r>
              <a:rPr lang="ru-RU" sz="2400" dirty="0" err="1">
                <a:solidFill>
                  <a:schemeClr val="bg1"/>
                </a:solidFill>
                <a:latin typeface="Times New Roman" panose="02020603050405020304" pitchFamily="18" charset="0"/>
                <a:cs typeface="Times New Roman" panose="02020603050405020304" pitchFamily="18" charset="0"/>
              </a:rPr>
              <a:t>саха</a:t>
            </a:r>
            <a:r>
              <a:rPr lang="ru-RU" sz="2400" dirty="0">
                <a:solidFill>
                  <a:schemeClr val="bg1"/>
                </a:solidFill>
                <a:latin typeface="Times New Roman" panose="02020603050405020304" pitchFamily="18" charset="0"/>
                <a:cs typeface="Times New Roman" panose="02020603050405020304" pitchFamily="18" charset="0"/>
              </a:rPr>
              <a:t> </a:t>
            </a:r>
            <a:r>
              <a:rPr lang="ru-RU" sz="2400" dirty="0" smtClean="0">
                <a:solidFill>
                  <a:schemeClr val="bg1"/>
                </a:solidFill>
                <a:latin typeface="Times New Roman" panose="02020603050405020304" pitchFamily="18" charset="0"/>
                <a:cs typeface="Times New Roman" panose="02020603050405020304" pitchFamily="18" charset="0"/>
              </a:rPr>
              <a:t>- </a:t>
            </a:r>
            <a:r>
              <a:rPr lang="ru-RU" sz="2400" dirty="0">
                <a:solidFill>
                  <a:schemeClr val="bg1"/>
                </a:solidFill>
                <a:latin typeface="Times New Roman" panose="02020603050405020304" pitchFamily="18" charset="0"/>
                <a:cs typeface="Times New Roman" panose="02020603050405020304" pitchFamily="18" charset="0"/>
              </a:rPr>
              <a:t>тюркская этническая группа, проживающая в основном в Республике Саха в Российской Федерации, некоторые из которых распространяются на Амурскую, Магаданскую, Сахалинскую области, Таймырский и Эвенкийский районы Красноярского края. </a:t>
            </a:r>
          </a:p>
        </p:txBody>
      </p:sp>
      <p:sp>
        <p:nvSpPr>
          <p:cNvPr id="29" name="TextBox 28"/>
          <p:cNvSpPr txBox="1"/>
          <p:nvPr/>
        </p:nvSpPr>
        <p:spPr>
          <a:xfrm>
            <a:off x="2394408" y="0"/>
            <a:ext cx="6862714" cy="769441"/>
          </a:xfrm>
          <a:prstGeom prst="rect">
            <a:avLst/>
          </a:prstGeom>
          <a:noFill/>
        </p:spPr>
        <p:txBody>
          <a:bodyPr wrap="square" rtlCol="0">
            <a:spAutoFit/>
          </a:bodyPr>
          <a:lstStyle/>
          <a:p>
            <a:pPr algn="ctr"/>
            <a:r>
              <a:rPr lang="ru-RU" sz="4400" b="1" dirty="0" smtClean="0">
                <a:solidFill>
                  <a:schemeClr val="bg1"/>
                </a:solidFill>
                <a:latin typeface="Times New Roman" panose="02020603050405020304" pitchFamily="18" charset="0"/>
                <a:cs typeface="Times New Roman" panose="02020603050405020304" pitchFamily="18" charset="0"/>
              </a:rPr>
              <a:t>Распространение</a:t>
            </a:r>
            <a:endParaRPr lang="ru-RU" sz="4400" b="1" dirty="0">
              <a:solidFill>
                <a:schemeClr val="bg1"/>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srcRect l="42333" t="47064" r="28704" b="11647"/>
          <a:stretch/>
        </p:blipFill>
        <p:spPr>
          <a:xfrm>
            <a:off x="3103419" y="2382980"/>
            <a:ext cx="5444836" cy="4363876"/>
          </a:xfrm>
          <a:prstGeom prst="rect">
            <a:avLst/>
          </a:prstGeom>
        </p:spPr>
      </p:pic>
    </p:spTree>
    <p:extLst>
      <p:ext uri="{BB962C8B-B14F-4D97-AF65-F5344CB8AC3E}">
        <p14:creationId xmlns:p14="http://schemas.microsoft.com/office/powerpoint/2010/main" val="2178168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4970283" y="2617095"/>
            <a:ext cx="7011186" cy="2068027"/>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Согласно распространённой гипотезе, предками современных якутов является кочевое племя </a:t>
            </a:r>
            <a:r>
              <a:rPr lang="ru-RU" sz="2200" dirty="0" err="1" smtClean="0">
                <a:solidFill>
                  <a:schemeClr val="bg1"/>
                </a:solidFill>
                <a:latin typeface="Times New Roman" panose="02020603050405020304" pitchFamily="18" charset="0"/>
                <a:cs typeface="Times New Roman" panose="02020603050405020304" pitchFamily="18" charset="0"/>
              </a:rPr>
              <a:t>курыканов</a:t>
            </a:r>
            <a:r>
              <a:rPr lang="ru-RU" sz="2200" dirty="0" smtClean="0">
                <a:solidFill>
                  <a:schemeClr val="bg1"/>
                </a:solidFill>
                <a:latin typeface="Times New Roman" panose="02020603050405020304" pitchFamily="18" charset="0"/>
                <a:cs typeface="Times New Roman" panose="02020603050405020304" pitchFamily="18" charset="0"/>
              </a:rPr>
              <a:t>, </a:t>
            </a:r>
            <a:r>
              <a:rPr lang="ru-RU" sz="2200" dirty="0" err="1">
                <a:solidFill>
                  <a:schemeClr val="bg1"/>
                </a:solidFill>
                <a:latin typeface="Times New Roman" panose="02020603050405020304" pitchFamily="18" charset="0"/>
                <a:cs typeface="Times New Roman" panose="02020603050405020304" pitchFamily="18" charset="0"/>
              </a:rPr>
              <a:t>хуннского</a:t>
            </a:r>
            <a:r>
              <a:rPr lang="ru-RU" sz="2200" dirty="0">
                <a:solidFill>
                  <a:schemeClr val="bg1"/>
                </a:solidFill>
                <a:latin typeface="Times New Roman" panose="02020603050405020304" pitchFamily="18" charset="0"/>
                <a:cs typeface="Times New Roman" panose="02020603050405020304" pitchFamily="18" charset="0"/>
              </a:rPr>
              <a:t> происхождения, жившее до XIV века в Забайкалье. </a:t>
            </a:r>
            <a:r>
              <a:rPr lang="ru-RU" sz="2200" dirty="0" smtClean="0">
                <a:solidFill>
                  <a:schemeClr val="bg1"/>
                </a:solidFill>
                <a:latin typeface="Times New Roman" panose="02020603050405020304" pitchFamily="18" charset="0"/>
                <a:cs typeface="Times New Roman" panose="02020603050405020304" pitchFamily="18" charset="0"/>
              </a:rPr>
              <a:t/>
            </a:r>
            <a:br>
              <a:rPr lang="ru-RU" sz="2200" dirty="0" smtClean="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В </a:t>
            </a:r>
            <a:r>
              <a:rPr lang="ru-RU" sz="2200" dirty="0">
                <a:solidFill>
                  <a:schemeClr val="bg1"/>
                </a:solidFill>
                <a:latin typeface="Times New Roman" panose="02020603050405020304" pitchFamily="18" charset="0"/>
                <a:cs typeface="Times New Roman" panose="02020603050405020304" pitchFamily="18" charset="0"/>
              </a:rPr>
              <a:t>свою очередь, </a:t>
            </a:r>
            <a:r>
              <a:rPr lang="ru-RU" sz="2200" dirty="0" err="1">
                <a:solidFill>
                  <a:schemeClr val="bg1"/>
                </a:solidFill>
                <a:latin typeface="Times New Roman" panose="02020603050405020304" pitchFamily="18" charset="0"/>
                <a:cs typeface="Times New Roman" panose="02020603050405020304" pitchFamily="18" charset="0"/>
              </a:rPr>
              <a:t>курыканы</a:t>
            </a:r>
            <a:r>
              <a:rPr lang="ru-RU" sz="2200" dirty="0">
                <a:solidFill>
                  <a:schemeClr val="bg1"/>
                </a:solidFill>
                <a:latin typeface="Times New Roman" panose="02020603050405020304" pitchFamily="18" charset="0"/>
                <a:cs typeface="Times New Roman" panose="02020603050405020304" pitchFamily="18" charset="0"/>
              </a:rPr>
              <a:t> пришли в район озера Байкал с реки Енисей из </a:t>
            </a:r>
            <a:r>
              <a:rPr lang="ru-RU" sz="2200" dirty="0" err="1">
                <a:solidFill>
                  <a:schemeClr val="bg1"/>
                </a:solidFill>
                <a:latin typeface="Times New Roman" panose="02020603050405020304" pitchFamily="18" charset="0"/>
                <a:cs typeface="Times New Roman" panose="02020603050405020304" pitchFamily="18" charset="0"/>
              </a:rPr>
              <a:t>Красноярско</a:t>
            </a:r>
            <a:r>
              <a:rPr lang="ru-RU" sz="2200" dirty="0">
                <a:solidFill>
                  <a:schemeClr val="bg1"/>
                </a:solidFill>
                <a:latin typeface="Times New Roman" panose="02020603050405020304" pitchFamily="18" charset="0"/>
                <a:cs typeface="Times New Roman" panose="02020603050405020304" pitchFamily="18" charset="0"/>
              </a:rPr>
              <a:t>-Минусинского </a:t>
            </a:r>
            <a:r>
              <a:rPr lang="ru-RU" sz="2200" dirty="0" smtClean="0">
                <a:solidFill>
                  <a:schemeClr val="bg1"/>
                </a:solidFill>
                <a:latin typeface="Times New Roman" panose="02020603050405020304" pitchFamily="18" charset="0"/>
                <a:cs typeface="Times New Roman" panose="02020603050405020304" pitchFamily="18" charset="0"/>
              </a:rPr>
              <a:t>региона. </a:t>
            </a:r>
            <a:br>
              <a:rPr lang="ru-RU" sz="2200" dirty="0" smtClean="0">
                <a:solidFill>
                  <a:schemeClr val="bg1"/>
                </a:solidFill>
                <a:latin typeface="Times New Roman" panose="02020603050405020304" pitchFamily="18" charset="0"/>
                <a:cs typeface="Times New Roman" panose="02020603050405020304" pitchFamily="18" charset="0"/>
              </a:rPr>
            </a:br>
            <a:r>
              <a:rPr lang="ru-RU" sz="2200" dirty="0" smtClean="0">
                <a:solidFill>
                  <a:schemeClr val="bg1"/>
                </a:solidFill>
                <a:latin typeface="Times New Roman" panose="02020603050405020304" pitchFamily="18" charset="0"/>
                <a:cs typeface="Times New Roman" panose="02020603050405020304" pitchFamily="18" charset="0"/>
              </a:rPr>
              <a:t> </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Большинство учёных полагает, что к XV веку якуты несколькими волнами мигрировали из области озера Байкал в бассейн Лены, Алдана и Вилюя, где они частично ассимилировали, а частично вытеснили эвенков (тунгусов) и юкагиров (одулов), живших здесь </a:t>
            </a:r>
            <a:r>
              <a:rPr lang="ru-RU" sz="2200" dirty="0" smtClean="0">
                <a:solidFill>
                  <a:schemeClr val="bg1"/>
                </a:solidFill>
                <a:latin typeface="Times New Roman" panose="02020603050405020304" pitchFamily="18" charset="0"/>
                <a:cs typeface="Times New Roman" panose="02020603050405020304" pitchFamily="18" charset="0"/>
              </a:rPr>
              <a:t>ранее. </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Якуты традиционно занимались скотоводством (якутская корова), получив уникальный опыт разведения крупного рогатого скота в условиях резко континентального климата в северных широтах, коневодством (якутская лошадь), рыбной ловлей, охотой, развивали торговлю, кузнечное и военное дело. </a:t>
            </a:r>
            <a:r>
              <a:rPr lang="ru-RU" sz="1800" dirty="0">
                <a:solidFill>
                  <a:schemeClr val="bg1"/>
                </a:solidFill>
                <a:latin typeface="Times New Roman" panose="02020603050405020304" pitchFamily="18" charset="0"/>
                <a:cs typeface="Times New Roman" panose="02020603050405020304" pitchFamily="18" charset="0"/>
              </a:rPr>
              <a:t/>
            </a:r>
            <a:br>
              <a:rPr lang="ru-RU" sz="1800" dirty="0">
                <a:solidFill>
                  <a:schemeClr val="bg1"/>
                </a:solidFill>
                <a:latin typeface="Times New Roman" panose="02020603050405020304" pitchFamily="18" charset="0"/>
                <a:cs typeface="Times New Roman" panose="02020603050405020304" pitchFamily="18" charset="0"/>
              </a:rPr>
            </a:br>
            <a:endParaRPr lang="ru-RU" sz="1800"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394408" y="0"/>
            <a:ext cx="6862714" cy="769441"/>
          </a:xfrm>
          <a:prstGeom prst="rect">
            <a:avLst/>
          </a:prstGeom>
          <a:noFill/>
        </p:spPr>
        <p:txBody>
          <a:bodyPr wrap="square" rtlCol="0">
            <a:spAutoFit/>
          </a:bodyPr>
          <a:lstStyle/>
          <a:p>
            <a:pPr algn="ctr"/>
            <a:r>
              <a:rPr lang="ru-RU" sz="4400" b="1" dirty="0" smtClean="0">
                <a:solidFill>
                  <a:schemeClr val="bg1"/>
                </a:solidFill>
                <a:latin typeface="Times New Roman" panose="02020603050405020304" pitchFamily="18" charset="0"/>
                <a:cs typeface="Times New Roman" panose="02020603050405020304" pitchFamily="18" charset="0"/>
              </a:rPr>
              <a:t>Распространение</a:t>
            </a:r>
            <a:endParaRPr lang="ru-RU" sz="4400" b="1" dirty="0">
              <a:solidFill>
                <a:schemeClr val="bg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srcRect l="26042" t="41951" r="50000" b="27746"/>
          <a:stretch/>
        </p:blipFill>
        <p:spPr>
          <a:xfrm>
            <a:off x="37880" y="1676400"/>
            <a:ext cx="4932403" cy="3507486"/>
          </a:xfrm>
          <a:prstGeom prst="rect">
            <a:avLst/>
          </a:prstGeom>
        </p:spPr>
      </p:pic>
    </p:spTree>
    <p:extLst>
      <p:ext uri="{BB962C8B-B14F-4D97-AF65-F5344CB8AC3E}">
        <p14:creationId xmlns:p14="http://schemas.microsoft.com/office/powerpoint/2010/main" val="3098585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725864" y="646331"/>
            <a:ext cx="11095349" cy="2068027"/>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У народа </a:t>
            </a:r>
            <a:r>
              <a:rPr lang="ru-RU" sz="2200" dirty="0" err="1">
                <a:solidFill>
                  <a:schemeClr val="bg1"/>
                </a:solidFill>
                <a:latin typeface="Times New Roman" panose="02020603050405020304" pitchFamily="18" charset="0"/>
                <a:cs typeface="Times New Roman" panose="02020603050405020304" pitchFamily="18" charset="0"/>
              </a:rPr>
              <a:t>саха</a:t>
            </a:r>
            <a:r>
              <a:rPr lang="ru-RU" sz="2200" dirty="0">
                <a:solidFill>
                  <a:schemeClr val="bg1"/>
                </a:solidFill>
                <a:latin typeface="Times New Roman" panose="02020603050405020304" pitchFamily="18" charset="0"/>
                <a:cs typeface="Times New Roman" panose="02020603050405020304" pitchFamily="18" charset="0"/>
              </a:rPr>
              <a:t> музыкальный инструментарий не так богат, как устное народное и песенное творчество, но все же один инструмент – якутский </a:t>
            </a:r>
            <a:r>
              <a:rPr lang="ru-RU" sz="2200" dirty="0" err="1">
                <a:solidFill>
                  <a:schemeClr val="bg1"/>
                </a:solidFill>
                <a:latin typeface="Times New Roman" panose="02020603050405020304" pitchFamily="18" charset="0"/>
                <a:cs typeface="Times New Roman" panose="02020603050405020304" pitchFamily="18" charset="0"/>
              </a:rPr>
              <a:t>хомус</a:t>
            </a:r>
            <a:r>
              <a:rPr lang="ru-RU" sz="2200" dirty="0">
                <a:solidFill>
                  <a:schemeClr val="bg1"/>
                </a:solidFill>
                <a:latin typeface="Times New Roman" panose="02020603050405020304" pitchFamily="18" charset="0"/>
                <a:cs typeface="Times New Roman" panose="02020603050405020304" pitchFamily="18" charset="0"/>
              </a:rPr>
              <a:t> — в настоящее время известен во всем мире. Наряду с </a:t>
            </a:r>
            <a:r>
              <a:rPr lang="ru-RU" sz="2200" dirty="0" err="1">
                <a:solidFill>
                  <a:schemeClr val="bg1"/>
                </a:solidFill>
                <a:latin typeface="Times New Roman" panose="02020603050405020304" pitchFamily="18" charset="0"/>
                <a:cs typeface="Times New Roman" panose="02020603050405020304" pitchFamily="18" charset="0"/>
              </a:rPr>
              <a:t>хомусом</a:t>
            </a:r>
            <a:r>
              <a:rPr lang="ru-RU" sz="2200" dirty="0">
                <a:solidFill>
                  <a:schemeClr val="bg1"/>
                </a:solidFill>
                <a:latin typeface="Times New Roman" panose="02020603050405020304" pitchFamily="18" charset="0"/>
                <a:cs typeface="Times New Roman" panose="02020603050405020304" pitchFamily="18" charset="0"/>
              </a:rPr>
              <a:t> к древним самобытным якутским инструментам относятся струнно-смычковый инструмент </a:t>
            </a:r>
            <a:r>
              <a:rPr lang="ru-RU" sz="2200" dirty="0" err="1">
                <a:solidFill>
                  <a:schemeClr val="bg1"/>
                </a:solidFill>
                <a:latin typeface="Times New Roman" panose="02020603050405020304" pitchFamily="18" charset="0"/>
                <a:cs typeface="Times New Roman" panose="02020603050405020304" pitchFamily="18" charset="0"/>
              </a:rPr>
              <a:t>кылыһах</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err="1">
                <a:solidFill>
                  <a:schemeClr val="bg1"/>
                </a:solidFill>
                <a:latin typeface="Times New Roman" panose="02020603050405020304" pitchFamily="18" charset="0"/>
                <a:cs typeface="Times New Roman" panose="02020603050405020304" pitchFamily="18" charset="0"/>
              </a:rPr>
              <a:t>кырыымпа</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err="1">
                <a:solidFill>
                  <a:schemeClr val="bg1"/>
                </a:solidFill>
                <a:latin typeface="Times New Roman" panose="02020603050405020304" pitchFamily="18" charset="0"/>
                <a:cs typeface="Times New Roman" panose="02020603050405020304" pitchFamily="18" charset="0"/>
              </a:rPr>
              <a:t>дүҥүр</a:t>
            </a:r>
            <a:r>
              <a:rPr lang="ru-RU" sz="2200" dirty="0">
                <a:solidFill>
                  <a:schemeClr val="bg1"/>
                </a:solidFill>
                <a:latin typeface="Times New Roman" panose="02020603050405020304" pitchFamily="18" charset="0"/>
                <a:cs typeface="Times New Roman" panose="02020603050405020304" pitchFamily="18" charset="0"/>
              </a:rPr>
              <a:t> </a:t>
            </a:r>
            <a:r>
              <a:rPr lang="ru-RU" sz="2200" dirty="0" smtClean="0">
                <a:solidFill>
                  <a:schemeClr val="bg1"/>
                </a:solidFill>
                <a:latin typeface="Times New Roman" panose="02020603050405020304" pitchFamily="18" charset="0"/>
                <a:cs typeface="Times New Roman" panose="02020603050405020304" pitchFamily="18" charset="0"/>
              </a:rPr>
              <a:t>(шаманский бубен) </a:t>
            </a:r>
            <a:r>
              <a:rPr lang="ru-RU" sz="2200" dirty="0">
                <a:solidFill>
                  <a:schemeClr val="bg1"/>
                </a:solidFill>
                <a:latin typeface="Times New Roman" panose="02020603050405020304" pitchFamily="18" charset="0"/>
                <a:cs typeface="Times New Roman" panose="02020603050405020304" pitchFamily="18" charset="0"/>
              </a:rPr>
              <a:t>и несколько видов ударных инструментов</a:t>
            </a:r>
            <a:r>
              <a:rPr lang="ru-RU" sz="2200" dirty="0" smtClean="0">
                <a:solidFill>
                  <a:schemeClr val="bg1"/>
                </a:solidFill>
                <a:latin typeface="Times New Roman" panose="02020603050405020304" pitchFamily="18" charset="0"/>
                <a:cs typeface="Times New Roman" panose="02020603050405020304" pitchFamily="18" charset="0"/>
              </a:rPr>
              <a:t>.</a:t>
            </a:r>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1800" dirty="0">
                <a:solidFill>
                  <a:schemeClr val="bg1"/>
                </a:solidFill>
                <a:latin typeface="Times New Roman" panose="02020603050405020304" pitchFamily="18" charset="0"/>
                <a:cs typeface="Times New Roman" panose="02020603050405020304" pitchFamily="18" charset="0"/>
              </a:rPr>
              <a:t/>
            </a:r>
            <a:br>
              <a:rPr lang="ru-RU" sz="1800" dirty="0">
                <a:solidFill>
                  <a:schemeClr val="bg1"/>
                </a:solidFill>
                <a:latin typeface="Times New Roman" panose="02020603050405020304" pitchFamily="18" charset="0"/>
                <a:cs typeface="Times New Roman" panose="02020603050405020304" pitchFamily="18" charset="0"/>
              </a:rPr>
            </a:br>
            <a:endParaRPr lang="ru-RU" sz="1800"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394407"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музыкальные инструменты </a:t>
            </a:r>
          </a:p>
        </p:txBody>
      </p:sp>
      <p:pic>
        <p:nvPicPr>
          <p:cNvPr id="3" name="Рисунок 2"/>
          <p:cNvPicPr>
            <a:picLocks noChangeAspect="1"/>
          </p:cNvPicPr>
          <p:nvPr/>
        </p:nvPicPr>
        <p:blipFill rotWithShape="1">
          <a:blip r:embed="rId2"/>
          <a:srcRect l="28278" t="50284" r="12412" b="17708"/>
          <a:stretch/>
        </p:blipFill>
        <p:spPr>
          <a:xfrm>
            <a:off x="568545" y="2714358"/>
            <a:ext cx="11252668" cy="3414185"/>
          </a:xfrm>
          <a:prstGeom prst="rect">
            <a:avLst/>
          </a:prstGeom>
        </p:spPr>
      </p:pic>
    </p:spTree>
    <p:extLst>
      <p:ext uri="{BB962C8B-B14F-4D97-AF65-F5344CB8AC3E}">
        <p14:creationId xmlns:p14="http://schemas.microsoft.com/office/powerpoint/2010/main" val="37151639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1140644" y="826001"/>
            <a:ext cx="10624008" cy="2068027"/>
          </a:xfrm>
        </p:spPr>
        <p:txBody>
          <a:bodyPr>
            <a:noAutofit/>
          </a:bodyPr>
          <a:lstStyle/>
          <a:p>
            <a:pPr algn="just"/>
            <a:r>
              <a:rPr lang="ru-RU" sz="2200" dirty="0">
                <a:solidFill>
                  <a:schemeClr val="bg1"/>
                </a:solidFill>
                <a:latin typeface="Times New Roman" panose="02020603050405020304" pitchFamily="18" charset="0"/>
                <a:cs typeface="Times New Roman" panose="02020603050405020304" pitchFamily="18" charset="0"/>
              </a:rPr>
              <a:t/>
            </a:r>
            <a:br>
              <a:rPr lang="ru-RU" sz="2200" dirty="0">
                <a:solidFill>
                  <a:schemeClr val="bg1"/>
                </a:solidFill>
                <a:latin typeface="Times New Roman" panose="02020603050405020304" pitchFamily="18" charset="0"/>
                <a:cs typeface="Times New Roman" panose="02020603050405020304" pitchFamily="18" charset="0"/>
              </a:rPr>
            </a:br>
            <a:r>
              <a:rPr lang="ru-RU" sz="2200" dirty="0">
                <a:solidFill>
                  <a:schemeClr val="bg1"/>
                </a:solidFill>
                <a:latin typeface="Times New Roman" panose="02020603050405020304" pitchFamily="18" charset="0"/>
                <a:cs typeface="Times New Roman" panose="02020603050405020304" pitchFamily="18" charset="0"/>
              </a:rPr>
              <a:t>Якутский </a:t>
            </a:r>
            <a:r>
              <a:rPr lang="ru-RU" sz="2200" dirty="0" err="1">
                <a:solidFill>
                  <a:schemeClr val="bg1"/>
                </a:solidFill>
                <a:latin typeface="Times New Roman" panose="02020603050405020304" pitchFamily="18" charset="0"/>
                <a:cs typeface="Times New Roman" panose="02020603050405020304" pitchFamily="18" charset="0"/>
              </a:rPr>
              <a:t>хомус</a:t>
            </a:r>
            <a:r>
              <a:rPr lang="ru-RU" sz="2200" dirty="0">
                <a:solidFill>
                  <a:schemeClr val="bg1"/>
                </a:solidFill>
                <a:latin typeface="Times New Roman" panose="02020603050405020304" pitchFamily="18" charset="0"/>
                <a:cs typeface="Times New Roman" panose="02020603050405020304" pitchFamily="18" charset="0"/>
              </a:rPr>
              <a:t> (варган) – древний музыкальный инструмент народов Республики Саха (Якутия), возраст которого составляет более 5 тысяч лет. Его отличает характерный «космический» звук: он издревле считался инструментом якутских шаманов. Якутский </a:t>
            </a:r>
            <a:r>
              <a:rPr lang="ru-RU" sz="2200" dirty="0" err="1">
                <a:solidFill>
                  <a:schemeClr val="bg1"/>
                </a:solidFill>
                <a:latin typeface="Times New Roman" panose="02020603050405020304" pitchFamily="18" charset="0"/>
                <a:cs typeface="Times New Roman" panose="02020603050405020304" pitchFamily="18" charset="0"/>
              </a:rPr>
              <a:t>хомус</a:t>
            </a:r>
            <a:r>
              <a:rPr lang="ru-RU" sz="2200" dirty="0">
                <a:solidFill>
                  <a:schemeClr val="bg1"/>
                </a:solidFill>
                <a:latin typeface="Times New Roman" panose="02020603050405020304" pitchFamily="18" charset="0"/>
                <a:cs typeface="Times New Roman" panose="02020603050405020304" pitchFamily="18" charset="0"/>
              </a:rPr>
              <a:t> и сегодня сохраняет свое сакральное значение и используется в различных ритуалах. Поэтому, в Якутии это не просто инструмент, а настоящий символ национальной культуры народа Саха. Местные умельцы через века пронесли секреты изготовления звучных, колоритных варганов. Несмотря на малый размер, он позволяет извлекать завораживающие звучания, имитирующие звуки природы.</a:t>
            </a:r>
            <a:endParaRPr lang="ru-RU" sz="1800"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394407"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Народные музыкальные инструменты </a:t>
            </a:r>
          </a:p>
        </p:txBody>
      </p:sp>
      <p:pic>
        <p:nvPicPr>
          <p:cNvPr id="5" name="Этническая музыка - Якутский Варган - Танец оленя (www.hotplayer.r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48691" y="5645727"/>
            <a:ext cx="609600" cy="609600"/>
          </a:xfrm>
          <a:prstGeom prst="rect">
            <a:avLst/>
          </a:prstGeom>
        </p:spPr>
      </p:pic>
      <p:pic>
        <p:nvPicPr>
          <p:cNvPr id="4" name="Рисунок 3"/>
          <p:cNvPicPr>
            <a:picLocks noChangeAspect="1"/>
          </p:cNvPicPr>
          <p:nvPr/>
        </p:nvPicPr>
        <p:blipFill rotWithShape="1">
          <a:blip r:embed="rId5"/>
          <a:srcRect l="43398" t="55776" r="29236" b="11648"/>
          <a:stretch/>
        </p:blipFill>
        <p:spPr>
          <a:xfrm>
            <a:off x="3944975" y="3338945"/>
            <a:ext cx="5060480" cy="3386778"/>
          </a:xfrm>
          <a:prstGeom prst="rect">
            <a:avLst/>
          </a:prstGeom>
        </p:spPr>
      </p:pic>
    </p:spTree>
    <p:extLst>
      <p:ext uri="{BB962C8B-B14F-4D97-AF65-F5344CB8AC3E}">
        <p14:creationId xmlns:p14="http://schemas.microsoft.com/office/powerpoint/2010/main" val="42131503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527"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l="36158" t="31345" r="20185" b="16193"/>
          <a:stretch/>
        </p:blipFill>
        <p:spPr>
          <a:xfrm>
            <a:off x="1814945" y="609599"/>
            <a:ext cx="8936182" cy="6037373"/>
          </a:xfrm>
          <a:prstGeom prst="rect">
            <a:avLst/>
          </a:prstGeom>
        </p:spPr>
      </p:pic>
    </p:spTree>
    <p:extLst>
      <p:ext uri="{BB962C8B-B14F-4D97-AF65-F5344CB8AC3E}">
        <p14:creationId xmlns:p14="http://schemas.microsoft.com/office/powerpoint/2010/main" val="1678322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F6C60B-B324-4763-99B2-C692CC64B474}"/>
              </a:ext>
            </a:extLst>
          </p:cNvPr>
          <p:cNvSpPr>
            <a:spLocks noGrp="1"/>
          </p:cNvSpPr>
          <p:nvPr>
            <p:ph type="title"/>
          </p:nvPr>
        </p:nvSpPr>
        <p:spPr>
          <a:xfrm>
            <a:off x="933254" y="2437984"/>
            <a:ext cx="7456601" cy="2068027"/>
          </a:xfrm>
        </p:spPr>
        <p:txBody>
          <a:bodyPr>
            <a:noAutofit/>
          </a:bodyPr>
          <a:lstStyle/>
          <a:p>
            <a:pPr algn="just"/>
            <a:r>
              <a:rPr lang="ru-RU" sz="1800" dirty="0">
                <a:solidFill>
                  <a:schemeClr val="bg1"/>
                </a:solidFill>
                <a:latin typeface="Times New Roman" panose="02020603050405020304" pitchFamily="18" charset="0"/>
                <a:cs typeface="Times New Roman" panose="02020603050405020304" pitchFamily="18" charset="0"/>
              </a:rPr>
              <a:t/>
            </a:r>
            <a:br>
              <a:rPr lang="ru-RU" sz="1800" dirty="0">
                <a:solidFill>
                  <a:schemeClr val="bg1"/>
                </a:solidFill>
                <a:latin typeface="Times New Roman" panose="02020603050405020304" pitchFamily="18" charset="0"/>
                <a:cs typeface="Times New Roman" panose="02020603050405020304" pitchFamily="18" charset="0"/>
              </a:rPr>
            </a:br>
            <a:r>
              <a:rPr lang="ru-RU" sz="2000" dirty="0">
                <a:solidFill>
                  <a:schemeClr val="bg1"/>
                </a:solidFill>
                <a:latin typeface="Times New Roman" panose="02020603050405020304" pitchFamily="18" charset="0"/>
                <a:cs typeface="Times New Roman" panose="02020603050405020304" pitchFamily="18" charset="0"/>
              </a:rPr>
              <a:t>Якутская </a:t>
            </a:r>
            <a:r>
              <a:rPr lang="ru-RU" sz="2000" dirty="0" smtClean="0">
                <a:solidFill>
                  <a:schemeClr val="bg1"/>
                </a:solidFill>
                <a:latin typeface="Times New Roman" panose="02020603050405020304" pitchFamily="18" charset="0"/>
                <a:cs typeface="Times New Roman" panose="02020603050405020304" pitchFamily="18" charset="0"/>
              </a:rPr>
              <a:t>кухня </a:t>
            </a:r>
            <a:r>
              <a:rPr lang="ru-RU" sz="2000" dirty="0">
                <a:solidFill>
                  <a:schemeClr val="bg1"/>
                </a:solidFill>
                <a:latin typeface="Times New Roman" panose="02020603050405020304" pitchFamily="18" charset="0"/>
                <a:cs typeface="Times New Roman" panose="02020603050405020304" pitchFamily="18" charset="0"/>
              </a:rPr>
              <a:t>— традиционная кухня якутов. Имеет общие черты с кухней бурятов, монголов, отчасти — северных народов (эвенков, эвенов, чукчей), а также русских. </a:t>
            </a:r>
            <a:br>
              <a:rPr lang="ru-RU" sz="2000" dirty="0">
                <a:solidFill>
                  <a:schemeClr val="bg1"/>
                </a:solidFill>
                <a:latin typeface="Times New Roman" panose="02020603050405020304" pitchFamily="18" charset="0"/>
                <a:cs typeface="Times New Roman" panose="02020603050405020304" pitchFamily="18" charset="0"/>
              </a:rPr>
            </a:br>
            <a:r>
              <a:rPr lang="ru-RU" sz="2000" dirty="0">
                <a:solidFill>
                  <a:schemeClr val="bg1"/>
                </a:solidFill>
                <a:latin typeface="Times New Roman" panose="02020603050405020304" pitchFamily="18" charset="0"/>
                <a:cs typeface="Times New Roman" panose="02020603050405020304" pitchFamily="18" charset="0"/>
              </a:rPr>
              <a:t>Способы приготовления блюд в якутской кухне немногочисленны: это либо отваривание (мясо, рыба), либо сбраживание (кумыс, </a:t>
            </a:r>
            <a:r>
              <a:rPr lang="ru-RU" sz="2000" dirty="0" err="1">
                <a:solidFill>
                  <a:schemeClr val="bg1"/>
                </a:solidFill>
                <a:latin typeface="Times New Roman" panose="02020603050405020304" pitchFamily="18" charset="0"/>
                <a:cs typeface="Times New Roman" panose="02020603050405020304" pitchFamily="18" charset="0"/>
              </a:rPr>
              <a:t>суорат</a:t>
            </a:r>
            <a:r>
              <a:rPr lang="ru-RU" sz="2000" dirty="0">
                <a:solidFill>
                  <a:schemeClr val="bg1"/>
                </a:solidFill>
                <a:latin typeface="Times New Roman" panose="02020603050405020304" pitchFamily="18" charset="0"/>
                <a:cs typeface="Times New Roman" panose="02020603050405020304" pitchFamily="18" charset="0"/>
              </a:rPr>
              <a:t>), либо заморозка (мясо, рыба). </a:t>
            </a:r>
            <a:br>
              <a:rPr lang="ru-RU" sz="2000" dirty="0">
                <a:solidFill>
                  <a:schemeClr val="bg1"/>
                </a:solidFill>
                <a:latin typeface="Times New Roman" panose="02020603050405020304" pitchFamily="18" charset="0"/>
                <a:cs typeface="Times New Roman" panose="02020603050405020304" pitchFamily="18" charset="0"/>
              </a:rPr>
            </a:br>
            <a:r>
              <a:rPr lang="ru-RU" sz="2000" dirty="0" smtClean="0">
                <a:solidFill>
                  <a:schemeClr val="bg1"/>
                </a:solidFill>
                <a:latin typeface="Times New Roman" panose="02020603050405020304" pitchFamily="18" charset="0"/>
                <a:cs typeface="Times New Roman" panose="02020603050405020304" pitchFamily="18" charset="0"/>
              </a:rPr>
              <a:t/>
            </a:r>
            <a:br>
              <a:rPr lang="ru-RU" sz="2000" dirty="0" smtClean="0">
                <a:solidFill>
                  <a:schemeClr val="bg1"/>
                </a:solidFill>
                <a:latin typeface="Times New Roman" panose="02020603050405020304" pitchFamily="18" charset="0"/>
                <a:cs typeface="Times New Roman" panose="02020603050405020304" pitchFamily="18" charset="0"/>
              </a:rPr>
            </a:br>
            <a:r>
              <a:rPr lang="ru-RU" sz="2000" dirty="0" smtClean="0">
                <a:solidFill>
                  <a:schemeClr val="bg1"/>
                </a:solidFill>
                <a:latin typeface="Times New Roman" panose="02020603050405020304" pitchFamily="18" charset="0"/>
                <a:cs typeface="Times New Roman" panose="02020603050405020304" pitchFamily="18" charset="0"/>
              </a:rPr>
              <a:t>Из </a:t>
            </a:r>
            <a:r>
              <a:rPr lang="ru-RU" sz="2000" dirty="0">
                <a:solidFill>
                  <a:schemeClr val="bg1"/>
                </a:solidFill>
                <a:latin typeface="Times New Roman" panose="02020603050405020304" pitchFamily="18" charset="0"/>
                <a:cs typeface="Times New Roman" panose="02020603050405020304" pitchFamily="18" charset="0"/>
              </a:rPr>
              <a:t>мяса в пищу традиционно употребляется конина, говядина, оленина, пернатая дичь, а также потроха и кровь. Широко распространены блюда из сибирской рыбы (осётр, </a:t>
            </a:r>
            <a:r>
              <a:rPr lang="ru-RU" sz="2000" dirty="0" err="1">
                <a:solidFill>
                  <a:schemeClr val="bg1"/>
                </a:solidFill>
                <a:latin typeface="Times New Roman" panose="02020603050405020304" pitchFamily="18" charset="0"/>
                <a:cs typeface="Times New Roman" panose="02020603050405020304" pitchFamily="18" charset="0"/>
              </a:rPr>
              <a:t>чир</a:t>
            </a:r>
            <a:r>
              <a:rPr lang="ru-RU" sz="2000" dirty="0">
                <a:solidFill>
                  <a:schemeClr val="bg1"/>
                </a:solidFill>
                <a:latin typeface="Times New Roman" panose="02020603050405020304" pitchFamily="18" charset="0"/>
                <a:cs typeface="Times New Roman" panose="02020603050405020304" pitchFamily="18" charset="0"/>
              </a:rPr>
              <a:t>, омуль, муксун, пелядь, нельма, таймень, хариус). </a:t>
            </a:r>
            <a:br>
              <a:rPr lang="ru-RU" sz="2000" dirty="0">
                <a:solidFill>
                  <a:schemeClr val="bg1"/>
                </a:solidFill>
                <a:latin typeface="Times New Roman" panose="02020603050405020304" pitchFamily="18" charset="0"/>
                <a:cs typeface="Times New Roman" panose="02020603050405020304" pitchFamily="18" charset="0"/>
              </a:rPr>
            </a:br>
            <a:r>
              <a:rPr lang="ru-RU" sz="2000" dirty="0" smtClean="0">
                <a:solidFill>
                  <a:schemeClr val="bg1"/>
                </a:solidFill>
                <a:latin typeface="Times New Roman" panose="02020603050405020304" pitchFamily="18" charset="0"/>
                <a:cs typeface="Times New Roman" panose="02020603050405020304" pitchFamily="18" charset="0"/>
              </a:rPr>
              <a:t/>
            </a:r>
            <a:br>
              <a:rPr lang="ru-RU" sz="2000" dirty="0" smtClean="0">
                <a:solidFill>
                  <a:schemeClr val="bg1"/>
                </a:solidFill>
                <a:latin typeface="Times New Roman" panose="02020603050405020304" pitchFamily="18" charset="0"/>
                <a:cs typeface="Times New Roman" panose="02020603050405020304" pitchFamily="18" charset="0"/>
              </a:rPr>
            </a:br>
            <a:r>
              <a:rPr lang="ru-RU" sz="2000" dirty="0" smtClean="0">
                <a:solidFill>
                  <a:schemeClr val="bg1"/>
                </a:solidFill>
                <a:latin typeface="Times New Roman" panose="02020603050405020304" pitchFamily="18" charset="0"/>
                <a:cs typeface="Times New Roman" panose="02020603050405020304" pitchFamily="18" charset="0"/>
              </a:rPr>
              <a:t>Отличительной </a:t>
            </a:r>
            <a:r>
              <a:rPr lang="ru-RU" sz="2000" dirty="0">
                <a:solidFill>
                  <a:schemeClr val="bg1"/>
                </a:solidFill>
                <a:latin typeface="Times New Roman" panose="02020603050405020304" pitchFamily="18" charset="0"/>
                <a:cs typeface="Times New Roman" panose="02020603050405020304" pitchFamily="18" charset="0"/>
              </a:rPr>
              <a:t>чертой якутской кухни является максимально полное использование всех компонентов исходного продукта. </a:t>
            </a:r>
            <a:br>
              <a:rPr lang="ru-RU" sz="2000" dirty="0">
                <a:solidFill>
                  <a:schemeClr val="bg1"/>
                </a:solidFill>
                <a:latin typeface="Times New Roman" panose="02020603050405020304" pitchFamily="18" charset="0"/>
                <a:cs typeface="Times New Roman" panose="02020603050405020304" pitchFamily="18" charset="0"/>
              </a:rPr>
            </a:br>
            <a:r>
              <a:rPr lang="ru-RU" sz="2000" dirty="0">
                <a:solidFill>
                  <a:schemeClr val="bg1"/>
                </a:solidFill>
                <a:latin typeface="Times New Roman" panose="02020603050405020304" pitchFamily="18" charset="0"/>
                <a:cs typeface="Times New Roman" panose="02020603050405020304" pitchFamily="18" charset="0"/>
              </a:rPr>
              <a:t/>
            </a:r>
            <a:br>
              <a:rPr lang="ru-RU" sz="2000" dirty="0">
                <a:solidFill>
                  <a:schemeClr val="bg1"/>
                </a:solidFill>
                <a:latin typeface="Times New Roman" panose="02020603050405020304" pitchFamily="18" charset="0"/>
                <a:cs typeface="Times New Roman" panose="02020603050405020304" pitchFamily="18" charset="0"/>
              </a:rPr>
            </a:br>
            <a:r>
              <a:rPr lang="ru-RU" sz="2000" dirty="0" smtClean="0">
                <a:solidFill>
                  <a:schemeClr val="bg1"/>
                </a:solidFill>
                <a:latin typeface="Times New Roman" panose="02020603050405020304" pitchFamily="18" charset="0"/>
                <a:cs typeface="Times New Roman" panose="02020603050405020304" pitchFamily="18" charset="0"/>
              </a:rPr>
              <a:t>Очевидно</a:t>
            </a:r>
            <a:r>
              <a:rPr lang="ru-RU" sz="2000" dirty="0">
                <a:solidFill>
                  <a:schemeClr val="bg1"/>
                </a:solidFill>
                <a:latin typeface="Times New Roman" panose="02020603050405020304" pitchFamily="18" charset="0"/>
                <a:cs typeface="Times New Roman" panose="02020603050405020304" pitchFamily="18" charset="0"/>
              </a:rPr>
              <a:t>, такое бережливое отношение к продуктам — результат народного опыта выживания в суровых полярных условиях. </a:t>
            </a:r>
            <a:endParaRPr lang="ru-RU" sz="1600" dirty="0">
              <a:solidFill>
                <a:schemeClr val="bg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394407" y="0"/>
            <a:ext cx="8616099" cy="646331"/>
          </a:xfrm>
          <a:prstGeom prst="rect">
            <a:avLst/>
          </a:prstGeom>
          <a:noFill/>
        </p:spPr>
        <p:txBody>
          <a:bodyPr wrap="square" rtlCol="0">
            <a:spAutoFit/>
          </a:bodyPr>
          <a:lstStyle/>
          <a:p>
            <a:pPr algn="ctr"/>
            <a:r>
              <a:rPr lang="ru-RU" sz="3600" b="1" dirty="0" smtClean="0">
                <a:solidFill>
                  <a:schemeClr val="bg1"/>
                </a:solidFill>
                <a:latin typeface="Times New Roman" panose="02020603050405020304" pitchFamily="18" charset="0"/>
                <a:cs typeface="Times New Roman" panose="02020603050405020304" pitchFamily="18" charset="0"/>
              </a:rPr>
              <a:t>Национальная кухня</a:t>
            </a:r>
          </a:p>
        </p:txBody>
      </p:sp>
      <p:pic>
        <p:nvPicPr>
          <p:cNvPr id="3" name="Рисунок 2"/>
          <p:cNvPicPr>
            <a:picLocks noChangeAspect="1"/>
          </p:cNvPicPr>
          <p:nvPr/>
        </p:nvPicPr>
        <p:blipFill rotWithShape="1">
          <a:blip r:embed="rId2"/>
          <a:srcRect l="68954" t="35133" r="11667" b="15815"/>
          <a:stretch/>
        </p:blipFill>
        <p:spPr>
          <a:xfrm>
            <a:off x="8389855" y="1125502"/>
            <a:ext cx="3706966" cy="5275298"/>
          </a:xfrm>
          <a:prstGeom prst="rect">
            <a:avLst/>
          </a:prstGeom>
        </p:spPr>
      </p:pic>
    </p:spTree>
    <p:extLst>
      <p:ext uri="{BB962C8B-B14F-4D97-AF65-F5344CB8AC3E}">
        <p14:creationId xmlns:p14="http://schemas.microsoft.com/office/powerpoint/2010/main" val="353770997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700</Words>
  <Application>Microsoft Office PowerPoint</Application>
  <PresentationFormat>Широкоэкранный</PresentationFormat>
  <Paragraphs>46</Paragraphs>
  <Slides>24</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24</vt:i4>
      </vt:variant>
    </vt:vector>
  </HeadingPairs>
  <TitlesOfParts>
    <vt:vector size="29" baseType="lpstr">
      <vt:lpstr>Arial</vt:lpstr>
      <vt:lpstr>Calibri</vt:lpstr>
      <vt:lpstr>Calibri Light</vt:lpstr>
      <vt:lpstr>Times New Roman</vt:lpstr>
      <vt:lpstr>Тема Office</vt:lpstr>
      <vt:lpstr>Якуты </vt:lpstr>
      <vt:lpstr> Якуты (самоназвание — якут. саха, мн. ч. сахалар) — тюркский народ, коренное население Якутии.  Якутский язык принадлежит к тюркской группе языков.  По результатам Всероссийской переписи населения 2010 года в России проживало 478,1 тысячи якутов, главным образом, в Якутии (466,5 тысячи), а также в Иркутской, Магаданской областях, Хабаровском и Красноярском краях.  Якуты являются наиболее многочисленным (49,9 % населения) народом в Якутии и самым крупным из коренных народов Сибири в границах РФ</vt:lpstr>
      <vt:lpstr> Якутский язык (самоназвание — саха тыла) — национальный язык якутов, являющийся, наряду с русским, одним из официальных языков Республики Саха (Якутия) и относящийся к тюркской семье языков, в которой образует отдельную ветвь.  Якутский язык значительно отличается от прочих тюркских языков наличием пласта лексики неясного происхождения (возможно, палеоазиатского). </vt:lpstr>
      <vt:lpstr> Якуты, или саха - тюркская этническая группа, проживающая в основном в Республике Саха в Российской Федерации, некоторые из которых распространяются на Амурскую, Магаданскую, Сахалинскую области, Таймырский и Эвенкийский районы Красноярского края. </vt:lpstr>
      <vt:lpstr> Согласно распространённой гипотезе, предками современных якутов является кочевое племя курыканов, хуннского происхождения, жившее до XIV века в Забайкалье.  В свою очередь, курыканы пришли в район озера Байкал с реки Енисей из Красноярско-Минусинского региона.    Большинство учёных полагает, что к XV веку якуты несколькими волнами мигрировали из области озера Байкал в бассейн Лены, Алдана и Вилюя, где они частично ассимилировали, а частично вытеснили эвенков (тунгусов) и юкагиров (одулов), живших здесь ранее.  Якуты традиционно занимались скотоводством (якутская корова), получив уникальный опыт разведения крупного рогатого скота в условиях резко континентального климата в северных широтах, коневодством (якутская лошадь), рыбной ловлей, охотой, развивали торговлю, кузнечное и военное дело.  </vt:lpstr>
      <vt:lpstr> У народа саха музыкальный инструментарий не так богат, как устное народное и песенное творчество, но все же один инструмент – якутский хомус — в настоящее время известен во всем мире. Наряду с хомусом к древним самобытным якутским инструментам относятся струнно-смычковый инструмент кылыһах (кырыымпа), дүҥүр (шаманский бубен) и несколько видов ударных инструментов.  </vt:lpstr>
      <vt:lpstr> Якутский хомус (варган) – древний музыкальный инструмент народов Республики Саха (Якутия), возраст которого составляет более 5 тысяч лет. Его отличает характерный «космический» звук: он издревле считался инструментом якутских шаманов. Якутский хомус и сегодня сохраняет свое сакральное значение и используется в различных ритуалах. Поэтому, в Якутии это не просто инструмент, а настоящий символ национальной культуры народа Саха. Местные умельцы через века пронесли секреты изготовления звучных, колоритных варганов. Несмотря на малый размер, он позволяет извлекать завораживающие звучания, имитирующие звуки природы.</vt:lpstr>
      <vt:lpstr>Презентация PowerPoint</vt:lpstr>
      <vt:lpstr> Якутская кухня — традиционная кухня якутов. Имеет общие черты с кухней бурятов, монголов, отчасти — северных народов (эвенков, эвенов, чукчей), а также русских.  Способы приготовления блюд в якутской кухне немногочисленны: это либо отваривание (мясо, рыба), либо сбраживание (кумыс, суорат), либо заморозка (мясо, рыба).   Из мяса в пищу традиционно употребляется конина, говядина, оленина, пернатая дичь, а также потроха и кровь. Широко распространены блюда из сибирской рыбы (осётр, чир, омуль, муксун, пелядь, нельма, таймень, хариус).   Отличительной чертой якутской кухни является максимально полное использование всех компонентов исходного продукта.   Очевидно, такое бережливое отношение к продуктам — результат народного опыта выживания в суровых полярных условиях. </vt:lpstr>
      <vt:lpstr>Мясо с конских или говяжьих ребер в Якутии известны под названием ойогос (якут. ойоҕос). Ойогос едят запеченным, замороженным или сырым как строганину.  Из замороженных мяса и рыбы делается строганина, которая употребляется в пищу с острой приправой из колбы (черемши), ложечника (подобие хрена) и саранки. Из говяжьей или лошадиной крови получается хаан — якутская кровяная колбаса.  Овощи, фрукты и грибы в блюдах традиционной якутской кухни не используются; употребляются лишь некоторые ягоды.  Одной из визитных карточек якутской кухни является салат «Индигирка». </vt:lpstr>
      <vt:lpstr>Напитки: Национальным напитком является популярный у многих восточных народов кумыс, а также более крепкий кённю кумыс или кёюрген.  Кроме того используют горячий морс вместо чая.   Из коровьего молока готовят сорат (простокваша), кёрчех (взбитые сливки), кёбёр (масло, сбитое с молоком до образования густого крема), чохон (масло, сбитое с молоком и ягодами), йеджегей (творог), сюмех (сыр). Из муки и молочных продуктов якуты варят густую массу саламат (саламаат).  Из квашенного раствора ржанной или ячменной муки (отрубей) готовят бурдук.   Мучные изделия: Из пшеничного теста делаются пирожки по-якутски, якутские лепёшки. </vt:lpstr>
      <vt:lpstr>Основные традиционные занятия – коневодство (в русских документах 17 века Якуты назывались «конными людьми») и разведение крупного рогатого скота. На севере охота имела большее значение, чем на юге. Огромное влияние на быт якутов оказывало обилие комаров и гнуса, слепней и оводов в данной местности. Содержание скота, мучимого насекомыми, было невозможно без дымников. По преданию, якуты стали заниматься коневодством потому, что дикие лошади сами приходили к кострам, спасаясь от насекомых. За лошадьми ухаживали мужчины, за рогатым скотом – женщины. На севере разводили оленей. Сенокошение было известно до прихода русских. Якутские породы скота отличались выносливостью, но были малопродуктивны. </vt:lpstr>
      <vt:lpstr>Было развито также рыболовство. Ловили рыбу в основном летом, но также зимой в проруби; осенью устраивалась коллективная неводьба с разделом добычи между всеми участниками. Для бедняков, не имевших скота, рыболовство было основным занятием (в документах 17 века термин «рыболов» – балыксыт – употребляется в значении «бедняк»), на нём специализировались также некоторые племена. Охота была особенно распространена на севере, составляя здесь основной источник пропитания (песец, заяц, северный олень, лось, птица). В тайге к приходу русских была известна как мясная, так и пушная охота (медведь, лось, белка, лисица, заяц, птица и др.), в дальнейшем из-за снижения численности зверей её значение упало. Характерны специфические приёмы охоты: с быком (охотник подкрадывается к добыче, прячась за быка), конная гоньба зверя по следу, иногда с собаками. </vt:lpstr>
      <vt:lpstr> Существовало собирательство – сбор сосновой и лиственничной заболони (внутренний слой коры), заготавливавшейся на зиму в сушёном виде, кореньев (сарана, чекана и др.), зелени (дикий лук, хрен, щавель). Земледелие (ячмень, в меньшей степени пшеница) было заимствовано у русских в конце 17 века, до середины 19 века было развито очень слабо; его распространению (особенно в Олёкминском округе) способствовали русские ссыльные поселенцы.</vt:lpstr>
      <vt:lpstr>  Была развита обработка дерева (художественная резьба, раскраска ольховым отваром), бересты, меха, кожи; из кожи делали посуду, из конских и коровьих шкур, сшитых в шахматном порядке, – коврики, из заячьего меха – одеяла и др.; из конского волоса ссучивали руками шнуры, плели, вышивали. Прядение, ткачество и валяние войлока отсутствовали. Сохранилось производство лепной керамики, выделявшей Якутов среди других народов Сибири. Были развиты плавка и ковка железа, имевшие товарное значение, плавка и чеканка серебра, меди и др., с 19 века – резьба по мамонтовой кости.</vt:lpstr>
      <vt:lpstr>Даже среди современного населения остались отголоски давнего шаманизма или синтоизма. Почтение духов и явлений природы переросли в устоявшиеся обряды. Некоторые представители народа уже отвергают компонент веры в силу данных ритуалов, однако исполняют их по настоянию старшего поколения или по привычке.  К примеру, раньше обязательным ритуалом перед готовкой было «кормление огня». В очаг бросали еду и окропляли его молоком или кумысом. Сейчас его проводят по праздникам и символически. На смену шаманам пришли «благословители», которые желают счастья, процветания и здоровья присутствующим на торжестве.</vt:lpstr>
      <vt:lpstr>Якутская свадьба: В древние времена о свадьбе договаривались родители, не учитывая желания молодых. Если семья невесты была настолько бедна, что не в состоянии была принять участие в ритуальных мероприятиях, ее могли попросту выкрасть. Благословляли молодых отдельно, окуривая дымом бересты в разных юртах, а затем и во время праздника, разводя ритуальный огонь. Вместо шамана, сегодня этим занимается отец или мать жениха.</vt:lpstr>
      <vt:lpstr>Для защиты дома и скота от порчи, сглаза, злых духов и до сих пор в некоторых улусах принимается целый ряд мер. Для удачного заговора имеют значения такие, казалось бы, мелочи, как орнамент на одежде, "правильные" украшения, особенная утварь. Одних заговоров недостаточно, также необходимо проведение специальных обрядов, при помощи которых саха надеются получить хороший урожай, увеличить поголовье скота, родить здоровых детей и т.д.  </vt:lpstr>
      <vt:lpstr>  Большое значение имеют старые обычаи и традиции. Женщинам нельзя смотреть на волшебный камень Сат, который находят в желудках или печени животных и птиц, иначе он утратит свою силу. Сат заворачивают в бересту и конский волос, берегут как зеницу ока, ведь с его помощью можно призвать дождь, ветер, снег. Первое особенно важно в случае засушливой погоды, ведь плодородие почвы во многом зависит от своевременного полива.</vt:lpstr>
      <vt:lpstr>  В самый долгий день в году 21 июня отмечается Ысах, что в переводе означает «изобилие», но все его знают как праздник кумыса. На его появление повлияли сразу несколько исторических и культурных факторов: долгожданное тепло по истечению длительной зимы дает возможность встретиться всем родственникам после морозного уединения; ритуальное почитание коня (кумыс готовят из молока кобылицы) — животное тесно связано с народом, присутствует в декоре и украшениях, так как по преданию предков было первым на земле; обряд включает в себя «кормление огня» жертвенным кумысом с рук шамана.  </vt:lpstr>
      <vt:lpstr>  Неотъемлемой частью праздника является хоровод, участниками которого становятся все присутствующие. Двигаясь по направлению солнца, они символически запускают ход жизненного круга. Держась за руки с родными и близкими, ощущается единение и сила народа.</vt:lpstr>
      <vt:lpstr>Якуты жили в урасах и бревенчатых балаганах, которые еще назывались якутскими юртами. С 20 века начали строить избы. Поселения якутов состояло из нескольких юрт, которые располагались друг от друга на большом расстоянии. Юрты строились из стоячих круглых бревен. Для строительства использовались только мелкие деревья, рубка больших является грехом. Место для постройки должно быть расположено низко и защищено от ветра. Якуты всегда ищут «счастливое место» и не селятся среди больших деревьев, так как считают, что они уже взяли из земли всю силу. При выборе места для строительства юрты якуты обращались к шаману. Часто жилища строились разборными, чтобы было легко их перевозить при кочевом образе жизни.  </vt:lpstr>
      <vt:lpstr>Двери в жилище расположены с восточной стороны, навстречу солнцу. Крышу покрывали берестой, для освещения в юрте делали много маленьких окон. Внутри расположен камин, обмазанный глиной, вдоль стен стояли широкие лежаки разной формы, отделенные друг от друга перегородками. У входа расположен самый низкий. На высоком лежаке спит хозяин жилища.   </vt:lpstr>
      <vt:lpstr>Жилище якутов назывался Балаан, вдоль стен которого располагались деревянные ороны-нары. Каждый орон имел свое название и отдельное назначение. На них и сидели, и спали. Стулья назывались олох мас-олоппос, из тальника и дерева. Народ Саха издревле поклонялся богу Лошади – Дьосогой. Поэтому и в предметах быта, немногочисленной мебели всегда отражалось изображение Дьосогой. Так, например обеденный стол – главный предмет мебели – назывался Сандалы и имел 3 или 4 ноги в форме лошадиных копыт. Сам сандалы делали из сосны и настилали берестой - березовой.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Мария</cp:lastModifiedBy>
  <cp:revision>23</cp:revision>
  <dcterms:created xsi:type="dcterms:W3CDTF">2021-06-25T08:55:07Z</dcterms:created>
  <dcterms:modified xsi:type="dcterms:W3CDTF">2024-01-08T08:33:53Z</dcterms:modified>
</cp:coreProperties>
</file>