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4" r:id="rId5"/>
    <p:sldId id="259" r:id="rId6"/>
    <p:sldId id="261" r:id="rId7"/>
    <p:sldId id="262" r:id="rId8"/>
    <p:sldId id="263" r:id="rId9"/>
    <p:sldId id="264" r:id="rId10"/>
    <p:sldId id="265" r:id="rId11"/>
    <p:sldId id="266" r:id="rId12"/>
    <p:sldId id="269" r:id="rId13"/>
    <p:sldId id="270" r:id="rId14"/>
    <p:sldId id="271" r:id="rId15"/>
    <p:sldId id="268" r:id="rId16"/>
    <p:sldId id="272" r:id="rId17"/>
    <p:sldId id="275" r:id="rId18"/>
    <p:sldId id="273" r:id="rId19"/>
    <p:sldId id="260" r:id="rId20"/>
    <p:sldId id="267"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5" d="100"/>
          <a:sy n="85" d="100"/>
        </p:scale>
        <p:origin x="59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1181641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797771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3405703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3081041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1613924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BD5FDB3-8594-4120-B056-AA916AD9B29A}" type="datetimeFigureOut">
              <a:rPr lang="ru-RU" smtClean="0"/>
              <a:t>08.01.2024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542870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BD5FDB3-8594-4120-B056-AA916AD9B29A}" type="datetimeFigureOut">
              <a:rPr lang="ru-RU" smtClean="0"/>
              <a:t>08.01.2024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2538599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BD5FDB3-8594-4120-B056-AA916AD9B29A}" type="datetimeFigureOut">
              <a:rPr lang="ru-RU" smtClean="0"/>
              <a:t>08.01.2024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590924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BD5FDB3-8594-4120-B056-AA916AD9B29A}" type="datetimeFigureOut">
              <a:rPr lang="ru-RU" smtClean="0"/>
              <a:t>08.01.2024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3862723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BD5FDB3-8594-4120-B056-AA916AD9B29A}" type="datetimeFigureOut">
              <a:rPr lang="ru-RU" smtClean="0"/>
              <a:t>08.01.2024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2011882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BD5FDB3-8594-4120-B056-AA916AD9B29A}" type="datetimeFigureOut">
              <a:rPr lang="ru-RU" smtClean="0"/>
              <a:t>08.01.2024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A30E65-6D2E-4B50-96D7-7C1717477EF3}" type="slidenum">
              <a:rPr lang="ru-RU" smtClean="0"/>
              <a:t>‹#›</a:t>
            </a:fld>
            <a:endParaRPr lang="ru-RU"/>
          </a:p>
        </p:txBody>
      </p:sp>
    </p:spTree>
    <p:extLst>
      <p:ext uri="{BB962C8B-B14F-4D97-AF65-F5344CB8AC3E}">
        <p14:creationId xmlns:p14="http://schemas.microsoft.com/office/powerpoint/2010/main" val="17833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9000">
              <a:schemeClr val="accent4">
                <a:lumMod val="75000"/>
              </a:schemeClr>
            </a:gs>
            <a:gs pos="100000">
              <a:schemeClr val="accent1">
                <a:lumMod val="45000"/>
                <a:lumOff val="55000"/>
              </a:schemeClr>
            </a:gs>
            <a:gs pos="100000">
              <a:schemeClr val="accent1">
                <a:lumMod val="30000"/>
                <a:lumOff val="7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D5FDB3-8594-4120-B056-AA916AD9B29A}" type="datetimeFigureOut">
              <a:rPr lang="ru-RU" smtClean="0"/>
              <a:t>08.01.2024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30E65-6D2E-4B50-96D7-7C1717477EF3}" type="slidenum">
              <a:rPr lang="ru-RU" smtClean="0"/>
              <a:t>‹#›</a:t>
            </a:fld>
            <a:endParaRPr lang="ru-RU"/>
          </a:p>
        </p:txBody>
      </p:sp>
    </p:spTree>
    <p:extLst>
      <p:ext uri="{BB962C8B-B14F-4D97-AF65-F5344CB8AC3E}">
        <p14:creationId xmlns:p14="http://schemas.microsoft.com/office/powerpoint/2010/main" val="671191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hyperlink" Target="https://www.youtube.com/watch?v=wXpumI9OLwY&amp;t=44s"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https://iknigi.net/avtor-timofey-veronin/232444-zhitie-svyatogo-ravnoapostolnogo-knyazya-vladimira-v-pereskaze-dlya-detey-timofey-veronin.html"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hyperlink" Target="https://disk.yandex.ru/i/4GMxirPTC0lNeA" TargetMode="Externa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4.png"/><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3.xml"/><Relationship Id="rId7" Type="http://schemas.openxmlformats.org/officeDocument/2006/relationships/slide" Target="slide15.xml"/><Relationship Id="rId12"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slide" Target="slide4.xml"/><Relationship Id="rId11" Type="http://schemas.openxmlformats.org/officeDocument/2006/relationships/slide" Target="slide19.xml"/><Relationship Id="rId5" Type="http://schemas.openxmlformats.org/officeDocument/2006/relationships/slide" Target="slide9.xml"/><Relationship Id="rId10"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hyperlink" Target="https://clck.ru/F3hgt" TargetMode="External"/><Relationship Id="rId2" Type="http://schemas.openxmlformats.org/officeDocument/2006/relationships/hyperlink" Target="https://foma.ru/svyatoj-ravnoapostolnyij-knyaz-vladimir-i-kreshhenie-rusi.html" TargetMode="External"/><Relationship Id="rId1" Type="http://schemas.openxmlformats.org/officeDocument/2006/relationships/slideLayout" Target="../slideLayouts/slideLayout2.xml"/><Relationship Id="rId5" Type="http://schemas.openxmlformats.org/officeDocument/2006/relationships/hyperlink" Target="https://foxford.ru/wiki/istoriya/pravlenieknyazyavladimira" TargetMode="External"/><Relationship Id="rId4" Type="http://schemas.openxmlformats.org/officeDocument/2006/relationships/hyperlink" Target="https://iknigi.net/avtor-timofey-veronin/232444-zhitie-svyatogo-ravnoapostolnogo-knyazya-vladimira-v-pereskaze-dlya-detey-timofey-veronin.html"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slide" Target="slide5.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11.xml"/><Relationship Id="rId10" Type="http://schemas.openxmlformats.org/officeDocument/2006/relationships/slide" Target="slide7.xml"/><Relationship Id="rId4" Type="http://schemas.openxmlformats.org/officeDocument/2006/relationships/image" Target="../media/image4.png"/><Relationship Id="rId9" Type="http://schemas.openxmlformats.org/officeDocument/2006/relationships/slide" Target="slide6.xml"/></Relationships>
</file>

<file path=ppt/slides/_rels/slide4.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xml"/><Relationship Id="rId7" Type="http://schemas.openxmlformats.org/officeDocument/2006/relationships/slide" Target="slide17.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259477"/>
            <a:ext cx="10818253" cy="2698617"/>
          </a:xfrm>
        </p:spPr>
        <p:txBody>
          <a:bodyPr>
            <a:noAutofit/>
          </a:bodyPr>
          <a:lstStyle/>
          <a:p>
            <a:r>
              <a:rPr lang="ru-RU" sz="4400" b="1" dirty="0">
                <a:effectLst>
                  <a:outerShdw blurRad="38100" dist="38100" dir="2700000" algn="tl">
                    <a:srgbClr val="000000">
                      <a:alpha val="43137"/>
                    </a:srgbClr>
                  </a:outerShdw>
                </a:effectLst>
                <a:latin typeface="Gabriola" panose="04040605051002020D02" pitchFamily="82" charset="0"/>
              </a:rPr>
              <a:t>Интерактивный обучающий плакат</a:t>
            </a:r>
            <a:br>
              <a:rPr lang="ru-RU" sz="4400" b="1" dirty="0">
                <a:effectLst>
                  <a:outerShdw blurRad="38100" dist="38100" dir="2700000" algn="tl">
                    <a:srgbClr val="000000">
                      <a:alpha val="43137"/>
                    </a:srgbClr>
                  </a:outerShdw>
                </a:effectLst>
                <a:latin typeface="Gabriola" panose="04040605051002020D02" pitchFamily="82" charset="0"/>
              </a:rPr>
            </a:br>
            <a:endParaRPr lang="ru-RU" sz="4400" b="1" dirty="0">
              <a:effectLst>
                <a:outerShdw blurRad="38100" dist="38100" dir="2700000" algn="tl">
                  <a:srgbClr val="000000">
                    <a:alpha val="43137"/>
                  </a:srgbClr>
                </a:outerShdw>
              </a:effectLst>
              <a:latin typeface="Gabriola" panose="04040605051002020D02" pitchFamily="82" charset="0"/>
            </a:endParaRPr>
          </a:p>
        </p:txBody>
      </p:sp>
      <p:sp>
        <p:nvSpPr>
          <p:cNvPr id="3" name="Подзаголовок 2"/>
          <p:cNvSpPr>
            <a:spLocks noGrp="1"/>
          </p:cNvSpPr>
          <p:nvPr>
            <p:ph type="subTitle" idx="1"/>
          </p:nvPr>
        </p:nvSpPr>
        <p:spPr>
          <a:xfrm>
            <a:off x="1446726" y="2958094"/>
            <a:ext cx="9144000" cy="1227540"/>
          </a:xfrm>
        </p:spPr>
        <p:txBody>
          <a:bodyPr>
            <a:normAutofit fontScale="92500" lnSpcReduction="20000"/>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«Святой равноапостольный князь Владимир»</a:t>
            </a:r>
          </a:p>
        </p:txBody>
      </p:sp>
      <p:sp>
        <p:nvSpPr>
          <p:cNvPr id="6" name="Подзаголовок 2"/>
          <p:cNvSpPr txBox="1">
            <a:spLocks/>
          </p:cNvSpPr>
          <p:nvPr/>
        </p:nvSpPr>
        <p:spPr>
          <a:xfrm>
            <a:off x="5761402" y="4346999"/>
            <a:ext cx="6029459" cy="2017942"/>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ru-RU" sz="3900" b="1" dirty="0">
                <a:effectLst>
                  <a:outerShdw blurRad="38100" dist="38100" dir="2700000" algn="tl">
                    <a:srgbClr val="000000">
                      <a:alpha val="43137"/>
                    </a:srgbClr>
                  </a:outerShdw>
                </a:effectLst>
                <a:latin typeface="Gabriola" panose="04040605051002020D02" pitchFamily="82" charset="0"/>
              </a:rPr>
              <a:t>Выполнил:</a:t>
            </a:r>
          </a:p>
          <a:p>
            <a:pPr algn="r"/>
            <a:r>
              <a:rPr lang="ru-RU" sz="3900" b="1" dirty="0">
                <a:effectLst>
                  <a:outerShdw blurRad="38100" dist="38100" dir="2700000" algn="tl">
                    <a:srgbClr val="000000">
                      <a:alpha val="43137"/>
                    </a:srgbClr>
                  </a:outerShdw>
                </a:effectLst>
                <a:latin typeface="Gabriola" panose="04040605051002020D02" pitchFamily="82" charset="0"/>
              </a:rPr>
              <a:t>Маликов Михаил 4 «О» класс</a:t>
            </a:r>
          </a:p>
          <a:p>
            <a:pPr algn="r"/>
            <a:r>
              <a:rPr lang="ru-RU" sz="3900" b="1" dirty="0">
                <a:effectLst>
                  <a:outerShdw blurRad="38100" dist="38100" dir="2700000" algn="tl">
                    <a:srgbClr val="000000">
                      <a:alpha val="43137"/>
                    </a:srgbClr>
                  </a:outerShdw>
                </a:effectLst>
                <a:latin typeface="Gabriola" panose="04040605051002020D02" pitchFamily="82" charset="0"/>
              </a:rPr>
              <a:t>ГБОУ «Школа №1080»</a:t>
            </a:r>
          </a:p>
          <a:p>
            <a:pPr algn="r"/>
            <a:r>
              <a:rPr lang="ru-RU" sz="3900" b="1" dirty="0">
                <a:effectLst>
                  <a:outerShdw blurRad="38100" dist="38100" dir="2700000" algn="tl">
                    <a:srgbClr val="000000">
                      <a:alpha val="43137"/>
                    </a:srgbClr>
                  </a:outerShdw>
                </a:effectLst>
                <a:latin typeface="Gabriola" panose="04040605051002020D02" pitchFamily="82" charset="0"/>
              </a:rPr>
              <a:t>Руководитель: Алексеева Е.Е.</a:t>
            </a:r>
          </a:p>
          <a:p>
            <a:pPr algn="r"/>
            <a:endParaRPr lang="ru-RU" sz="3200" b="1" dirty="0">
              <a:effectLst>
                <a:outerShdw blurRad="38100" dist="38100" dir="2700000" algn="tl">
                  <a:srgbClr val="000000">
                    <a:alpha val="43137"/>
                  </a:srgbClr>
                </a:outerShdw>
              </a:effectLst>
              <a:latin typeface="Gabriola" panose="04040605051002020D02" pitchFamily="82" charset="0"/>
            </a:endParaRPr>
          </a:p>
          <a:p>
            <a:pPr algn="r"/>
            <a:endParaRPr lang="ru-RU" sz="3200" b="1" dirty="0">
              <a:effectLst>
                <a:outerShdw blurRad="38100" dist="38100" dir="2700000" algn="tl">
                  <a:srgbClr val="000000">
                    <a:alpha val="43137"/>
                  </a:srgbClr>
                </a:outerShdw>
              </a:effectLst>
              <a:latin typeface="Gabriola" panose="04040605051002020D02" pitchFamily="82" charset="0"/>
            </a:endParaRPr>
          </a:p>
          <a:p>
            <a:endParaRPr lang="ru-RU" sz="3200" b="1" dirty="0">
              <a:effectLst>
                <a:outerShdw blurRad="38100" dist="38100" dir="2700000" algn="tl">
                  <a:srgbClr val="000000">
                    <a:alpha val="43137"/>
                  </a:srgbClr>
                </a:outerShdw>
              </a:effectLst>
              <a:latin typeface="Gabriola" panose="04040605051002020D02" pitchFamily="82" charset="0"/>
            </a:endParaRPr>
          </a:p>
        </p:txBody>
      </p:sp>
    </p:spTree>
    <p:extLst>
      <p:ext uri="{BB962C8B-B14F-4D97-AF65-F5344CB8AC3E}">
        <p14:creationId xmlns:p14="http://schemas.microsoft.com/office/powerpoint/2010/main" val="1419138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playback">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46726" y="1589626"/>
            <a:ext cx="9298547" cy="5113828"/>
          </a:xfrm>
        </p:spPr>
      </p:pic>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Князь Владимир Святославович</a:t>
            </a:r>
          </a:p>
        </p:txBody>
      </p:sp>
      <p:pic>
        <p:nvPicPr>
          <p:cNvPr id="3" name="Рисунок 2">
            <a:hlinkClick r:id="rId5" action="ppaction://hlinksldjump"/>
          </p:cNvPr>
          <p:cNvPicPr>
            <a:picLocks noChangeAspect="1"/>
          </p:cNvPicPr>
          <p:nvPr/>
        </p:nvPicPr>
        <p:blipFill>
          <a:blip r:embed="rId6"/>
          <a:stretch>
            <a:fillRect/>
          </a:stretch>
        </p:blipFill>
        <p:spPr>
          <a:xfrm>
            <a:off x="11160063" y="5955714"/>
            <a:ext cx="896190" cy="902286"/>
          </a:xfrm>
          <a:prstGeom prst="rect">
            <a:avLst/>
          </a:prstGeom>
        </p:spPr>
      </p:pic>
    </p:spTree>
    <p:extLst>
      <p:ext uri="{BB962C8B-B14F-4D97-AF65-F5344CB8AC3E}">
        <p14:creationId xmlns:p14="http://schemas.microsoft.com/office/powerpoint/2010/main" val="19402396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825480" cy="4351338"/>
          </a:xfrm>
        </p:spPr>
        <p:txBody>
          <a:bodyPr>
            <a:normAutofit/>
          </a:bodyPr>
          <a:lstStyle/>
          <a:p>
            <a:r>
              <a:rPr lang="en-US" sz="3200" b="1" dirty="0">
                <a:latin typeface="Gabriola" panose="04040605051002020D02" pitchFamily="82" charset="0"/>
                <a:hlinkClick r:id="rId2"/>
              </a:rPr>
              <a:t>https://www.youtube.com/watch?v=wXpumI9OLwY&amp;t=44s</a:t>
            </a:r>
            <a:endParaRPr lang="ru-RU" sz="3200" b="1" dirty="0">
              <a:latin typeface="Gabriola" panose="04040605051002020D02" pitchFamily="82" charset="0"/>
            </a:endParaRPr>
          </a:p>
          <a:p>
            <a:pPr algn="just"/>
            <a:r>
              <a:rPr lang="ru-RU" sz="3200" b="1" dirty="0">
                <a:latin typeface="Gabriola" panose="04040605051002020D02" pitchFamily="82" charset="0"/>
              </a:rPr>
              <a:t>Полнометражный видеофильм рассказывает о духовном возмужании равноапостольного великого князя Владимира, о крещении Руси, о гибели благоверных российских князей Бориса и Глеба. Фильм снят по "Повести временных лет", на основе многочисленных документов. Ключевые эпизоды "оживают" в игре известных актеров. Зритель увидит древни иконы, фрески, картины известных художников. Старинный русский Знаменный распев звучит в исполнении мужского и женского хоров Спасского собора Андроникова монастыря.</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Князь Владимир Красное Солнышко</a:t>
            </a:r>
          </a:p>
        </p:txBody>
      </p:sp>
      <p:pic>
        <p:nvPicPr>
          <p:cNvPr id="2" name="Рисунок 1">
            <a:hlinkClick r:id="rId3" action="ppaction://hlinksldjump"/>
          </p:cNvPr>
          <p:cNvPicPr>
            <a:picLocks noChangeAspect="1"/>
          </p:cNvPicPr>
          <p:nvPr/>
        </p:nvPicPr>
        <p:blipFill>
          <a:blip r:embed="rId4"/>
          <a:stretch>
            <a:fillRect/>
          </a:stretch>
        </p:blipFill>
        <p:spPr>
          <a:xfrm>
            <a:off x="11215585" y="5862725"/>
            <a:ext cx="896190" cy="902286"/>
          </a:xfrm>
          <a:prstGeom prst="rect">
            <a:avLst/>
          </a:prstGeom>
        </p:spPr>
      </p:pic>
    </p:spTree>
    <p:extLst>
      <p:ext uri="{BB962C8B-B14F-4D97-AF65-F5344CB8AC3E}">
        <p14:creationId xmlns:p14="http://schemas.microsoft.com/office/powerpoint/2010/main" val="3333161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Святой равноапостольный князь Владимир</a:t>
            </a:r>
          </a:p>
        </p:txBody>
      </p:sp>
      <p:sp>
        <p:nvSpPr>
          <p:cNvPr id="5" name="Объект 4"/>
          <p:cNvSpPr>
            <a:spLocks noGrp="1"/>
          </p:cNvSpPr>
          <p:nvPr>
            <p:ph idx="1"/>
          </p:nvPr>
        </p:nvSpPr>
        <p:spPr>
          <a:xfrm>
            <a:off x="838201" y="1825625"/>
            <a:ext cx="5201992" cy="4351338"/>
          </a:xfrm>
        </p:spPr>
        <p:txBody>
          <a:bodyPr>
            <a:normAutofit/>
          </a:bodyPr>
          <a:lstStyle/>
          <a:p>
            <a:r>
              <a:rPr lang="ru-RU" sz="3600" b="1" dirty="0">
                <a:solidFill>
                  <a:srgbClr val="0283AB"/>
                </a:solidFill>
                <a:latin typeface="Gabriola" panose="04040605051002020D02" pitchFamily="82" charset="0"/>
              </a:rPr>
              <a:t>Текст книги "</a:t>
            </a:r>
            <a:r>
              <a:rPr lang="ru-RU" sz="3600" b="1" u="sng" dirty="0">
                <a:solidFill>
                  <a:srgbClr val="0099CC"/>
                </a:solidFill>
                <a:latin typeface="Gabriola" panose="04040605051002020D02" pitchFamily="82" charset="0"/>
                <a:hlinkClick r:id="rId2"/>
              </a:rPr>
              <a:t>Житие святого равноапостольного князя Владимира в пересказе для детей</a:t>
            </a:r>
            <a:r>
              <a:rPr lang="ru-RU" sz="3600" b="1" dirty="0">
                <a:solidFill>
                  <a:srgbClr val="0283AB"/>
                </a:solidFill>
                <a:latin typeface="Gabriola" panose="04040605051002020D02" pitchFamily="82" charset="0"/>
              </a:rPr>
              <a:t>"</a:t>
            </a:r>
            <a:endParaRPr lang="ru-RU" sz="3600" dirty="0">
              <a:latin typeface="Gabriola" panose="04040605051002020D02" pitchFamily="82" charset="0"/>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7844" y="1631760"/>
            <a:ext cx="3337372" cy="4739068"/>
          </a:xfrm>
          <a:prstGeom prst="rect">
            <a:avLst/>
          </a:prstGeom>
        </p:spPr>
      </p:pic>
      <p:pic>
        <p:nvPicPr>
          <p:cNvPr id="2" name="Рисунок 1">
            <a:hlinkClick r:id="rId4" action="ppaction://hlinksldjump"/>
          </p:cNvPr>
          <p:cNvPicPr>
            <a:picLocks noChangeAspect="1"/>
          </p:cNvPicPr>
          <p:nvPr/>
        </p:nvPicPr>
        <p:blipFill>
          <a:blip r:embed="rId5"/>
          <a:stretch>
            <a:fillRect/>
          </a:stretch>
        </p:blipFill>
        <p:spPr>
          <a:xfrm>
            <a:off x="11134305" y="5862725"/>
            <a:ext cx="896190" cy="902286"/>
          </a:xfrm>
          <a:prstGeom prst="rect">
            <a:avLst/>
          </a:prstGeom>
        </p:spPr>
      </p:pic>
    </p:spTree>
    <p:extLst>
      <p:ext uri="{BB962C8B-B14F-4D97-AF65-F5344CB8AC3E}">
        <p14:creationId xmlns:p14="http://schemas.microsoft.com/office/powerpoint/2010/main" val="3274890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95482" y="1838504"/>
            <a:ext cx="7568198" cy="4351338"/>
          </a:xfrm>
        </p:spPr>
        <p:txBody>
          <a:bodyPr>
            <a:normAutofit/>
          </a:bodyPr>
          <a:lstStyle/>
          <a:p>
            <a:pPr algn="just"/>
            <a:r>
              <a:rPr lang="ru-RU" sz="3200" b="1" dirty="0">
                <a:latin typeface="Gabriola" panose="04040605051002020D02" pitchFamily="82" charset="0"/>
              </a:rPr>
              <a:t>Для удержания земель князю Владимиру недостаточно было только военной силы. Важным объединяющим фактором могла стать единая вера. В 980 г. Владимир предпринимал попытку использовать религию в государственных интересах. Он распорядился установить в Киеве шесть деревянных идолов, среди которых возвышался Перун с серебряной головой и золотыми усами ― верховное божество дружинников.  </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pPr algn="just"/>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Отказ от язычества</a:t>
            </a: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5283" y="2021982"/>
            <a:ext cx="3670199" cy="3670199"/>
          </a:xfrm>
          <a:prstGeom prst="rect">
            <a:avLst/>
          </a:prstGeom>
        </p:spPr>
      </p:pic>
      <p:sp>
        <p:nvSpPr>
          <p:cNvPr id="5" name="Пятиугольник 4"/>
          <p:cNvSpPr/>
          <p:nvPr/>
        </p:nvSpPr>
        <p:spPr>
          <a:xfrm>
            <a:off x="5764486" y="5967264"/>
            <a:ext cx="3782096" cy="63518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a:effectLst>
                  <a:outerShdw blurRad="38100" dist="38100" dir="2700000" algn="tl">
                    <a:srgbClr val="000000">
                      <a:alpha val="43137"/>
                    </a:srgbClr>
                  </a:outerShdw>
                </a:effectLst>
                <a:latin typeface="Gabriola" panose="04040605051002020D02" pitchFamily="82" charset="0"/>
                <a:hlinkClick r:id="rId3"/>
              </a:rPr>
              <a:t>Легенда</a:t>
            </a:r>
            <a:endParaRPr lang="ru-RU" sz="4400" b="1" dirty="0">
              <a:effectLst>
                <a:outerShdw blurRad="38100" dist="38100" dir="2700000" algn="tl">
                  <a:srgbClr val="000000">
                    <a:alpha val="43137"/>
                  </a:srgbClr>
                </a:outerShdw>
              </a:effectLst>
              <a:latin typeface="Gabriola" panose="04040605051002020D02" pitchFamily="82" charset="0"/>
            </a:endParaRPr>
          </a:p>
        </p:txBody>
      </p:sp>
      <p:sp>
        <p:nvSpPr>
          <p:cNvPr id="6" name="Пятиугольник 5">
            <a:hlinkClick r:id="rId4" action="ppaction://hlinksldjump"/>
          </p:cNvPr>
          <p:cNvSpPr/>
          <p:nvPr/>
        </p:nvSpPr>
        <p:spPr>
          <a:xfrm rot="10800000" flipV="1">
            <a:off x="1911492" y="5967264"/>
            <a:ext cx="3471789" cy="59094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a:latin typeface="Gabriola" panose="04040605051002020D02" pitchFamily="82" charset="0"/>
              </a:rPr>
              <a:t>Летопись</a:t>
            </a:r>
          </a:p>
        </p:txBody>
      </p:sp>
      <p:pic>
        <p:nvPicPr>
          <p:cNvPr id="7" name="Рисунок 6">
            <a:hlinkClick r:id="rId5" action="ppaction://hlinksldjump"/>
          </p:cNvPr>
          <p:cNvPicPr>
            <a:picLocks noChangeAspect="1"/>
          </p:cNvPicPr>
          <p:nvPr/>
        </p:nvPicPr>
        <p:blipFill>
          <a:blip r:embed="rId6"/>
          <a:stretch>
            <a:fillRect/>
          </a:stretch>
        </p:blipFill>
        <p:spPr>
          <a:xfrm>
            <a:off x="11215585" y="5919386"/>
            <a:ext cx="896190" cy="902286"/>
          </a:xfrm>
          <a:prstGeom prst="rect">
            <a:avLst/>
          </a:prstGeom>
        </p:spPr>
      </p:pic>
    </p:spTree>
    <p:extLst>
      <p:ext uri="{BB962C8B-B14F-4D97-AF65-F5344CB8AC3E}">
        <p14:creationId xmlns:p14="http://schemas.microsoft.com/office/powerpoint/2010/main" val="3150447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4"/>
            <a:ext cx="10825480" cy="4600933"/>
          </a:xfrm>
        </p:spPr>
        <p:txBody>
          <a:bodyPr>
            <a:normAutofit/>
          </a:bodyPr>
          <a:lstStyle/>
          <a:p>
            <a:pPr algn="just"/>
            <a:r>
              <a:rPr lang="ru-RU" sz="3200" b="1" dirty="0">
                <a:latin typeface="Gabriola" panose="04040605051002020D02" pitchFamily="82" charset="0"/>
              </a:rPr>
              <a:t>Летопись рассказывает о свержении Владимиром языческих кумиров, поставленных им самим за несколько лет до крещения. «Придя в Киев, повелел Владимир кумиров ниспровергнуть: одних изрубить, а других огню предать. Перуна же повелел привязать к хвосту конскому и волочить его с Горы… и приставил 12 мужей бить его </a:t>
            </a:r>
            <a:r>
              <a:rPr lang="ru-RU" sz="3200" b="1" dirty="0" err="1">
                <a:latin typeface="Gabriola" panose="04040605051002020D02" pitchFamily="82" charset="0"/>
              </a:rPr>
              <a:t>жезлием</a:t>
            </a:r>
            <a:r>
              <a:rPr lang="ru-RU" sz="3200" b="1" dirty="0">
                <a:latin typeface="Gabriola" panose="04040605051002020D02" pitchFamily="82" charset="0"/>
              </a:rPr>
              <a:t>… Когда же тащили его к Днепру, оплакивали его неверные люди, ибо не приняли еще святого крещения». Князь повелел сплавить идол вниз по течению Днепра, причем проследить, чтобы он не приставал к берегу, пока не пройдет днепровских порогов. Так Русь распрощалась со своим главным языческим богом. После этого последовало крещение киевлян. </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Отказ от язычества</a:t>
            </a:r>
          </a:p>
        </p:txBody>
      </p:sp>
      <p:pic>
        <p:nvPicPr>
          <p:cNvPr id="2" name="Рисунок 1">
            <a:hlinkClick r:id="rId2" action="ppaction://hlinksldjump"/>
          </p:cNvPr>
          <p:cNvPicPr>
            <a:picLocks noChangeAspect="1"/>
          </p:cNvPicPr>
          <p:nvPr/>
        </p:nvPicPr>
        <p:blipFill>
          <a:blip r:embed="rId3"/>
          <a:stretch>
            <a:fillRect/>
          </a:stretch>
        </p:blipFill>
        <p:spPr>
          <a:xfrm>
            <a:off x="11121426" y="5901873"/>
            <a:ext cx="896190" cy="902286"/>
          </a:xfrm>
          <a:prstGeom prst="rect">
            <a:avLst/>
          </a:prstGeom>
        </p:spPr>
      </p:pic>
    </p:spTree>
    <p:extLst>
      <p:ext uri="{BB962C8B-B14F-4D97-AF65-F5344CB8AC3E}">
        <p14:creationId xmlns:p14="http://schemas.microsoft.com/office/powerpoint/2010/main" val="2898633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44965" y="4504437"/>
            <a:ext cx="11702069" cy="2902553"/>
          </a:xfrm>
        </p:spPr>
        <p:txBody>
          <a:bodyPr>
            <a:normAutofit/>
          </a:bodyPr>
          <a:lstStyle/>
          <a:p>
            <a:pPr algn="just"/>
            <a:r>
              <a:rPr lang="ru-RU" sz="3200" b="1" dirty="0">
                <a:latin typeface="Gabriola" panose="04040605051002020D02" pitchFamily="82" charset="0"/>
              </a:rPr>
              <a:t>Затем по приказу князя все киевляне были собраны в один день у Днепра и крещены в его водах. Из Киева священники и проповедники были посланы в другие города. Языческие сооружения уничтожались, вместо них воздвигались христианские церкви.</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Крещение народа</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9784" y="450761"/>
            <a:ext cx="6231835" cy="3640430"/>
          </a:xfrm>
          <a:prstGeom prst="rect">
            <a:avLst/>
          </a:prstGeom>
        </p:spPr>
      </p:pic>
      <p:sp>
        <p:nvSpPr>
          <p:cNvPr id="5" name="TextBox 4"/>
          <p:cNvSpPr txBox="1"/>
          <p:nvPr/>
        </p:nvSpPr>
        <p:spPr>
          <a:xfrm>
            <a:off x="0" y="1440731"/>
            <a:ext cx="5601772" cy="3046988"/>
          </a:xfrm>
          <a:prstGeom prst="rect">
            <a:avLst/>
          </a:prstGeom>
          <a:noFill/>
        </p:spPr>
        <p:txBody>
          <a:bodyPr wrap="square" rtlCol="0">
            <a:spAutoFit/>
          </a:bodyPr>
          <a:lstStyle/>
          <a:p>
            <a:pPr marL="457200" indent="-457200" algn="just">
              <a:buFont typeface="Arial" panose="020B0604020202020204" pitchFamily="34" charset="0"/>
              <a:buChar char="•"/>
            </a:pPr>
            <a:r>
              <a:rPr lang="ru-RU" sz="3200" b="1" dirty="0">
                <a:solidFill>
                  <a:prstClr val="black"/>
                </a:solidFill>
                <a:latin typeface="Gabriola" panose="04040605051002020D02" pitchFamily="82" charset="0"/>
              </a:rPr>
              <a:t>После крещения князь Владимир вернулся в Киев и привез с собой священников. В первую очередь были крещены сыновья Владимира, бояре и дружина князя. Священники начали проповедовать новую веру.</a:t>
            </a:r>
            <a:endParaRPr lang="ru-RU" dirty="0"/>
          </a:p>
        </p:txBody>
      </p:sp>
      <p:pic>
        <p:nvPicPr>
          <p:cNvPr id="6" name="Рисунок 5">
            <a:hlinkClick r:id="rId3" action="ppaction://hlinksldjump"/>
          </p:cNvPr>
          <p:cNvPicPr>
            <a:picLocks noChangeAspect="1"/>
          </p:cNvPicPr>
          <p:nvPr/>
        </p:nvPicPr>
        <p:blipFill>
          <a:blip r:embed="rId4"/>
          <a:stretch>
            <a:fillRect/>
          </a:stretch>
        </p:blipFill>
        <p:spPr>
          <a:xfrm>
            <a:off x="11135429" y="5936012"/>
            <a:ext cx="896190" cy="902286"/>
          </a:xfrm>
          <a:prstGeom prst="rect">
            <a:avLst/>
          </a:prstGeom>
        </p:spPr>
      </p:pic>
    </p:spTree>
    <p:extLst>
      <p:ext uri="{BB962C8B-B14F-4D97-AF65-F5344CB8AC3E}">
        <p14:creationId xmlns:p14="http://schemas.microsoft.com/office/powerpoint/2010/main" val="2751346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83358" y="1825625"/>
            <a:ext cx="7980322" cy="4351338"/>
          </a:xfrm>
        </p:spPr>
        <p:txBody>
          <a:bodyPr>
            <a:normAutofit/>
          </a:bodyPr>
          <a:lstStyle/>
          <a:p>
            <a:pPr algn="just"/>
            <a:r>
              <a:rPr lang="ru-RU" sz="3200" b="1" dirty="0">
                <a:latin typeface="Gabriola" panose="04040605051002020D02" pitchFamily="82" charset="0"/>
              </a:rPr>
              <a:t>В историческую память народа киевский князь вошел не только как Владимир Святой, но и как Владимир Красное Солнышко — легендарный князь русских былин, которому несли службу все русские былинные богатыри. Любовь народа снискали не только его христианские добродетели, но и неустанная забота об обороне Русской земли. Именно на долю князя Владимира выпала тяжелейшая задача борьбы с печенегами — главными врагами Руси в конце X — начале XI века. </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Владимир Красное Солнышко</a:t>
            </a:r>
          </a:p>
        </p:txBody>
      </p:sp>
      <p:pic>
        <p:nvPicPr>
          <p:cNvPr id="2" name="Рисунок 1"/>
          <p:cNvPicPr>
            <a:picLocks noChangeAspect="1"/>
          </p:cNvPicPr>
          <p:nvPr/>
        </p:nvPicPr>
        <p:blipFill>
          <a:blip r:embed="rId2"/>
          <a:stretch>
            <a:fillRect/>
          </a:stretch>
        </p:blipFill>
        <p:spPr>
          <a:xfrm>
            <a:off x="413197" y="1923048"/>
            <a:ext cx="2910347" cy="4156491"/>
          </a:xfrm>
          <a:prstGeom prst="rect">
            <a:avLst/>
          </a:prstGeom>
        </p:spPr>
      </p:pic>
      <p:pic>
        <p:nvPicPr>
          <p:cNvPr id="5" name="Рисунок 4">
            <a:hlinkClick r:id="rId3" action="ppaction://hlinksldjump"/>
          </p:cNvPr>
          <p:cNvPicPr>
            <a:picLocks noChangeAspect="1"/>
          </p:cNvPicPr>
          <p:nvPr/>
        </p:nvPicPr>
        <p:blipFill>
          <a:blip r:embed="rId4"/>
          <a:stretch>
            <a:fillRect/>
          </a:stretch>
        </p:blipFill>
        <p:spPr>
          <a:xfrm>
            <a:off x="11088668" y="5824088"/>
            <a:ext cx="896190" cy="902286"/>
          </a:xfrm>
          <a:prstGeom prst="rect">
            <a:avLst/>
          </a:prstGeom>
        </p:spPr>
      </p:pic>
    </p:spTree>
    <p:extLst>
      <p:ext uri="{BB962C8B-B14F-4D97-AF65-F5344CB8AC3E}">
        <p14:creationId xmlns:p14="http://schemas.microsoft.com/office/powerpoint/2010/main" val="1056440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538516"/>
            <a:ext cx="10825480" cy="2952437"/>
          </a:xfrm>
        </p:spPr>
        <p:txBody>
          <a:bodyPr>
            <a:normAutofit/>
          </a:bodyPr>
          <a:lstStyle/>
          <a:p>
            <a:pPr algn="just"/>
            <a:r>
              <a:rPr lang="ru-RU" sz="3200" b="1" dirty="0">
                <a:latin typeface="Gabriola" panose="04040605051002020D02" pitchFamily="82" charset="0"/>
              </a:rPr>
              <a:t>Церковь прославила князя Владимира в лике святых как равноапостольного.</a:t>
            </a:r>
          </a:p>
          <a:p>
            <a:pPr algn="just"/>
            <a:r>
              <a:rPr lang="ru-RU" sz="3200" b="1" dirty="0">
                <a:latin typeface="Gabriola" panose="04040605051002020D02" pitchFamily="82" charset="0"/>
              </a:rPr>
              <a:t>Именно равноапостольный князь Владимир, во святом крещении Василий, — инициатор Крещения Руси, поворотного события для истории нашей страны. В 988 году христианство стало в Киевской Руси государственной религией. Сам бывший язычник, князь Владимир активно распространял новую веру среди славян. За это его прозвали Владимир Креститель.</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Святой равноапостольный князь Владимир</a:t>
            </a:r>
          </a:p>
        </p:txBody>
      </p:sp>
      <p:pic>
        <p:nvPicPr>
          <p:cNvPr id="5" name="Рисунок 4"/>
          <p:cNvPicPr>
            <a:picLocks noChangeAspect="1"/>
          </p:cNvPicPr>
          <p:nvPr/>
        </p:nvPicPr>
        <p:blipFill>
          <a:blip r:embed="rId2"/>
          <a:stretch>
            <a:fillRect/>
          </a:stretch>
        </p:blipFill>
        <p:spPr>
          <a:xfrm>
            <a:off x="1348872" y="1606224"/>
            <a:ext cx="3389670" cy="177409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6868" y="1578341"/>
            <a:ext cx="3253926" cy="1829855"/>
          </a:xfrm>
          <a:prstGeom prst="rect">
            <a:avLst/>
          </a:prstGeom>
        </p:spPr>
      </p:pic>
      <p:pic>
        <p:nvPicPr>
          <p:cNvPr id="7" name="Рисунок 6">
            <a:hlinkClick r:id="rId4" action="ppaction://hlinksldjump"/>
          </p:cNvPr>
          <p:cNvPicPr>
            <a:picLocks noChangeAspect="1"/>
          </p:cNvPicPr>
          <p:nvPr/>
        </p:nvPicPr>
        <p:blipFill>
          <a:blip r:embed="rId5"/>
          <a:stretch>
            <a:fillRect/>
          </a:stretch>
        </p:blipFill>
        <p:spPr>
          <a:xfrm>
            <a:off x="11215585" y="5955714"/>
            <a:ext cx="896190" cy="902286"/>
          </a:xfrm>
          <a:prstGeom prst="rect">
            <a:avLst/>
          </a:prstGeom>
        </p:spPr>
      </p:pic>
      <p:pic>
        <p:nvPicPr>
          <p:cNvPr id="8" name="Рисунок 7">
            <a:hlinkClick r:id="rId6" action="ppaction://hlinksldjump"/>
          </p:cNvPr>
          <p:cNvPicPr>
            <a:picLocks noChangeAspect="1"/>
          </p:cNvPicPr>
          <p:nvPr/>
        </p:nvPicPr>
        <p:blipFill>
          <a:blip r:embed="rId7"/>
          <a:stretch>
            <a:fillRect/>
          </a:stretch>
        </p:blipFill>
        <p:spPr>
          <a:xfrm>
            <a:off x="9022056" y="6074596"/>
            <a:ext cx="1688738" cy="664522"/>
          </a:xfrm>
          <a:prstGeom prst="rect">
            <a:avLst/>
          </a:prstGeom>
        </p:spPr>
      </p:pic>
    </p:spTree>
    <p:extLst>
      <p:ext uri="{BB962C8B-B14F-4D97-AF65-F5344CB8AC3E}">
        <p14:creationId xmlns:p14="http://schemas.microsoft.com/office/powerpoint/2010/main" val="1899543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3792" y="2134718"/>
            <a:ext cx="6112886" cy="4351338"/>
          </a:xfrm>
        </p:spPr>
        <p:txBody>
          <a:bodyPr>
            <a:normAutofit/>
          </a:bodyPr>
          <a:lstStyle/>
          <a:p>
            <a:r>
              <a:rPr lang="ru-RU" sz="3200" b="1" dirty="0">
                <a:latin typeface="Gabriola" panose="04040605051002020D02" pitchFamily="82" charset="0"/>
              </a:rPr>
              <a:t>«Боже, </a:t>
            </a:r>
            <a:r>
              <a:rPr lang="ru-RU" sz="3200" b="1" dirty="0" err="1">
                <a:latin typeface="Gabriola" panose="04040605051002020D02" pitchFamily="82" charset="0"/>
              </a:rPr>
              <a:t>сотворивый</a:t>
            </a:r>
            <a:r>
              <a:rPr lang="ru-RU" sz="3200" b="1" dirty="0">
                <a:latin typeface="Gabriola" panose="04040605051002020D02" pitchFamily="82" charset="0"/>
              </a:rPr>
              <a:t> небо и землю! Призри на </a:t>
            </a:r>
            <a:r>
              <a:rPr lang="ru-RU" sz="3200" b="1" dirty="0" err="1">
                <a:latin typeface="Gabriola" panose="04040605051002020D02" pitchFamily="82" charset="0"/>
              </a:rPr>
              <a:t>новыя</a:t>
            </a:r>
            <a:r>
              <a:rPr lang="ru-RU" sz="3200" b="1" dirty="0">
                <a:latin typeface="Gabriola" panose="04040605051002020D02" pitchFamily="82" charset="0"/>
              </a:rPr>
              <a:t> люди сия, и </a:t>
            </a:r>
            <a:r>
              <a:rPr lang="ru-RU" sz="3200" b="1" dirty="0" err="1">
                <a:latin typeface="Gabriola" panose="04040605051002020D02" pitchFamily="82" charset="0"/>
              </a:rPr>
              <a:t>даждь</a:t>
            </a:r>
            <a:r>
              <a:rPr lang="ru-RU" sz="3200" b="1" dirty="0">
                <a:latin typeface="Gabriola" panose="04040605051002020D02" pitchFamily="82" charset="0"/>
              </a:rPr>
              <a:t> им </a:t>
            </a:r>
            <a:r>
              <a:rPr lang="ru-RU" sz="3200" b="1" dirty="0" err="1">
                <a:latin typeface="Gabriola" panose="04040605051002020D02" pitchFamily="82" charset="0"/>
              </a:rPr>
              <a:t>уведети</a:t>
            </a:r>
            <a:r>
              <a:rPr lang="ru-RU" sz="3200" b="1" dirty="0">
                <a:latin typeface="Gabriola" panose="04040605051002020D02" pitchFamily="82" charset="0"/>
              </a:rPr>
              <a:t> Тебе, </a:t>
            </a:r>
            <a:r>
              <a:rPr lang="ru-RU" sz="3200" b="1" dirty="0" err="1">
                <a:latin typeface="Gabriola" panose="04040605051002020D02" pitchFamily="82" charset="0"/>
              </a:rPr>
              <a:t>истиннаго</a:t>
            </a:r>
            <a:r>
              <a:rPr lang="ru-RU" sz="3200" b="1" dirty="0">
                <a:latin typeface="Gabriola" panose="04040605051002020D02" pitchFamily="82" charset="0"/>
              </a:rPr>
              <a:t> Бога, </a:t>
            </a:r>
            <a:r>
              <a:rPr lang="ru-RU" sz="3200" b="1" dirty="0" err="1">
                <a:latin typeface="Gabriola" panose="04040605051002020D02" pitchFamily="82" charset="0"/>
              </a:rPr>
              <a:t>якоже</a:t>
            </a:r>
            <a:r>
              <a:rPr lang="ru-RU" sz="3200" b="1" dirty="0">
                <a:latin typeface="Gabriola" panose="04040605051002020D02" pitchFamily="82" charset="0"/>
              </a:rPr>
              <a:t> </a:t>
            </a:r>
            <a:r>
              <a:rPr lang="ru-RU" sz="3200" b="1" dirty="0" err="1">
                <a:latin typeface="Gabriola" panose="04040605051002020D02" pitchFamily="82" charset="0"/>
              </a:rPr>
              <a:t>уведеша</a:t>
            </a:r>
            <a:r>
              <a:rPr lang="ru-RU" sz="3200" b="1" dirty="0">
                <a:latin typeface="Gabriola" panose="04040605051002020D02" pitchFamily="82" charset="0"/>
              </a:rPr>
              <a:t> страны </a:t>
            </a:r>
            <a:r>
              <a:rPr lang="ru-RU" sz="3200" b="1" dirty="0" err="1">
                <a:latin typeface="Gabriola" panose="04040605051002020D02" pitchFamily="82" charset="0"/>
              </a:rPr>
              <a:t>хрестьянския</a:t>
            </a:r>
            <a:r>
              <a:rPr lang="ru-RU" sz="3200" b="1" dirty="0">
                <a:latin typeface="Gabriola" panose="04040605051002020D02" pitchFamily="82" charset="0"/>
              </a:rPr>
              <a:t>, и утверди в них веру праву и </a:t>
            </a:r>
            <a:r>
              <a:rPr lang="ru-RU" sz="3200" b="1" dirty="0" err="1">
                <a:latin typeface="Gabriola" panose="04040605051002020D02" pitchFamily="82" charset="0"/>
              </a:rPr>
              <a:t>несовратну</a:t>
            </a:r>
            <a:r>
              <a:rPr lang="ru-RU" sz="3200" b="1" dirty="0">
                <a:latin typeface="Gabriola" panose="04040605051002020D02" pitchFamily="82" charset="0"/>
              </a:rPr>
              <a:t>, и мне </a:t>
            </a:r>
            <a:r>
              <a:rPr lang="ru-RU" sz="3200" b="1" dirty="0" err="1">
                <a:latin typeface="Gabriola" panose="04040605051002020D02" pitchFamily="82" charset="0"/>
              </a:rPr>
              <a:t>помози</a:t>
            </a:r>
            <a:r>
              <a:rPr lang="ru-RU" sz="3200" b="1" dirty="0">
                <a:latin typeface="Gabriola" panose="04040605051002020D02" pitchFamily="82" charset="0"/>
              </a:rPr>
              <a:t>, Господи, на </a:t>
            </a:r>
            <a:r>
              <a:rPr lang="ru-RU" sz="3200" b="1" dirty="0" err="1">
                <a:latin typeface="Gabriola" panose="04040605051002020D02" pitchFamily="82" charset="0"/>
              </a:rPr>
              <a:t>супротивнаго</a:t>
            </a:r>
            <a:r>
              <a:rPr lang="ru-RU" sz="3200" b="1" dirty="0">
                <a:latin typeface="Gabriola" panose="04040605051002020D02" pitchFamily="82" charset="0"/>
              </a:rPr>
              <a:t> врага, да </a:t>
            </a:r>
            <a:r>
              <a:rPr lang="ru-RU" sz="3200" b="1" dirty="0" err="1">
                <a:latin typeface="Gabriola" panose="04040605051002020D02" pitchFamily="82" charset="0"/>
              </a:rPr>
              <a:t>надеяся</a:t>
            </a:r>
            <a:r>
              <a:rPr lang="ru-RU" sz="3200" b="1" dirty="0">
                <a:latin typeface="Gabriola" panose="04040605051002020D02" pitchFamily="82" charset="0"/>
              </a:rPr>
              <a:t> на </a:t>
            </a:r>
            <a:r>
              <a:rPr lang="ru-RU" sz="3200" b="1" dirty="0" err="1">
                <a:latin typeface="Gabriola" panose="04040605051002020D02" pitchFamily="82" charset="0"/>
              </a:rPr>
              <a:t>Тя</a:t>
            </a:r>
            <a:r>
              <a:rPr lang="ru-RU" sz="3200" b="1" dirty="0">
                <a:latin typeface="Gabriola" panose="04040605051002020D02" pitchFamily="82" charset="0"/>
              </a:rPr>
              <a:t> и на Твою державу, </a:t>
            </a:r>
            <a:r>
              <a:rPr lang="ru-RU" sz="3200" b="1" dirty="0" err="1">
                <a:latin typeface="Gabriola" panose="04040605051002020D02" pitchFamily="82" charset="0"/>
              </a:rPr>
              <a:t>побежю</a:t>
            </a:r>
            <a:r>
              <a:rPr lang="ru-RU" sz="3200" b="1" dirty="0">
                <a:latin typeface="Gabriola" panose="04040605051002020D02" pitchFamily="82" charset="0"/>
              </a:rPr>
              <a:t> козни его».    </a:t>
            </a:r>
          </a:p>
        </p:txBody>
      </p:sp>
      <p:sp>
        <p:nvSpPr>
          <p:cNvPr id="4" name="Заголовок 3"/>
          <p:cNvSpPr txBox="1">
            <a:spLocks noGrp="1"/>
          </p:cNvSpPr>
          <p:nvPr>
            <p:ph type="title"/>
          </p:nvPr>
        </p:nvSpPr>
        <p:spPr>
          <a:xfrm>
            <a:off x="838200" y="233843"/>
            <a:ext cx="10515600" cy="1588127"/>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Завет святого равноапостольного князя Владимира</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834" y="1583260"/>
            <a:ext cx="3801937" cy="4735628"/>
          </a:xfrm>
          <a:prstGeom prst="rect">
            <a:avLst/>
          </a:prstGeom>
        </p:spPr>
      </p:pic>
      <p:pic>
        <p:nvPicPr>
          <p:cNvPr id="5" name="Рисунок 4">
            <a:hlinkClick r:id="rId3" action="ppaction://hlinksldjump"/>
          </p:cNvPr>
          <p:cNvPicPr>
            <a:picLocks noChangeAspect="1"/>
          </p:cNvPicPr>
          <p:nvPr/>
        </p:nvPicPr>
        <p:blipFill>
          <a:blip r:embed="rId4"/>
          <a:stretch>
            <a:fillRect/>
          </a:stretch>
        </p:blipFill>
        <p:spPr>
          <a:xfrm>
            <a:off x="11160063" y="5867745"/>
            <a:ext cx="896190" cy="902286"/>
          </a:xfrm>
          <a:prstGeom prst="rect">
            <a:avLst/>
          </a:prstGeom>
        </p:spPr>
      </p:pic>
    </p:spTree>
    <p:extLst>
      <p:ext uri="{BB962C8B-B14F-4D97-AF65-F5344CB8AC3E}">
        <p14:creationId xmlns:p14="http://schemas.microsoft.com/office/powerpoint/2010/main" val="1086412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gn="ctr">
              <a:buNone/>
            </a:pPr>
            <a:r>
              <a:rPr lang="ru-RU" sz="8000" b="1" dirty="0">
                <a:solidFill>
                  <a:srgbClr val="FFC000"/>
                </a:solidFill>
                <a:effectLst>
                  <a:outerShdw blurRad="38100" dist="38100" dir="2700000" algn="tl">
                    <a:srgbClr val="000000">
                      <a:alpha val="43137"/>
                    </a:srgbClr>
                  </a:outerShdw>
                </a:effectLst>
                <a:latin typeface="Gabriola" panose="04040605051002020D02" pitchFamily="82" charset="0"/>
              </a:rPr>
              <a:t>Спасибо за внимание</a:t>
            </a:r>
            <a:endParaRPr lang="ru-RU" sz="8000" dirty="0">
              <a:latin typeface="Palatino Linotype" panose="02040502050505030304" pitchFamily="18" charset="0"/>
            </a:endParaRPr>
          </a:p>
        </p:txBody>
      </p:sp>
    </p:spTree>
    <p:extLst>
      <p:ext uri="{BB962C8B-B14F-4D97-AF65-F5344CB8AC3E}">
        <p14:creationId xmlns:p14="http://schemas.microsoft.com/office/powerpoint/2010/main" val="105289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12" name="Рисунок 11">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2623" y="3456917"/>
            <a:ext cx="889045" cy="889045"/>
          </a:xfrm>
          <a:prstGeom prst="rect">
            <a:avLst/>
          </a:prstGeom>
        </p:spPr>
      </p:pic>
      <p:pic>
        <p:nvPicPr>
          <p:cNvPr id="13" name="Рисунок 12">
            <a:hlinkClick r:id="rId5"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7145" y="1597637"/>
            <a:ext cx="889045" cy="889045"/>
          </a:xfrm>
          <a:prstGeom prst="rect">
            <a:avLst/>
          </a:prstGeom>
        </p:spPr>
      </p:pic>
      <p:pic>
        <p:nvPicPr>
          <p:cNvPr id="14" name="Рисунок 13">
            <a:hlinkClick r:id="rId6"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9973" y="226037"/>
            <a:ext cx="889045" cy="889045"/>
          </a:xfrm>
          <a:prstGeom prst="rect">
            <a:avLst/>
          </a:prstGeom>
        </p:spPr>
      </p:pic>
      <p:pic>
        <p:nvPicPr>
          <p:cNvPr id="15" name="Рисунок 14">
            <a:hlinkClick r:id="rId7"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5545" y="3233397"/>
            <a:ext cx="889045" cy="889045"/>
          </a:xfrm>
          <a:prstGeom prst="rect">
            <a:avLst/>
          </a:prstGeom>
        </p:spPr>
      </p:pic>
      <p:pic>
        <p:nvPicPr>
          <p:cNvPr id="16" name="Рисунок 15">
            <a:hlinkClick r:id="rId8"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450" y="5003844"/>
            <a:ext cx="889045" cy="889045"/>
          </a:xfrm>
          <a:prstGeom prst="rect">
            <a:avLst/>
          </a:prstGeom>
        </p:spPr>
      </p:pic>
      <p:pic>
        <p:nvPicPr>
          <p:cNvPr id="17" name="Рисунок 16">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00033" y="4400740"/>
            <a:ext cx="603104" cy="603104"/>
          </a:xfrm>
          <a:prstGeom prst="rect">
            <a:avLst/>
          </a:prstGeom>
        </p:spPr>
      </p:pic>
      <p:pic>
        <p:nvPicPr>
          <p:cNvPr id="2" name="Рисунок 1">
            <a:hlinkClick r:id="rId11" action="ppaction://hlinksldjump"/>
          </p:cNvPr>
          <p:cNvPicPr>
            <a:picLocks noChangeAspect="1"/>
          </p:cNvPicPr>
          <p:nvPr/>
        </p:nvPicPr>
        <p:blipFill>
          <a:blip r:embed="rId12"/>
          <a:stretch>
            <a:fillRect/>
          </a:stretch>
        </p:blipFill>
        <p:spPr>
          <a:xfrm>
            <a:off x="11456276" y="6117271"/>
            <a:ext cx="735724" cy="740728"/>
          </a:xfrm>
          <a:prstGeom prst="rect">
            <a:avLst/>
          </a:prstGeom>
        </p:spPr>
      </p:pic>
    </p:spTree>
    <p:extLst>
      <p:ext uri="{BB962C8B-B14F-4D97-AF65-F5344CB8AC3E}">
        <p14:creationId xmlns:p14="http://schemas.microsoft.com/office/powerpoint/2010/main" val="1402886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825480" cy="4351338"/>
          </a:xfrm>
        </p:spPr>
        <p:txBody>
          <a:bodyPr>
            <a:normAutofit lnSpcReduction="10000"/>
          </a:bodyPr>
          <a:lstStyle/>
          <a:p>
            <a:r>
              <a:rPr lang="ru-RU" b="1" dirty="0">
                <a:latin typeface="Gabriola" panose="04040605051002020D02" pitchFamily="82" charset="0"/>
              </a:rPr>
              <a:t>Правители России и развитие строительства: монография /Т.А. Молокова </a:t>
            </a:r>
            <a:r>
              <a:rPr lang="en-US" b="1" dirty="0">
                <a:latin typeface="Gabriola" panose="04040605051002020D02" pitchFamily="82" charset="0"/>
              </a:rPr>
              <a:t>[</a:t>
            </a:r>
            <a:r>
              <a:rPr lang="ru-RU" b="1" dirty="0">
                <a:latin typeface="Gabriola" panose="04040605051002020D02" pitchFamily="82" charset="0"/>
              </a:rPr>
              <a:t>и др.</a:t>
            </a:r>
            <a:r>
              <a:rPr lang="en-US" b="1" dirty="0">
                <a:latin typeface="Gabriola" panose="04040605051002020D02" pitchFamily="82" charset="0"/>
              </a:rPr>
              <a:t>]</a:t>
            </a:r>
            <a:r>
              <a:rPr lang="ru-RU" b="1" dirty="0">
                <a:latin typeface="Gabriola" panose="04040605051002020D02" pitchFamily="82" charset="0"/>
              </a:rPr>
              <a:t>; под общ. ред. Т.А. </a:t>
            </a:r>
            <a:r>
              <a:rPr lang="ru-RU" b="1" dirty="0" err="1">
                <a:latin typeface="Gabriola" panose="04040605051002020D02" pitchFamily="82" charset="0"/>
              </a:rPr>
              <a:t>Молоковой</a:t>
            </a:r>
            <a:r>
              <a:rPr lang="ru-RU" b="1" dirty="0">
                <a:latin typeface="Gabriola" panose="04040605051002020D02" pitchFamily="82" charset="0"/>
              </a:rPr>
              <a:t> ; М-во образования и науки Росс Федерации, ФГБОУ ВПО «</a:t>
            </a:r>
            <a:r>
              <a:rPr lang="ru-RU" b="1" dirty="0" err="1">
                <a:latin typeface="Gabriola" panose="04040605051002020D02" pitchFamily="82" charset="0"/>
              </a:rPr>
              <a:t>Мос</a:t>
            </a:r>
            <a:r>
              <a:rPr lang="ru-RU" b="1" dirty="0">
                <a:latin typeface="Gabriola" panose="04040605051002020D02" pitchFamily="82" charset="0"/>
              </a:rPr>
              <a:t>. гос. строит. ун-т». Москва: МГСУ, 2012. 296 с.: ил. (Библиотека научных разработок и проектов МГСУ)</a:t>
            </a:r>
          </a:p>
          <a:p>
            <a:r>
              <a:rPr lang="ru-RU" b="1" dirty="0">
                <a:latin typeface="Gabriola" panose="04040605051002020D02" pitchFamily="82" charset="0"/>
              </a:rPr>
              <a:t>Православный журнал «Фома»: </a:t>
            </a:r>
            <a:r>
              <a:rPr lang="en-US" b="1" dirty="0">
                <a:latin typeface="Gabriola" panose="04040605051002020D02" pitchFamily="82" charset="0"/>
                <a:hlinkClick r:id="rId2"/>
              </a:rPr>
              <a:t>https://foma.ru/svyatoj-ravnoapostolnyij-knyaz-vladimir-i-kreshhenie-rusi.html</a:t>
            </a:r>
            <a:endParaRPr lang="ru-RU" b="1" dirty="0">
              <a:latin typeface="Gabriola" panose="04040605051002020D02" pitchFamily="82" charset="0"/>
            </a:endParaRPr>
          </a:p>
          <a:p>
            <a:r>
              <a:rPr lang="ru-RU" b="1" dirty="0">
                <a:latin typeface="Gabriola" panose="04040605051002020D02" pitchFamily="82" charset="0"/>
              </a:rPr>
              <a:t>Википедия: </a:t>
            </a:r>
            <a:r>
              <a:rPr lang="en-US" b="1" dirty="0">
                <a:latin typeface="Gabriola" panose="04040605051002020D02" pitchFamily="82" charset="0"/>
                <a:hlinkClick r:id="rId3"/>
              </a:rPr>
              <a:t>https://clck.ru/F3hgt</a:t>
            </a:r>
            <a:endParaRPr lang="ru-RU" b="1" dirty="0">
              <a:latin typeface="Gabriola" panose="04040605051002020D02" pitchFamily="82" charset="0"/>
            </a:endParaRPr>
          </a:p>
          <a:p>
            <a:r>
              <a:rPr lang="ru-RU" b="1" dirty="0">
                <a:latin typeface="Gabriola" panose="04040605051002020D02" pitchFamily="82" charset="0"/>
              </a:rPr>
              <a:t>Электронная библиотека </a:t>
            </a:r>
            <a:r>
              <a:rPr lang="ru-RU" b="1" dirty="0"/>
              <a:t>"</a:t>
            </a:r>
            <a:r>
              <a:rPr lang="ru-RU" b="1" dirty="0">
                <a:latin typeface="Gabriola" panose="04040605051002020D02" pitchFamily="82" charset="0"/>
                <a:hlinkClick r:id="rId4"/>
              </a:rPr>
              <a:t>Житие святого равноапостольного князя Владимира в пересказе для детей</a:t>
            </a:r>
            <a:r>
              <a:rPr lang="ru-RU" b="1" dirty="0"/>
              <a:t>"</a:t>
            </a:r>
          </a:p>
          <a:p>
            <a:r>
              <a:rPr lang="ru-RU" b="1" dirty="0">
                <a:latin typeface="Gabriola" panose="04040605051002020D02" pitchFamily="82" charset="0"/>
              </a:rPr>
              <a:t>Онлайн – школа «</a:t>
            </a:r>
            <a:r>
              <a:rPr lang="ru-RU" b="1" dirty="0" err="1">
                <a:latin typeface="Gabriola" panose="04040605051002020D02" pitchFamily="82" charset="0"/>
              </a:rPr>
              <a:t>Фоксворд</a:t>
            </a:r>
            <a:r>
              <a:rPr lang="ru-RU" b="1" dirty="0">
                <a:latin typeface="Gabriola" panose="04040605051002020D02" pitchFamily="82" charset="0"/>
              </a:rPr>
              <a:t>»: </a:t>
            </a:r>
            <a:r>
              <a:rPr lang="en-US" b="1" dirty="0">
                <a:latin typeface="Gabriola" panose="04040605051002020D02" pitchFamily="82" charset="0"/>
                <a:hlinkClick r:id="rId5"/>
              </a:rPr>
              <a:t>https://foxford.ru/wiki/istoriya/pravlenieknyazyavladimira</a:t>
            </a:r>
            <a:endParaRPr lang="ru-RU" b="1" dirty="0">
              <a:latin typeface="Gabriola" panose="04040605051002020D02" pitchFamily="82" charset="0"/>
            </a:endParaRPr>
          </a:p>
          <a:p>
            <a:endParaRPr lang="ru-RU" b="1" dirty="0">
              <a:latin typeface="Gabriola" panose="04040605051002020D02" pitchFamily="82" charset="0"/>
            </a:endParaRP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Информационные источники</a:t>
            </a:r>
          </a:p>
        </p:txBody>
      </p:sp>
    </p:spTree>
    <p:extLst>
      <p:ext uri="{BB962C8B-B14F-4D97-AF65-F5344CB8AC3E}">
        <p14:creationId xmlns:p14="http://schemas.microsoft.com/office/powerpoint/2010/main" val="4280957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1120" y="365125"/>
            <a:ext cx="3901440" cy="1325563"/>
          </a:xfrm>
        </p:spPr>
        <p:txBody>
          <a:bodyPr>
            <a:normAutofit/>
          </a:bodyPr>
          <a:lstStyle/>
          <a:p>
            <a:pPr algn="ctr"/>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ea typeface="Cambria Math" panose="02040503050406030204" pitchFamily="18" charset="0"/>
                <a:cs typeface="FreesiaUPC" panose="020B0604020202020204" pitchFamily="34" charset="-34"/>
              </a:rPr>
              <a:t>Князь Владимир</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4246880" cy="5945632"/>
          </a:xfrm>
        </p:spPr>
      </p:pic>
      <p:sp>
        <p:nvSpPr>
          <p:cNvPr id="5" name="Пятиугольник 4"/>
          <p:cNvSpPr/>
          <p:nvPr/>
        </p:nvSpPr>
        <p:spPr>
          <a:xfrm>
            <a:off x="6664960" y="1930400"/>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ятиугольник 5"/>
          <p:cNvSpPr/>
          <p:nvPr/>
        </p:nvSpPr>
        <p:spPr>
          <a:xfrm>
            <a:off x="6664960" y="3337941"/>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ятиугольник 6"/>
          <p:cNvSpPr/>
          <p:nvPr/>
        </p:nvSpPr>
        <p:spPr>
          <a:xfrm>
            <a:off x="6664960" y="4933061"/>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6888480" y="2269808"/>
            <a:ext cx="4124960" cy="584775"/>
          </a:xfrm>
          <a:prstGeom prst="rect">
            <a:avLst/>
          </a:prstGeom>
          <a:noFill/>
        </p:spPr>
        <p:txBody>
          <a:bodyPr wrap="square" rtlCol="0">
            <a:spAutoFit/>
          </a:bodyPr>
          <a:lstStyle/>
          <a:p>
            <a:r>
              <a:rPr lang="ru-RU" sz="3200" dirty="0">
                <a:ln>
                  <a:solidFill>
                    <a:schemeClr val="bg1"/>
                  </a:solidFill>
                </a:ln>
                <a:solidFill>
                  <a:schemeClr val="bg1"/>
                </a:solidFill>
                <a:latin typeface="Gabriola" panose="04040605051002020D02" pitchFamily="82" charset="0"/>
                <a:cs typeface="Aharoni" panose="02010803020104030203" pitchFamily="2" charset="-79"/>
              </a:rPr>
              <a:t>Юность князя Владимира</a:t>
            </a:r>
          </a:p>
        </p:txBody>
      </p:sp>
      <p:sp>
        <p:nvSpPr>
          <p:cNvPr id="9" name="TextBox 8"/>
          <p:cNvSpPr txBox="1"/>
          <p:nvPr/>
        </p:nvSpPr>
        <p:spPr>
          <a:xfrm>
            <a:off x="6543040" y="5148673"/>
            <a:ext cx="4815840" cy="584775"/>
          </a:xfrm>
          <a:prstGeom prst="rect">
            <a:avLst/>
          </a:prstGeom>
          <a:noFill/>
        </p:spPr>
        <p:txBody>
          <a:bodyPr wrap="square" rtlCol="0">
            <a:spAutoFit/>
          </a:bodyPr>
          <a:lstStyle/>
          <a:p>
            <a:r>
              <a:rPr lang="ru-RU" sz="3200" b="1" dirty="0">
                <a:solidFill>
                  <a:schemeClr val="bg1"/>
                </a:solidFill>
                <a:latin typeface="Gabriola" panose="04040605051002020D02" pitchFamily="82" charset="0"/>
              </a:rPr>
              <a:t>Итоги правления князя Владимира</a:t>
            </a:r>
          </a:p>
        </p:txBody>
      </p:sp>
      <p:sp>
        <p:nvSpPr>
          <p:cNvPr id="10" name="TextBox 9"/>
          <p:cNvSpPr txBox="1"/>
          <p:nvPr/>
        </p:nvSpPr>
        <p:spPr>
          <a:xfrm>
            <a:off x="7152640" y="3525520"/>
            <a:ext cx="3596640" cy="584775"/>
          </a:xfrm>
          <a:prstGeom prst="rect">
            <a:avLst/>
          </a:prstGeom>
          <a:noFill/>
        </p:spPr>
        <p:txBody>
          <a:bodyPr wrap="square" rtlCol="0">
            <a:spAutoFit/>
          </a:bodyPr>
          <a:lstStyle/>
          <a:p>
            <a:r>
              <a:rPr lang="ru-RU" sz="3200" b="1" dirty="0">
                <a:solidFill>
                  <a:schemeClr val="bg1"/>
                </a:solidFill>
                <a:latin typeface="Gabriola" panose="04040605051002020D02" pitchFamily="82" charset="0"/>
              </a:rPr>
              <a:t>Великий князь Киевский</a:t>
            </a:r>
          </a:p>
        </p:txBody>
      </p:sp>
      <p:pic>
        <p:nvPicPr>
          <p:cNvPr id="3" name="Рисунок 2">
            <a:hlinkClick r:id="rId3" action="ppaction://hlinksldjump"/>
          </p:cNvPr>
          <p:cNvPicPr>
            <a:picLocks noChangeAspect="1"/>
          </p:cNvPicPr>
          <p:nvPr/>
        </p:nvPicPr>
        <p:blipFill>
          <a:blip r:embed="rId4"/>
          <a:stretch>
            <a:fillRect/>
          </a:stretch>
        </p:blipFill>
        <p:spPr>
          <a:xfrm>
            <a:off x="11154625" y="5859614"/>
            <a:ext cx="896190" cy="902286"/>
          </a:xfrm>
          <a:prstGeom prst="rect">
            <a:avLst/>
          </a:prstGeom>
        </p:spPr>
      </p:pic>
      <p:pic>
        <p:nvPicPr>
          <p:cNvPr id="11" name="Рисунок 10">
            <a:hlinkClick r:id="rId5" action="ppaction://hlinksldjump"/>
          </p:cNvPr>
          <p:cNvPicPr>
            <a:picLocks noChangeAspect="1"/>
          </p:cNvPicPr>
          <p:nvPr/>
        </p:nvPicPr>
        <p:blipFill>
          <a:blip r:embed="rId6"/>
          <a:stretch>
            <a:fillRect/>
          </a:stretch>
        </p:blipFill>
        <p:spPr>
          <a:xfrm>
            <a:off x="5434885" y="5733448"/>
            <a:ext cx="867337" cy="867337"/>
          </a:xfrm>
          <a:prstGeom prst="rect">
            <a:avLst/>
          </a:prstGeom>
        </p:spPr>
      </p:pic>
      <p:pic>
        <p:nvPicPr>
          <p:cNvPr id="12" name="Рисунок 11">
            <a:hlinkClick r:id="rId7" action="ppaction://hlinksldjump"/>
          </p:cNvPr>
          <p:cNvPicPr>
            <a:picLocks noChangeAspect="1"/>
          </p:cNvPicPr>
          <p:nvPr/>
        </p:nvPicPr>
        <p:blipFill>
          <a:blip r:embed="rId8"/>
          <a:stretch>
            <a:fillRect/>
          </a:stretch>
        </p:blipFill>
        <p:spPr>
          <a:xfrm>
            <a:off x="6262547" y="1581115"/>
            <a:ext cx="890093" cy="890093"/>
          </a:xfrm>
          <a:prstGeom prst="rect">
            <a:avLst/>
          </a:prstGeom>
        </p:spPr>
      </p:pic>
      <p:pic>
        <p:nvPicPr>
          <p:cNvPr id="13" name="Рисунок 12">
            <a:hlinkClick r:id="rId9" action="ppaction://hlinksldjump"/>
          </p:cNvPr>
          <p:cNvPicPr>
            <a:picLocks noChangeAspect="1"/>
          </p:cNvPicPr>
          <p:nvPr/>
        </p:nvPicPr>
        <p:blipFill>
          <a:blip r:embed="rId8"/>
          <a:stretch>
            <a:fillRect/>
          </a:stretch>
        </p:blipFill>
        <p:spPr>
          <a:xfrm>
            <a:off x="6302222" y="2999577"/>
            <a:ext cx="890093" cy="890093"/>
          </a:xfrm>
          <a:prstGeom prst="rect">
            <a:avLst/>
          </a:prstGeom>
        </p:spPr>
      </p:pic>
      <p:pic>
        <p:nvPicPr>
          <p:cNvPr id="14" name="Рисунок 13">
            <a:hlinkClick r:id="rId10" action="ppaction://hlinksldjump"/>
          </p:cNvPr>
          <p:cNvPicPr>
            <a:picLocks noChangeAspect="1"/>
          </p:cNvPicPr>
          <p:nvPr/>
        </p:nvPicPr>
        <p:blipFill>
          <a:blip r:embed="rId8"/>
          <a:stretch>
            <a:fillRect/>
          </a:stretch>
        </p:blipFill>
        <p:spPr>
          <a:xfrm>
            <a:off x="6302222" y="4458667"/>
            <a:ext cx="890093" cy="890093"/>
          </a:xfrm>
          <a:prstGeom prst="rect">
            <a:avLst/>
          </a:prstGeom>
        </p:spPr>
      </p:pic>
    </p:spTree>
    <p:extLst>
      <p:ext uri="{BB962C8B-B14F-4D97-AF65-F5344CB8AC3E}">
        <p14:creationId xmlns:p14="http://schemas.microsoft.com/office/powerpoint/2010/main" val="555506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1120" y="365125"/>
            <a:ext cx="3901440" cy="1325563"/>
          </a:xfrm>
        </p:spPr>
        <p:txBody>
          <a:bodyPr>
            <a:normAutofit/>
          </a:bodyPr>
          <a:lstStyle/>
          <a:p>
            <a:pPr algn="ctr"/>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ea typeface="Cambria Math" panose="02040503050406030204" pitchFamily="18" charset="0"/>
                <a:cs typeface="FreesiaUPC" panose="020B0604020202020204" pitchFamily="34" charset="-34"/>
              </a:rPr>
              <a:t>Князь Владимир</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4246880" cy="5945632"/>
          </a:xfrm>
        </p:spPr>
      </p:pic>
      <p:sp>
        <p:nvSpPr>
          <p:cNvPr id="5" name="Пятиугольник 4"/>
          <p:cNvSpPr/>
          <p:nvPr/>
        </p:nvSpPr>
        <p:spPr>
          <a:xfrm>
            <a:off x="6664960" y="1930400"/>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ятиугольник 5"/>
          <p:cNvSpPr/>
          <p:nvPr/>
        </p:nvSpPr>
        <p:spPr>
          <a:xfrm>
            <a:off x="6664960" y="3337941"/>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ятиугольник 6"/>
          <p:cNvSpPr/>
          <p:nvPr/>
        </p:nvSpPr>
        <p:spPr>
          <a:xfrm>
            <a:off x="6664960" y="4933061"/>
            <a:ext cx="4815840" cy="10160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6888480" y="2269808"/>
            <a:ext cx="4124960" cy="584775"/>
          </a:xfrm>
          <a:prstGeom prst="rect">
            <a:avLst/>
          </a:prstGeom>
          <a:noFill/>
        </p:spPr>
        <p:txBody>
          <a:bodyPr wrap="square" rtlCol="0">
            <a:spAutoFit/>
          </a:bodyPr>
          <a:lstStyle/>
          <a:p>
            <a:r>
              <a:rPr lang="ru-RU" sz="3200" dirty="0">
                <a:ln>
                  <a:solidFill>
                    <a:schemeClr val="bg1"/>
                  </a:solidFill>
                </a:ln>
                <a:solidFill>
                  <a:schemeClr val="bg1"/>
                </a:solidFill>
                <a:latin typeface="Gabriola" panose="04040605051002020D02" pitchFamily="82" charset="0"/>
                <a:cs typeface="Aharoni" panose="02010803020104030203" pitchFamily="2" charset="-79"/>
              </a:rPr>
              <a:t>Владимир Красное Солнышко</a:t>
            </a:r>
          </a:p>
        </p:txBody>
      </p:sp>
      <p:sp>
        <p:nvSpPr>
          <p:cNvPr id="9" name="TextBox 8"/>
          <p:cNvSpPr txBox="1"/>
          <p:nvPr/>
        </p:nvSpPr>
        <p:spPr>
          <a:xfrm>
            <a:off x="6767991" y="5058521"/>
            <a:ext cx="4815840" cy="584775"/>
          </a:xfrm>
          <a:prstGeom prst="rect">
            <a:avLst/>
          </a:prstGeom>
          <a:noFill/>
        </p:spPr>
        <p:txBody>
          <a:bodyPr wrap="square" rtlCol="0">
            <a:spAutoFit/>
          </a:bodyPr>
          <a:lstStyle/>
          <a:p>
            <a:r>
              <a:rPr lang="ru-RU" sz="3200" b="1" dirty="0">
                <a:solidFill>
                  <a:schemeClr val="bg1"/>
                </a:solidFill>
                <a:latin typeface="Gabriola" panose="04040605051002020D02" pitchFamily="82" charset="0"/>
              </a:rPr>
              <a:t>Завет святого князя Владимира</a:t>
            </a:r>
          </a:p>
        </p:txBody>
      </p:sp>
      <p:sp>
        <p:nvSpPr>
          <p:cNvPr id="10" name="TextBox 9"/>
          <p:cNvSpPr txBox="1"/>
          <p:nvPr/>
        </p:nvSpPr>
        <p:spPr>
          <a:xfrm>
            <a:off x="7085383" y="3276723"/>
            <a:ext cx="3974993" cy="1077218"/>
          </a:xfrm>
          <a:prstGeom prst="rect">
            <a:avLst/>
          </a:prstGeom>
          <a:noFill/>
        </p:spPr>
        <p:txBody>
          <a:bodyPr wrap="square" rtlCol="0">
            <a:spAutoFit/>
          </a:bodyPr>
          <a:lstStyle/>
          <a:p>
            <a:r>
              <a:rPr lang="ru-RU" sz="3200" b="1" dirty="0">
                <a:solidFill>
                  <a:schemeClr val="bg1"/>
                </a:solidFill>
                <a:latin typeface="Gabriola" panose="04040605051002020D02" pitchFamily="82" charset="0"/>
              </a:rPr>
              <a:t>Святой равноапостольный князь Владимир</a:t>
            </a:r>
          </a:p>
        </p:txBody>
      </p:sp>
      <p:pic>
        <p:nvPicPr>
          <p:cNvPr id="3" name="Рисунок 2">
            <a:hlinkClick r:id="rId3" action="ppaction://hlinksldjump"/>
          </p:cNvPr>
          <p:cNvPicPr>
            <a:picLocks noChangeAspect="1"/>
          </p:cNvPicPr>
          <p:nvPr/>
        </p:nvPicPr>
        <p:blipFill>
          <a:blip r:embed="rId4"/>
          <a:stretch>
            <a:fillRect/>
          </a:stretch>
        </p:blipFill>
        <p:spPr>
          <a:xfrm>
            <a:off x="11135736" y="5904308"/>
            <a:ext cx="896190" cy="902286"/>
          </a:xfrm>
          <a:prstGeom prst="rect">
            <a:avLst/>
          </a:prstGeom>
        </p:spPr>
      </p:pic>
      <p:pic>
        <p:nvPicPr>
          <p:cNvPr id="11" name="Рисунок 10">
            <a:hlinkClick r:id="rId5" action="ppaction://hlinksldjump"/>
          </p:cNvPr>
          <p:cNvPicPr>
            <a:picLocks noChangeAspect="1"/>
          </p:cNvPicPr>
          <p:nvPr/>
        </p:nvPicPr>
        <p:blipFill>
          <a:blip r:embed="rId6"/>
          <a:stretch>
            <a:fillRect/>
          </a:stretch>
        </p:blipFill>
        <p:spPr>
          <a:xfrm>
            <a:off x="6322944" y="1529097"/>
            <a:ext cx="890093" cy="890093"/>
          </a:xfrm>
          <a:prstGeom prst="rect">
            <a:avLst/>
          </a:prstGeom>
        </p:spPr>
      </p:pic>
      <p:pic>
        <p:nvPicPr>
          <p:cNvPr id="12" name="Рисунок 11">
            <a:hlinkClick r:id="rId7" action="ppaction://hlinksldjump"/>
          </p:cNvPr>
          <p:cNvPicPr>
            <a:picLocks noChangeAspect="1"/>
          </p:cNvPicPr>
          <p:nvPr/>
        </p:nvPicPr>
        <p:blipFill>
          <a:blip r:embed="rId6"/>
          <a:stretch>
            <a:fillRect/>
          </a:stretch>
        </p:blipFill>
        <p:spPr>
          <a:xfrm>
            <a:off x="6322944" y="2930120"/>
            <a:ext cx="890093" cy="890093"/>
          </a:xfrm>
          <a:prstGeom prst="rect">
            <a:avLst/>
          </a:prstGeom>
        </p:spPr>
      </p:pic>
      <p:pic>
        <p:nvPicPr>
          <p:cNvPr id="13" name="Рисунок 12">
            <a:hlinkClick r:id="rId8" action="ppaction://hlinksldjump"/>
          </p:cNvPr>
          <p:cNvPicPr>
            <a:picLocks noChangeAspect="1"/>
          </p:cNvPicPr>
          <p:nvPr/>
        </p:nvPicPr>
        <p:blipFill>
          <a:blip r:embed="rId6"/>
          <a:stretch>
            <a:fillRect/>
          </a:stretch>
        </p:blipFill>
        <p:spPr>
          <a:xfrm>
            <a:off x="6344357" y="4448852"/>
            <a:ext cx="890093" cy="890093"/>
          </a:xfrm>
          <a:prstGeom prst="rect">
            <a:avLst/>
          </a:prstGeom>
        </p:spPr>
      </p:pic>
    </p:spTree>
    <p:extLst>
      <p:ext uri="{BB962C8B-B14F-4D97-AF65-F5344CB8AC3E}">
        <p14:creationId xmlns:p14="http://schemas.microsoft.com/office/powerpoint/2010/main" val="1823359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4160" y="1448022"/>
            <a:ext cx="7152640" cy="3363910"/>
          </a:xfrm>
        </p:spPr>
        <p:txBody>
          <a:bodyPr>
            <a:normAutofit/>
          </a:bodyPr>
          <a:lstStyle/>
          <a:p>
            <a:r>
              <a:rPr lang="ru-RU" sz="3200" b="1" dirty="0">
                <a:latin typeface="Gabriola" panose="04040605051002020D02" pitchFamily="82" charset="0"/>
              </a:rPr>
              <a:t>Владимир был сыном киевского князя Святослава Игоревича и </a:t>
            </a:r>
            <a:r>
              <a:rPr lang="ru-RU" sz="3200" b="1" dirty="0" err="1">
                <a:latin typeface="Gabriola" panose="04040605051002020D02" pitchFamily="82" charset="0"/>
              </a:rPr>
              <a:t>Малуши</a:t>
            </a:r>
            <a:r>
              <a:rPr lang="ru-RU" sz="3200" b="1" dirty="0">
                <a:latin typeface="Gabriola" panose="04040605051002020D02" pitchFamily="82" charset="0"/>
              </a:rPr>
              <a:t>, ключницы матери Святослава, княгини Ольги. Отец будущего великого князя занимался войной, мать была сослана из Киева, а воспитанием Владимира занималась его бабушка – княгиня Ольга. </a:t>
            </a:r>
            <a:endParaRPr lang="ru-RU" dirty="0">
              <a:latin typeface="Palatino Linotype" panose="02040502050505030304" pitchFamily="18" charset="0"/>
            </a:endParaRP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Юность князя Владимира</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9164" y="607792"/>
            <a:ext cx="4366789" cy="3073400"/>
          </a:xfrm>
          <a:prstGeom prst="rect">
            <a:avLst/>
          </a:prstGeom>
        </p:spPr>
      </p:pic>
      <p:sp>
        <p:nvSpPr>
          <p:cNvPr id="6" name="TextBox 5"/>
          <p:cNvSpPr txBox="1"/>
          <p:nvPr/>
        </p:nvSpPr>
        <p:spPr>
          <a:xfrm>
            <a:off x="264160" y="4128668"/>
            <a:ext cx="11927840" cy="2554545"/>
          </a:xfrm>
          <a:prstGeom prst="rect">
            <a:avLst/>
          </a:prstGeom>
          <a:noFill/>
        </p:spPr>
        <p:txBody>
          <a:bodyPr wrap="square" rtlCol="0">
            <a:spAutoFit/>
          </a:bodyPr>
          <a:lstStyle/>
          <a:p>
            <a:r>
              <a:rPr lang="ru-RU" sz="3200" b="1" dirty="0">
                <a:latin typeface="Gabriola" panose="04040605051002020D02" pitchFamily="82" charset="0"/>
              </a:rPr>
              <a:t>В юношеском возрасте Святослав назначил его наместником в Новгород (другие братья Владимира – Ярополк и Олег – получили в управление Киев и </a:t>
            </a:r>
            <a:r>
              <a:rPr lang="ru-RU" sz="3200" b="1" dirty="0" err="1">
                <a:latin typeface="Gabriola" panose="04040605051002020D02" pitchFamily="82" charset="0"/>
              </a:rPr>
              <a:t>Древлянские</a:t>
            </a:r>
            <a:r>
              <a:rPr lang="ru-RU" sz="3200" b="1" dirty="0">
                <a:latin typeface="Gabriola" panose="04040605051002020D02" pitchFamily="82" charset="0"/>
              </a:rPr>
              <a:t> земли ), а сам ушёл на войну с Византией, с которой уже не вернулся живым. После смерти отца между Ярополком и Олегом началась междоусобная война за власть. Победу в ней одержал Ярополк.</a:t>
            </a:r>
          </a:p>
        </p:txBody>
      </p:sp>
      <p:pic>
        <p:nvPicPr>
          <p:cNvPr id="2" name="Рисунок 1">
            <a:hlinkClick r:id="rId3" action="ppaction://hlinksldjump"/>
          </p:cNvPr>
          <p:cNvPicPr>
            <a:picLocks noChangeAspect="1"/>
          </p:cNvPicPr>
          <p:nvPr/>
        </p:nvPicPr>
        <p:blipFill>
          <a:blip r:embed="rId4"/>
          <a:stretch>
            <a:fillRect/>
          </a:stretch>
        </p:blipFill>
        <p:spPr>
          <a:xfrm>
            <a:off x="11134305" y="5910695"/>
            <a:ext cx="896190" cy="902286"/>
          </a:xfrm>
          <a:prstGeom prst="rect">
            <a:avLst/>
          </a:prstGeom>
        </p:spPr>
      </p:pic>
    </p:spTree>
    <p:extLst>
      <p:ext uri="{BB962C8B-B14F-4D97-AF65-F5344CB8AC3E}">
        <p14:creationId xmlns:p14="http://schemas.microsoft.com/office/powerpoint/2010/main" val="530108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txBox="1">
            <a:spLocks noGrp="1"/>
          </p:cNvSpPr>
          <p:nvPr>
            <p:ph type="title"/>
          </p:nvPr>
        </p:nvSpPr>
        <p:spPr>
          <a:xfrm>
            <a:off x="838200" y="607791"/>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Великий князь Киевский</a:t>
            </a:r>
          </a:p>
        </p:txBody>
      </p:sp>
      <p:sp>
        <p:nvSpPr>
          <p:cNvPr id="6" name="Объект 5"/>
          <p:cNvSpPr>
            <a:spLocks noGrp="1"/>
          </p:cNvSpPr>
          <p:nvPr>
            <p:ph idx="1"/>
          </p:nvPr>
        </p:nvSpPr>
        <p:spPr>
          <a:xfrm>
            <a:off x="182475" y="1448021"/>
            <a:ext cx="6401206" cy="1965739"/>
          </a:xfrm>
        </p:spPr>
        <p:txBody>
          <a:bodyPr>
            <a:normAutofit/>
          </a:bodyPr>
          <a:lstStyle/>
          <a:p>
            <a:r>
              <a:rPr lang="ru-RU" sz="3200" b="1" dirty="0">
                <a:latin typeface="Gabriola" panose="04040605051002020D02" pitchFamily="82" charset="0"/>
              </a:rPr>
              <a:t>Владимир, узнав о гибели Олега, решил, что он также находится в опасности, и стал собирать войско. С дружиной и нанятыми варягами Владимир двинулся к Киеву. </a:t>
            </a:r>
          </a:p>
          <a:p>
            <a:pPr marL="0" indent="0">
              <a:buNone/>
            </a:pPr>
            <a:endParaRPr lang="ru-RU" dirty="0"/>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3078" y="3556000"/>
            <a:ext cx="2498955" cy="2976880"/>
          </a:xfrm>
          <a:prstGeom prst="rect">
            <a:avLst/>
          </a:prstGeom>
        </p:spPr>
      </p:pic>
      <p:sp>
        <p:nvSpPr>
          <p:cNvPr id="8" name="TextBox 7"/>
          <p:cNvSpPr txBox="1"/>
          <p:nvPr/>
        </p:nvSpPr>
        <p:spPr>
          <a:xfrm>
            <a:off x="182475" y="3761941"/>
            <a:ext cx="3190240" cy="2554545"/>
          </a:xfrm>
          <a:prstGeom prst="rect">
            <a:avLst/>
          </a:prstGeom>
          <a:noFill/>
        </p:spPr>
        <p:txBody>
          <a:bodyPr wrap="square" rtlCol="0">
            <a:spAutoFit/>
          </a:bodyPr>
          <a:lstStyle/>
          <a:p>
            <a:pPr marL="457200" indent="-457200">
              <a:buFont typeface="Arial" panose="020B0604020202020204" pitchFamily="34" charset="0"/>
              <a:buChar char="•"/>
            </a:pPr>
            <a:r>
              <a:rPr lang="ru-RU" sz="3200" b="1" dirty="0">
                <a:latin typeface="Gabriola" panose="04040605051002020D02" pitchFamily="82" charset="0"/>
              </a:rPr>
              <a:t>По пути он захватил г. Полоцк и взял в жёны дочь полоцкого князя </a:t>
            </a:r>
            <a:r>
              <a:rPr lang="ru-RU" sz="3200" b="1" dirty="0" err="1">
                <a:latin typeface="Gabriola" panose="04040605051002020D02" pitchFamily="82" charset="0"/>
              </a:rPr>
              <a:t>Рогне́ду</a:t>
            </a:r>
            <a:endParaRPr lang="ru-RU" sz="3200" dirty="0"/>
          </a:p>
        </p:txBody>
      </p:sp>
      <p:sp>
        <p:nvSpPr>
          <p:cNvPr id="10" name="TextBox 9"/>
          <p:cNvSpPr txBox="1"/>
          <p:nvPr/>
        </p:nvSpPr>
        <p:spPr>
          <a:xfrm>
            <a:off x="6776519" y="758378"/>
            <a:ext cx="4915445" cy="2554545"/>
          </a:xfrm>
          <a:prstGeom prst="rect">
            <a:avLst/>
          </a:prstGeom>
          <a:noFill/>
        </p:spPr>
        <p:txBody>
          <a:bodyPr wrap="square" rtlCol="0">
            <a:spAutoFit/>
          </a:bodyPr>
          <a:lstStyle/>
          <a:p>
            <a:pPr marL="457200" indent="-457200">
              <a:buFont typeface="Arial" panose="020B0604020202020204" pitchFamily="34" charset="0"/>
              <a:buChar char="•"/>
            </a:pPr>
            <a:r>
              <a:rPr lang="ru-RU" sz="3200" b="1" dirty="0">
                <a:latin typeface="Gabriola" panose="04040605051002020D02" pitchFamily="82" charset="0"/>
              </a:rPr>
              <a:t>Владимир с полками подошёл к Киеву и пригласил старшего брата на переговоры, во время которых Ярополк был вероломно убит стражниками Владимира. </a:t>
            </a:r>
          </a:p>
        </p:txBody>
      </p:sp>
      <p:sp>
        <p:nvSpPr>
          <p:cNvPr id="11" name="TextBox 10"/>
          <p:cNvSpPr txBox="1"/>
          <p:nvPr/>
        </p:nvSpPr>
        <p:spPr>
          <a:xfrm>
            <a:off x="8792818" y="3413760"/>
            <a:ext cx="3216302" cy="3046988"/>
          </a:xfrm>
          <a:prstGeom prst="rect">
            <a:avLst/>
          </a:prstGeom>
          <a:noFill/>
        </p:spPr>
        <p:txBody>
          <a:bodyPr wrap="square" rtlCol="0">
            <a:spAutoFit/>
          </a:bodyPr>
          <a:lstStyle/>
          <a:p>
            <a:pPr marL="457200" indent="-457200">
              <a:buFont typeface="Arial" panose="020B0604020202020204" pitchFamily="34" charset="0"/>
              <a:buChar char="•"/>
            </a:pPr>
            <a:r>
              <a:rPr lang="ru-RU" sz="3200" b="1" dirty="0">
                <a:latin typeface="Gabriola" panose="04040605051002020D02" pitchFamily="82" charset="0"/>
              </a:rPr>
              <a:t>Именно с этого момента и началось единоличное княжение Владимира Красное Солнышко</a:t>
            </a:r>
            <a:r>
              <a:rPr lang="ru-RU" b="1" dirty="0"/>
              <a:t>.</a:t>
            </a: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1044" y="3556000"/>
            <a:ext cx="2551774" cy="3075309"/>
          </a:xfrm>
          <a:prstGeom prst="rect">
            <a:avLst/>
          </a:prstGeom>
        </p:spPr>
      </p:pic>
      <p:pic>
        <p:nvPicPr>
          <p:cNvPr id="3" name="Рисунок 2">
            <a:hlinkClick r:id="rId4" action="ppaction://hlinksldjump"/>
          </p:cNvPr>
          <p:cNvPicPr>
            <a:picLocks noChangeAspect="1"/>
          </p:cNvPicPr>
          <p:nvPr/>
        </p:nvPicPr>
        <p:blipFill>
          <a:blip r:embed="rId5"/>
          <a:stretch>
            <a:fillRect/>
          </a:stretch>
        </p:blipFill>
        <p:spPr>
          <a:xfrm>
            <a:off x="11201387" y="5948673"/>
            <a:ext cx="896190" cy="902286"/>
          </a:xfrm>
          <a:prstGeom prst="rect">
            <a:avLst/>
          </a:prstGeom>
        </p:spPr>
      </p:pic>
    </p:spTree>
    <p:extLst>
      <p:ext uri="{BB962C8B-B14F-4D97-AF65-F5344CB8AC3E}">
        <p14:creationId xmlns:p14="http://schemas.microsoft.com/office/powerpoint/2010/main" val="213995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a:stretch>
            <a:fillRect/>
          </a:stretch>
        </p:blipFill>
        <p:spPr>
          <a:xfrm>
            <a:off x="838200" y="1623114"/>
            <a:ext cx="9964896" cy="4351338"/>
          </a:xfrm>
          <a:prstGeom prst="rect">
            <a:avLst/>
          </a:prstGeom>
        </p:spPr>
      </p:pic>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Итоги правления князя Владимира</a:t>
            </a:r>
          </a:p>
        </p:txBody>
      </p:sp>
      <p:pic>
        <p:nvPicPr>
          <p:cNvPr id="5" name="Рисунок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8670" y="5974452"/>
            <a:ext cx="1690078" cy="665138"/>
          </a:xfrm>
          <a:prstGeom prst="rect">
            <a:avLst/>
          </a:prstGeom>
        </p:spPr>
      </p:pic>
      <p:pic>
        <p:nvPicPr>
          <p:cNvPr id="6" name="Рисунок 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903039" y="5726202"/>
            <a:ext cx="901521" cy="901521"/>
          </a:xfrm>
          <a:prstGeom prst="rect">
            <a:avLst/>
          </a:prstGeom>
        </p:spPr>
      </p:pic>
    </p:spTree>
    <p:extLst>
      <p:ext uri="{BB962C8B-B14F-4D97-AF65-F5344CB8AC3E}">
        <p14:creationId xmlns:p14="http://schemas.microsoft.com/office/powerpoint/2010/main" val="2007612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825480" cy="4351338"/>
          </a:xfrm>
        </p:spPr>
        <p:txBody>
          <a:bodyPr>
            <a:normAutofit/>
          </a:bodyPr>
          <a:lstStyle/>
          <a:p>
            <a:pPr algn="just"/>
            <a:r>
              <a:rPr lang="ru-RU" sz="3200" b="1" dirty="0">
                <a:latin typeface="Gabriola" panose="04040605051002020D02" pitchFamily="82" charset="0"/>
              </a:rPr>
              <a:t>Правление князя Владимира надолго осталась в народной памяти. В XVIII–XIX вв. в России были записаны легенды и былины, в которых одним из популярных героев был киевский князь Владимир по прозвищу Красно Солнышко. Героями этих былин выступают богатыри Илья Муромец, Добрыня Никитич, Алёша Попович, которые служат князю Владимиру Красно Солнышко, защищают Русь от врагов, сражаются с разными воплощениями зла. На основе всех этих легенд можно сделать вывод о том, что для современников эпоха князя Владимира была наполнена великими свершениями. Наиболее значимым событием этой эпохи было принятие Русью христианства.</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Итоги правления князя Владимира</a:t>
            </a:r>
          </a:p>
        </p:txBody>
      </p:sp>
      <p:pic>
        <p:nvPicPr>
          <p:cNvPr id="2" name="Рисунок 1">
            <a:hlinkClick r:id="rId2" action="ppaction://hlinksldjump"/>
          </p:cNvPr>
          <p:cNvPicPr>
            <a:picLocks noChangeAspect="1"/>
          </p:cNvPicPr>
          <p:nvPr/>
        </p:nvPicPr>
        <p:blipFill>
          <a:blip r:embed="rId3"/>
          <a:stretch>
            <a:fillRect/>
          </a:stretch>
        </p:blipFill>
        <p:spPr>
          <a:xfrm>
            <a:off x="11215585" y="5865562"/>
            <a:ext cx="896190" cy="902286"/>
          </a:xfrm>
          <a:prstGeom prst="rect">
            <a:avLst/>
          </a:prstGeom>
        </p:spPr>
      </p:pic>
    </p:spTree>
    <p:extLst>
      <p:ext uri="{BB962C8B-B14F-4D97-AF65-F5344CB8AC3E}">
        <p14:creationId xmlns:p14="http://schemas.microsoft.com/office/powerpoint/2010/main" val="2971458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260" y="1962574"/>
            <a:ext cx="10825480" cy="4351338"/>
          </a:xfrm>
        </p:spPr>
        <p:txBody>
          <a:bodyPr>
            <a:normAutofit/>
          </a:bodyPr>
          <a:lstStyle/>
          <a:p>
            <a:pPr>
              <a:lnSpc>
                <a:spcPct val="100000"/>
              </a:lnSpc>
            </a:pPr>
            <a:r>
              <a:rPr lang="ru-RU" sz="3200" b="1" dirty="0">
                <a:latin typeface="Gabriola" panose="04040605051002020D02" pitchFamily="82" charset="0"/>
              </a:rPr>
              <a:t>Великий князь Владимир выбрал православное </a:t>
            </a:r>
          </a:p>
          <a:p>
            <a:pPr marL="0" indent="0">
              <a:lnSpc>
                <a:spcPct val="100000"/>
              </a:lnSpc>
              <a:buNone/>
            </a:pPr>
            <a:r>
              <a:rPr lang="ru-RU" sz="3200" b="1" dirty="0">
                <a:latin typeface="Gabriola" panose="04040605051002020D02" pitchFamily="82" charset="0"/>
              </a:rPr>
              <a:t>христианство среди нескольких других религий. </a:t>
            </a:r>
          </a:p>
          <a:p>
            <a:pPr marL="0" indent="0" algn="just">
              <a:lnSpc>
                <a:spcPct val="100000"/>
              </a:lnSpc>
              <a:buNone/>
            </a:pPr>
            <a:r>
              <a:rPr lang="ru-RU" sz="3200" b="1" dirty="0">
                <a:latin typeface="Gabriola" panose="04040605051002020D02" pitchFamily="82" charset="0"/>
              </a:rPr>
              <a:t>Он созвал в Киев, матерь городов русских, представителей разных вероучений. Болгар-мусульман, немцев-католиков, иудеев и православных греков. Каждый из них описал князю Владимиру достоинства своей веры, и великий князь сделал выбор в пользу православия. В 988 году князь Владимир принял святое крещение с именем Василий. По преданию, выйдя из </a:t>
            </a:r>
            <a:r>
              <a:rPr lang="ru-RU" sz="3200" b="1" dirty="0" err="1">
                <a:latin typeface="Gabriola" panose="04040605051002020D02" pitchFamily="82" charset="0"/>
              </a:rPr>
              <a:t>крещальной</a:t>
            </a:r>
            <a:r>
              <a:rPr lang="ru-RU" sz="3200" b="1" dirty="0">
                <a:latin typeface="Gabriola" panose="04040605051002020D02" pitchFamily="82" charset="0"/>
              </a:rPr>
              <a:t> купели, он, до этого ненадолго ослепший, прозрел и воскликнул: «Теперь я познал истинного Бога!».</a:t>
            </a:r>
          </a:p>
        </p:txBody>
      </p:sp>
      <p:sp>
        <p:nvSpPr>
          <p:cNvPr id="4" name="Заголовок 3"/>
          <p:cNvSpPr txBox="1">
            <a:spLocks noGrp="1"/>
          </p:cNvSpPr>
          <p:nvPr>
            <p:ph type="title"/>
          </p:nvPr>
        </p:nvSpPr>
        <p:spPr>
          <a:xfrm>
            <a:off x="838200" y="607792"/>
            <a:ext cx="10515600" cy="840230"/>
          </a:xfrm>
          <a:prstGeom prst="rect">
            <a:avLst/>
          </a:prstGeom>
          <a:noFill/>
        </p:spPr>
        <p:txBody>
          <a:bodyPr wrap="square" rtlCol="0">
            <a:spAutoFit/>
          </a:bodyPr>
          <a:lstStyle/>
          <a:p>
            <a:r>
              <a:rPr lang="ru-RU" sz="5400" b="1" dirty="0">
                <a:solidFill>
                  <a:srgbClr val="FFC000"/>
                </a:solidFill>
                <a:effectLst>
                  <a:outerShdw blurRad="38100" dist="38100" dir="2700000" algn="tl">
                    <a:srgbClr val="000000">
                      <a:alpha val="43137"/>
                    </a:srgbClr>
                  </a:outerShdw>
                </a:effectLst>
                <a:latin typeface="Gabriola" panose="04040605051002020D02" pitchFamily="82" charset="0"/>
              </a:rPr>
              <a:t>Крещение князя Владимира</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115" y="592473"/>
            <a:ext cx="3372724" cy="2466304"/>
          </a:xfrm>
          <a:prstGeom prst="rect">
            <a:avLst/>
          </a:prstGeom>
        </p:spPr>
      </p:pic>
      <p:pic>
        <p:nvPicPr>
          <p:cNvPr id="5" name="Рисунок 4">
            <a:hlinkClick r:id="rId3" action="ppaction://hlinksldjump"/>
          </p:cNvPr>
          <p:cNvPicPr>
            <a:picLocks noChangeAspect="1"/>
          </p:cNvPicPr>
          <p:nvPr/>
        </p:nvPicPr>
        <p:blipFill>
          <a:blip r:embed="rId4"/>
          <a:stretch>
            <a:fillRect/>
          </a:stretch>
        </p:blipFill>
        <p:spPr>
          <a:xfrm>
            <a:off x="11145839" y="5862769"/>
            <a:ext cx="896190" cy="902286"/>
          </a:xfrm>
          <a:prstGeom prst="rect">
            <a:avLst/>
          </a:prstGeom>
        </p:spPr>
      </p:pic>
    </p:spTree>
    <p:extLst>
      <p:ext uri="{BB962C8B-B14F-4D97-AF65-F5344CB8AC3E}">
        <p14:creationId xmlns:p14="http://schemas.microsoft.com/office/powerpoint/2010/main" val="2616128192"/>
      </p:ext>
    </p:extLst>
  </p:cSld>
  <p:clrMapOvr>
    <a:masterClrMapping/>
  </p:clrMapOvr>
</p:sld>
</file>

<file path=ppt/theme/theme1.xml><?xml version="1.0" encoding="utf-8"?>
<a:theme xmlns:a="http://schemas.openxmlformats.org/drawingml/2006/main" name="Тема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956</TotalTime>
  <Words>1149</Words>
  <Application>Microsoft Office PowerPoint</Application>
  <PresentationFormat>Широкоэкранный</PresentationFormat>
  <Paragraphs>59</Paragraphs>
  <Slides>20</Slides>
  <Notes>0</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Calibri</vt:lpstr>
      <vt:lpstr>Calibri Light</vt:lpstr>
      <vt:lpstr>Gabriola</vt:lpstr>
      <vt:lpstr>Palatino Linotype</vt:lpstr>
      <vt:lpstr>Тема Office</vt:lpstr>
      <vt:lpstr>Интерактивный обучающий плакат </vt:lpstr>
      <vt:lpstr>Презентация PowerPoint</vt:lpstr>
      <vt:lpstr>Князь Владимир</vt:lpstr>
      <vt:lpstr>Князь Владимир</vt:lpstr>
      <vt:lpstr>Юность князя Владимира</vt:lpstr>
      <vt:lpstr>Великий князь Киевский</vt:lpstr>
      <vt:lpstr>Итоги правления князя Владимира</vt:lpstr>
      <vt:lpstr>Итоги правления князя Владимира</vt:lpstr>
      <vt:lpstr>Крещение князя Владимира</vt:lpstr>
      <vt:lpstr>Князь Владимир Святославович</vt:lpstr>
      <vt:lpstr>Князь Владимир Красное Солнышко</vt:lpstr>
      <vt:lpstr>Святой равноапостольный князь Владимир</vt:lpstr>
      <vt:lpstr>Отказ от язычества</vt:lpstr>
      <vt:lpstr>Отказ от язычества</vt:lpstr>
      <vt:lpstr>Крещение народа</vt:lpstr>
      <vt:lpstr>Владимир Красное Солнышко</vt:lpstr>
      <vt:lpstr>Святой равноапостольный князь Владимир</vt:lpstr>
      <vt:lpstr>Завет святого равноапостольного князя Владимира</vt:lpstr>
      <vt:lpstr>Презентация PowerPoint</vt:lpstr>
      <vt:lpstr>Информационные источники</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Елена Алексеева</cp:lastModifiedBy>
  <cp:revision>48</cp:revision>
  <dcterms:created xsi:type="dcterms:W3CDTF">2023-04-04T21:36:44Z</dcterms:created>
  <dcterms:modified xsi:type="dcterms:W3CDTF">2024-01-08T08:45:34Z</dcterms:modified>
</cp:coreProperties>
</file>