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71" r:id="rId4"/>
    <p:sldId id="272" r:id="rId5"/>
    <p:sldId id="273" r:id="rId6"/>
    <p:sldId id="257" r:id="rId7"/>
    <p:sldId id="282" r:id="rId8"/>
    <p:sldId id="274" r:id="rId9"/>
    <p:sldId id="275" r:id="rId10"/>
    <p:sldId id="278" r:id="rId11"/>
    <p:sldId id="276" r:id="rId12"/>
    <p:sldId id="279" r:id="rId13"/>
    <p:sldId id="280" r:id="rId14"/>
    <p:sldId id="281" r:id="rId15"/>
    <p:sldId id="268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10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68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CE7186-5AB6-4EA6-A350-F2A4BD5E6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90D4B88-A157-4FB1-A425-AB2A9D669D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EB90037-1BC0-4FEA-AFD3-680BC56A8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C2EF5-CEE7-4AC2-94EC-2A1C0F915E8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590123-2DCC-4E2B-88AE-7EC3F6CE6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1D5B9C-EC88-4E2D-A6ED-516255E70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4E8F26A-C6A8-4805-BBA1-23A629F4AF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658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D22556-7316-4B18-ABD5-769790E40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E3D293A-D8AA-4041-9FAF-3358F5FE6F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8D14FA-49F9-40FC-B17D-7DFE89C11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C2EF5-CEE7-4AC2-94EC-2A1C0F915E8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BEADB11-729D-4FD2-99DB-1D239330B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09AD55D-1BF2-48B4-8ACD-F673367B8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445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8B7A932-1047-45E9-A860-2ADB5B3664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B6EDA1E-44E4-4641-82CE-96C6F2D319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D7081C-0194-4897-B7FC-9DCC52268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C2EF5-CEE7-4AC2-94EC-2A1C0F915E8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B0A5D7B-B4B8-4B90-A0A2-12631FE6F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75BBD32-D082-458E-A9ED-5B9C6EB50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272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DFEE06-6E48-4C4D-A71F-C2B778051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60A0F2-68C5-4212-AD2C-1943252E82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6ACD53-904A-485E-B1BB-412E2FCB9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C2EF5-CEE7-4AC2-94EC-2A1C0F915E8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E8050B-D8EE-4DD0-95E5-CA1F9981E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F79FD9-B2D9-4085-ABC6-22F49DD20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044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A3E00A-4BCE-4006-A66E-7632B5116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7AF77FD-0433-4310-9E66-7B7B6051A3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637A47-9CF6-4702-B32D-65D5FE680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C2EF5-CEE7-4AC2-94EC-2A1C0F915E8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2A29316-8D2A-4FD3-A1C0-2A5236FCC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B866BFA-D573-49A5-9875-47872580A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68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8C3012-55E7-493D-BB4C-4A8DA26F6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C4B89E-9F5F-4F7B-9328-F71A849CC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6388D9F-E539-461C-9387-2FAF369F36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C8A510E-11D7-417C-9A3C-6C6918B48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C2EF5-CEE7-4AC2-94EC-2A1C0F915E8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FC9F1D9-C80E-43D1-AAC8-94945B73A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5F49B2E-4F59-4104-AEB6-F23423646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854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A72B24-01B7-4A81-A3E6-553EB5656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300D63C-4046-4033-819E-30705E05EE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F91FBAD-4CD7-48B6-9141-5B8E674516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011C4DF-28C1-4821-918D-A9014D9BE7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BFC491A-AA42-4B02-80A2-82AB709520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7FAC7A2-0C86-45A2-8A6C-063E825BA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C2EF5-CEE7-4AC2-94EC-2A1C0F915E8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03CADE8-9DE8-4490-870B-06938E7DA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8A4DEBA-A96E-47F1-B0BD-CA2769A0D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20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0AE547-5A90-49BC-A059-B58258F37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BB9779E-3E45-47FD-994A-0A60EF8E2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C2EF5-CEE7-4AC2-94EC-2A1C0F915E8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D9B2A91-A5CC-4D09-AF68-91DACC862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06CF5D5-C47E-40AA-A3C3-36839DF7A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627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562618E-3B2A-4ACF-A542-0204F1B9B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C2EF5-CEE7-4AC2-94EC-2A1C0F915E8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AE53B61-0F95-47BF-BFA7-A5E6D669D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3982D59-9D37-4857-9D63-99C35424D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632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8EC1C4-5CBC-4A67-9431-D0E3CCE15A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27A0A1-3E88-476D-8C0E-0164AFB439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E8BA306-2B75-4123-8E18-0A12E02159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160CF63-6F4F-448E-B75C-60BB8AB59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C2EF5-CEE7-4AC2-94EC-2A1C0F915E8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BBB68A2-FE8D-4CC4-95F6-C320B5FDD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E44BBB0-65CE-4EA6-9E75-4C22E2E37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991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E2ABA3-C638-453A-9A80-17D310DA4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B4ABE1B-5140-4CD5-8FF7-3478B62A69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C463184-496B-4E05-9E37-3B071838EC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0BD0817-3E88-4B72-A98D-BC2BBFF11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C2EF5-CEE7-4AC2-94EC-2A1C0F915E8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E68A376-7642-4899-963D-106015329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AC9FC7D-6C98-4452-83A1-787FECE59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904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82D898-E915-4466-9684-443741A7F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40BD9E0-98A7-41D0-8A08-4E3D1E54D6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26E3937-2BA7-4C55-AF7F-05269A69C9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C2EF5-CEE7-4AC2-94EC-2A1C0F915E80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31B9EEE-6150-49BC-8F43-1A684BF895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40203D-588E-41A1-806B-A54C6F3881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31A73-AC8B-4A15-BB36-EE995DB8D566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50B182B-4CC1-415F-BD65-70B724D3EBA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79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4C18590-9FAA-42FB-A251-4A93DD0C7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latin typeface="Arial Black" panose="020B0A04020102020204" pitchFamily="34" charset="0"/>
              </a:rPr>
              <a:t>Проверка домашнего задания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077444D6-04D8-4F04-8BE7-6AE137AFDA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Arial Black" panose="020B0A04020102020204" pitchFamily="34" charset="0"/>
              </a:rPr>
              <a:t>Что такое циклон?</a:t>
            </a:r>
          </a:p>
          <a:p>
            <a:r>
              <a:rPr lang="ru-RU" sz="3600" dirty="0">
                <a:latin typeface="Arial Black" panose="020B0A04020102020204" pitchFamily="34" charset="0"/>
              </a:rPr>
              <a:t>Чем характеризуется погода в циклоне?</a:t>
            </a:r>
          </a:p>
          <a:p>
            <a:r>
              <a:rPr lang="ru-RU" sz="3600" dirty="0">
                <a:latin typeface="Arial Black" panose="020B0A04020102020204" pitchFamily="34" charset="0"/>
              </a:rPr>
              <a:t>Что такое антициклон?</a:t>
            </a:r>
          </a:p>
          <a:p>
            <a:r>
              <a:rPr lang="ru-RU" sz="3600" dirty="0">
                <a:latin typeface="Arial Black" panose="020B0A04020102020204" pitchFamily="34" charset="0"/>
              </a:rPr>
              <a:t>Какая погода устанавливается в зоне действия антициклона? Почему?</a:t>
            </a:r>
          </a:p>
        </p:txBody>
      </p:sp>
    </p:spTree>
    <p:extLst>
      <p:ext uri="{BB962C8B-B14F-4D97-AF65-F5344CB8AC3E}">
        <p14:creationId xmlns:p14="http://schemas.microsoft.com/office/powerpoint/2010/main" val="829825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308FA8A-FA69-42D5-AA10-BB534FB846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95745"/>
            <a:ext cx="10266218" cy="5581218"/>
          </a:xfrm>
        </p:spPr>
        <p:txBody>
          <a:bodyPr/>
          <a:lstStyle/>
          <a:p>
            <a:r>
              <a:rPr lang="ru-RU" dirty="0"/>
              <a:t>Понижение температур до -30*С- неблагоприятное для человека и хозяйства страны явление. Особенно опасным оно становится при удержании такого уровня температур в течение 10 дней и более.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E5F8EA6-A04E-4A0B-8952-C007D611F3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018" y="-16120"/>
            <a:ext cx="10099964" cy="6874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27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96037C-49C4-4900-87F6-76EAC8587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3186EA-02EA-4D63-824D-298D1F98F9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571F6F6-6C01-4079-9AD3-246A5A3E9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752" y="0"/>
            <a:ext cx="11588496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2702C2C-19AF-4FAB-8B6F-754927008E02}"/>
              </a:ext>
            </a:extLst>
          </p:cNvPr>
          <p:cNvSpPr/>
          <p:nvPr/>
        </p:nvSpPr>
        <p:spPr>
          <a:xfrm>
            <a:off x="10543309" y="5915891"/>
            <a:ext cx="1524000" cy="9421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Стр. 112, рис.52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F92971C-C671-4C62-8B2D-DCAFD709A801}"/>
              </a:ext>
            </a:extLst>
          </p:cNvPr>
          <p:cNvSpPr/>
          <p:nvPr/>
        </p:nvSpPr>
        <p:spPr>
          <a:xfrm>
            <a:off x="4572000" y="0"/>
            <a:ext cx="5292436" cy="92825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r>
              <a:rPr lang="ru-RU" b="1" dirty="0"/>
              <a:t>Как располагаются изотермы июля?</a:t>
            </a:r>
          </a:p>
          <a:p>
            <a:pPr algn="ctr"/>
            <a:r>
              <a:rPr lang="ru-RU" b="1" dirty="0"/>
              <a:t>Какая закономерность прослеживается в ходе температур?</a:t>
            </a:r>
          </a:p>
          <a:p>
            <a:pPr algn="ctr"/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59052FA-A3EE-44D2-A0BD-1FF29AB1F31A}"/>
              </a:ext>
            </a:extLst>
          </p:cNvPr>
          <p:cNvSpPr/>
          <p:nvPr/>
        </p:nvSpPr>
        <p:spPr>
          <a:xfrm>
            <a:off x="4572000" y="0"/>
            <a:ext cx="5292436" cy="92825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/>
              <a:t>Запишите фактор от которого зависит расположение летних изотерм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82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D00800-5EF3-4D06-AD2E-7BDF5E9F5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726" y="1427018"/>
            <a:ext cx="11137074" cy="59574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Используя карты учебника, расставьте города по мере понижения в них среднемесячных температур: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3A7C7884-8AB8-4D75-801E-AE1AC95F469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9754439"/>
              </p:ext>
            </p:extLst>
          </p:nvPr>
        </p:nvGraphicFramePr>
        <p:xfrm>
          <a:off x="838200" y="2299854"/>
          <a:ext cx="10273144" cy="3796143"/>
        </p:xfrm>
        <a:graphic>
          <a:graphicData uri="http://schemas.openxmlformats.org/drawingml/2006/table">
            <a:tbl>
              <a:tblPr firstRow="1" firstCol="1" bandRow="1"/>
              <a:tblGrid>
                <a:gridCol w="668073">
                  <a:extLst>
                    <a:ext uri="{9D8B030D-6E8A-4147-A177-3AD203B41FA5}">
                      <a16:colId xmlns:a16="http://schemas.microsoft.com/office/drawing/2014/main" val="3807360200"/>
                    </a:ext>
                  </a:extLst>
                </a:gridCol>
                <a:gridCol w="4467942">
                  <a:extLst>
                    <a:ext uri="{9D8B030D-6E8A-4147-A177-3AD203B41FA5}">
                      <a16:colId xmlns:a16="http://schemas.microsoft.com/office/drawing/2014/main" val="1191655218"/>
                    </a:ext>
                  </a:extLst>
                </a:gridCol>
                <a:gridCol w="591115">
                  <a:extLst>
                    <a:ext uri="{9D8B030D-6E8A-4147-A177-3AD203B41FA5}">
                      <a16:colId xmlns:a16="http://schemas.microsoft.com/office/drawing/2014/main" val="1815760037"/>
                    </a:ext>
                  </a:extLst>
                </a:gridCol>
                <a:gridCol w="4546014">
                  <a:extLst>
                    <a:ext uri="{9D8B030D-6E8A-4147-A177-3AD203B41FA5}">
                      <a16:colId xmlns:a16="http://schemas.microsoft.com/office/drawing/2014/main" val="3669612792"/>
                    </a:ext>
                  </a:extLst>
                </a:gridCol>
              </a:tblGrid>
              <a:tr h="1158563">
                <a:tc gridSpan="2"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Вариант 1.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ЯНВАРЕ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Вариант 2.</a:t>
                      </a:r>
                      <a:endParaRPr lang="ru-RU" sz="20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ИЮЛЕ</a:t>
                      </a:r>
                      <a:endParaRPr lang="ru-RU" sz="20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8977638"/>
                  </a:ext>
                </a:extLst>
              </a:tr>
              <a:tr h="527516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Махачкала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Волгоград</a:t>
                      </a:r>
                      <a:endParaRPr lang="ru-RU" sz="20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7511624"/>
                  </a:ext>
                </a:extLst>
              </a:tr>
              <a:tr h="527516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Екатеринбург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М. Челюскин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64321"/>
                  </a:ext>
                </a:extLst>
              </a:tr>
              <a:tr h="527516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Якутск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Воронеж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0099958"/>
                  </a:ext>
                </a:extLst>
              </a:tr>
              <a:tr h="527516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Саратов</a:t>
                      </a:r>
                      <a:endParaRPr lang="ru-RU" sz="20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Мурманск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071019"/>
                  </a:ext>
                </a:extLst>
              </a:tr>
              <a:tr h="527516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Дудинка</a:t>
                      </a:r>
                      <a:endParaRPr lang="ru-RU" sz="20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Якутск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67630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402DDB72-2025-45C0-B567-5AAE316402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5489"/>
            <a:ext cx="21672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dirty="0">
                <a:ln>
                  <a:noFill/>
                </a:ln>
                <a:solidFill>
                  <a:srgbClr val="2C2C2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158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E8837D-418B-4AED-9BC3-5079E414E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476E11D5-B184-44B2-9674-0A3757D085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9544306"/>
              </p:ext>
            </p:extLst>
          </p:nvPr>
        </p:nvGraphicFramePr>
        <p:xfrm>
          <a:off x="1454727" y="1835440"/>
          <a:ext cx="8659091" cy="3394776"/>
        </p:xfrm>
        <a:graphic>
          <a:graphicData uri="http://schemas.openxmlformats.org/drawingml/2006/table">
            <a:tbl>
              <a:tblPr firstRow="1" firstCol="1" bandRow="1"/>
              <a:tblGrid>
                <a:gridCol w="882741">
                  <a:extLst>
                    <a:ext uri="{9D8B030D-6E8A-4147-A177-3AD203B41FA5}">
                      <a16:colId xmlns:a16="http://schemas.microsoft.com/office/drawing/2014/main" val="224252027"/>
                    </a:ext>
                  </a:extLst>
                </a:gridCol>
                <a:gridCol w="3744677">
                  <a:extLst>
                    <a:ext uri="{9D8B030D-6E8A-4147-A177-3AD203B41FA5}">
                      <a16:colId xmlns:a16="http://schemas.microsoft.com/office/drawing/2014/main" val="950030743"/>
                    </a:ext>
                  </a:extLst>
                </a:gridCol>
                <a:gridCol w="860317">
                  <a:extLst>
                    <a:ext uri="{9D8B030D-6E8A-4147-A177-3AD203B41FA5}">
                      <a16:colId xmlns:a16="http://schemas.microsoft.com/office/drawing/2014/main" val="940625671"/>
                    </a:ext>
                  </a:extLst>
                </a:gridCol>
                <a:gridCol w="3171356">
                  <a:extLst>
                    <a:ext uri="{9D8B030D-6E8A-4147-A177-3AD203B41FA5}">
                      <a16:colId xmlns:a16="http://schemas.microsoft.com/office/drawing/2014/main" val="3547729910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i="1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Вариант 1.</a:t>
                      </a:r>
                      <a:endParaRPr lang="ru-RU" sz="2800" i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i="1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ЯНВАРЕ</a:t>
                      </a:r>
                      <a:endParaRPr lang="ru-RU" sz="2800" i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i="1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Вариант 2.</a:t>
                      </a:r>
                      <a:endParaRPr lang="ru-RU" sz="2800" i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i="1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ИЮЛЕ</a:t>
                      </a:r>
                      <a:endParaRPr lang="ru-RU" sz="2800" i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084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2C2C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1 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Махачкала</a:t>
                      </a:r>
                      <a:endParaRPr lang="ru-RU" sz="2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1 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Волгоград</a:t>
                      </a:r>
                      <a:endParaRPr lang="ru-RU" sz="2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3350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2C2C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Екатеринбург</a:t>
                      </a:r>
                      <a:endParaRPr lang="ru-RU" sz="2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5 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м. Челюскин</a:t>
                      </a:r>
                      <a:endParaRPr lang="ru-RU" sz="2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9139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2C2C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Якутск</a:t>
                      </a:r>
                      <a:endParaRPr lang="ru-RU" sz="2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2 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Воронеж</a:t>
                      </a:r>
                      <a:endParaRPr lang="ru-RU" sz="2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3304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2C2C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2 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Саратов</a:t>
                      </a:r>
                      <a:endParaRPr lang="ru-RU" sz="2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4 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Мурманск</a:t>
                      </a:r>
                      <a:endParaRPr lang="ru-RU" sz="2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3475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2C2C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4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Дудинка</a:t>
                      </a:r>
                      <a:endParaRPr lang="ru-RU" sz="2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3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2C2C2C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Якутск</a:t>
                      </a:r>
                      <a:endParaRPr lang="ru-RU" sz="2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5680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73146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2ECF86-9EB6-43E8-811A-1FF0AFCE9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Закрепление материала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4F2F9B-3135-48E0-9580-4B9CAE86C5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Изотермы июля на территории нашей страны преимущественно расположены…</a:t>
            </a:r>
          </a:p>
          <a:p>
            <a:r>
              <a:rPr lang="ru-RU" dirty="0">
                <a:latin typeface="Arial Black" panose="020B0A04020102020204" pitchFamily="34" charset="0"/>
              </a:rPr>
              <a:t>Самые низкие температуры воздуха в январе (-71*С) зарегистрированы…?</a:t>
            </a:r>
          </a:p>
          <a:p>
            <a:r>
              <a:rPr lang="ru-RU" dirty="0">
                <a:latin typeface="Arial Black" panose="020B0A04020102020204" pitchFamily="34" charset="0"/>
              </a:rPr>
              <a:t>Распределение июльских температур на территории России определяется главным образом…</a:t>
            </a:r>
          </a:p>
        </p:txBody>
      </p:sp>
    </p:spTree>
    <p:extLst>
      <p:ext uri="{BB962C8B-B14F-4D97-AF65-F5344CB8AC3E}">
        <p14:creationId xmlns:p14="http://schemas.microsoft.com/office/powerpoint/2010/main" val="36646414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154690-889C-429C-9BE5-103550D11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Arial Black" panose="020B0A04020102020204" pitchFamily="34" charset="0"/>
              </a:rPr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7C5E91-0DF1-4D4A-8E97-46265CC8EA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Arial Black" panose="020B0A04020102020204" pitchFamily="34" charset="0"/>
              </a:rPr>
              <a:t>Параграф 29</a:t>
            </a:r>
          </a:p>
        </p:txBody>
      </p:sp>
    </p:spTree>
    <p:extLst>
      <p:ext uri="{BB962C8B-B14F-4D97-AF65-F5344CB8AC3E}">
        <p14:creationId xmlns:p14="http://schemas.microsoft.com/office/powerpoint/2010/main" val="647954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6D3B89-3EF0-48FB-BD54-B82A7D4A0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11820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Arial Black" panose="020B0A04020102020204" pitchFamily="34" charset="0"/>
              </a:rPr>
              <a:t>Запишите номера предложений, характеризующих: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839BC0-6A1A-41C8-8A51-8D8AC9A061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29345"/>
            <a:ext cx="10515600" cy="3447618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Arial Black" panose="020B0A04020102020204" pitchFamily="34" charset="0"/>
              </a:rPr>
              <a:t>Вариант 1 – Циклон</a:t>
            </a:r>
          </a:p>
          <a:p>
            <a:r>
              <a:rPr lang="ru-RU" sz="3200" dirty="0">
                <a:latin typeface="Arial Black" panose="020B0A04020102020204" pitchFamily="34" charset="0"/>
              </a:rPr>
              <a:t>Вариант 2 - Антициклон</a:t>
            </a:r>
          </a:p>
        </p:txBody>
      </p:sp>
    </p:spTree>
    <p:extLst>
      <p:ext uri="{BB962C8B-B14F-4D97-AF65-F5344CB8AC3E}">
        <p14:creationId xmlns:p14="http://schemas.microsoft.com/office/powerpoint/2010/main" val="3712122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2DF6AA1-8D72-42BD-B233-D941199E3D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818" y="1094508"/>
            <a:ext cx="11145982" cy="576349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>
                <a:latin typeface="Arial Black" panose="020B0A04020102020204" pitchFamily="34" charset="0"/>
              </a:rPr>
              <a:t>1.Атмосферный вихрь с высоким давлением в центре.</a:t>
            </a:r>
          </a:p>
          <a:p>
            <a:pPr marL="0" indent="0">
              <a:buNone/>
            </a:pPr>
            <a:r>
              <a:rPr lang="ru-RU" dirty="0">
                <a:latin typeface="Arial Black" panose="020B0A04020102020204" pitchFamily="34" charset="0"/>
              </a:rPr>
              <a:t>2.Атмосферный вихрь с низким давлением в центре.</a:t>
            </a:r>
          </a:p>
          <a:p>
            <a:pPr marL="0" indent="0">
              <a:buNone/>
            </a:pPr>
            <a:r>
              <a:rPr lang="ru-RU" dirty="0">
                <a:latin typeface="Arial Black" panose="020B0A04020102020204" pitchFamily="34" charset="0"/>
              </a:rPr>
              <a:t>3.Приносит пасмурную погоду.</a:t>
            </a:r>
          </a:p>
          <a:p>
            <a:pPr marL="0" indent="0">
              <a:buNone/>
            </a:pPr>
            <a:r>
              <a:rPr lang="ru-RU" dirty="0">
                <a:latin typeface="Arial Black" panose="020B0A04020102020204" pitchFamily="34" charset="0"/>
              </a:rPr>
              <a:t>4.Устойчив, малоподвижен.</a:t>
            </a:r>
          </a:p>
          <a:p>
            <a:pPr marL="0" indent="0">
              <a:buNone/>
            </a:pPr>
            <a:r>
              <a:rPr lang="ru-RU" dirty="0">
                <a:latin typeface="Arial Black" panose="020B0A04020102020204" pitchFamily="34" charset="0"/>
              </a:rPr>
              <a:t>5.Устанавливается над Восточной Сибирью</a:t>
            </a:r>
          </a:p>
          <a:p>
            <a:pPr marL="0" indent="0">
              <a:buNone/>
            </a:pPr>
            <a:r>
              <a:rPr lang="ru-RU" dirty="0">
                <a:latin typeface="Arial Black" panose="020B0A04020102020204" pitchFamily="34" charset="0"/>
              </a:rPr>
              <a:t>6.Зона столкновения теплых и холодных воздушных масс.</a:t>
            </a:r>
          </a:p>
          <a:p>
            <a:pPr marL="0" indent="0">
              <a:buNone/>
            </a:pPr>
            <a:r>
              <a:rPr lang="ru-RU" dirty="0">
                <a:latin typeface="Arial Black" panose="020B0A04020102020204" pitchFamily="34" charset="0"/>
              </a:rPr>
              <a:t>7.Восходящие потоки воздуха в центре.</a:t>
            </a:r>
          </a:p>
          <a:p>
            <a:pPr marL="0" indent="0">
              <a:buNone/>
            </a:pPr>
            <a:r>
              <a:rPr lang="ru-RU" dirty="0">
                <a:latin typeface="Arial Black" panose="020B0A04020102020204" pitchFamily="34" charset="0"/>
              </a:rPr>
              <a:t>8.Нисходящее движение воздуха в центре.</a:t>
            </a:r>
          </a:p>
          <a:p>
            <a:pPr marL="0" indent="0">
              <a:buNone/>
            </a:pPr>
            <a:r>
              <a:rPr lang="ru-RU" dirty="0">
                <a:latin typeface="Arial Black" panose="020B0A04020102020204" pitchFamily="34" charset="0"/>
              </a:rPr>
              <a:t>9.Движение от центра к периферии.</a:t>
            </a:r>
          </a:p>
          <a:p>
            <a:pPr marL="0" indent="0">
              <a:buNone/>
            </a:pPr>
            <a:r>
              <a:rPr lang="ru-RU" dirty="0">
                <a:latin typeface="Arial Black" panose="020B0A04020102020204" pitchFamily="34" charset="0"/>
              </a:rPr>
              <a:t>10.Движение против часовой стрелки к центру.</a:t>
            </a:r>
          </a:p>
          <a:p>
            <a:pPr marL="0" indent="0">
              <a:buNone/>
            </a:pPr>
            <a:r>
              <a:rPr lang="ru-RU" dirty="0">
                <a:latin typeface="Arial Black" panose="020B0A04020102020204" pitchFamily="34" charset="0"/>
              </a:rPr>
              <a:t>11.Они бывают теплые и холодные.</a:t>
            </a:r>
          </a:p>
          <a:p>
            <a:pPr marL="0" indent="0">
              <a:buNone/>
            </a:pPr>
            <a:r>
              <a:rPr lang="ru-RU" dirty="0">
                <a:latin typeface="Arial Black" panose="020B0A04020102020204" pitchFamily="34" charset="0"/>
              </a:rPr>
              <a:t>12. Зимой приносит оттепель, а летом-понижение температуры</a:t>
            </a:r>
          </a:p>
          <a:p>
            <a:pPr marL="0" indent="0">
              <a:buNone/>
            </a:pPr>
            <a:r>
              <a:rPr lang="ru-RU" dirty="0">
                <a:latin typeface="Arial Black" panose="020B0A04020102020204" pitchFamily="34" charset="0"/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844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1E5CE0-E444-4452-8BFD-AD2853E32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772E43-70EF-4D52-9DE8-79087CADB2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/>
              <a:t>Циклон: 2, 3, 7, 10, 12 </a:t>
            </a:r>
          </a:p>
          <a:p>
            <a:pPr marL="0" indent="0">
              <a:buNone/>
            </a:pPr>
            <a:r>
              <a:rPr lang="ru-RU" sz="4000" b="1" dirty="0"/>
              <a:t>Антициклон: 1, 4, 5, 8, 9</a:t>
            </a:r>
          </a:p>
        </p:txBody>
      </p:sp>
    </p:spTree>
    <p:extLst>
      <p:ext uri="{BB962C8B-B14F-4D97-AF65-F5344CB8AC3E}">
        <p14:creationId xmlns:p14="http://schemas.microsoft.com/office/powerpoint/2010/main" val="2086982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08C091-499A-452B-92F7-7D0CB7113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7AECD7-F375-4C6A-9D70-9B6F1C7D6B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Arial Black" panose="020B0A04020102020204" pitchFamily="34" charset="0"/>
              </a:rPr>
              <a:t>Какие климатические показатели, кроме циркуляции ВМ, определяют климат территории?</a:t>
            </a:r>
          </a:p>
        </p:txBody>
      </p:sp>
    </p:spTree>
    <p:extLst>
      <p:ext uri="{BB962C8B-B14F-4D97-AF65-F5344CB8AC3E}">
        <p14:creationId xmlns:p14="http://schemas.microsoft.com/office/powerpoint/2010/main" val="2440483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A52A250-11BD-4391-BE02-43BFF744AA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509" y="1122363"/>
            <a:ext cx="10335491" cy="300629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Распределение температуры воздуха по территории России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4CE1A980-20BE-413D-9B1D-1903F9539B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68982"/>
            <a:ext cx="9144000" cy="1066654"/>
          </a:xfrm>
        </p:spPr>
        <p:txBody>
          <a:bodyPr>
            <a:normAutofit/>
          </a:bodyPr>
          <a:lstStyle/>
          <a:p>
            <a:r>
              <a:rPr lang="ru-RU" dirty="0"/>
              <a:t>Какие  вопросы должны рассмотреть?</a:t>
            </a:r>
          </a:p>
        </p:txBody>
      </p:sp>
    </p:spTree>
    <p:extLst>
      <p:ext uri="{BB962C8B-B14F-4D97-AF65-F5344CB8AC3E}">
        <p14:creationId xmlns:p14="http://schemas.microsoft.com/office/powerpoint/2010/main" val="2794331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5AE53E-E0D6-4C70-BFC5-03D87A25F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77636"/>
            <a:ext cx="10515600" cy="513052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 Black" panose="020B0A04020102020204" pitchFamily="34" charset="0"/>
              </a:rPr>
              <a:t>Что такое изотермы?</a:t>
            </a:r>
            <a:br>
              <a:rPr lang="ru-RU" dirty="0">
                <a:latin typeface="Arial Black" panose="020B0A04020102020204" pitchFamily="34" charset="0"/>
              </a:rPr>
            </a:b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085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8C1D7D-CD3F-443B-9825-39B18148A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4279A2-F090-4185-9A4A-2120F3BB6A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Какие климатообразующие факторы могут оказывать влияние на температуру воздуха?</a:t>
            </a:r>
          </a:p>
        </p:txBody>
      </p:sp>
    </p:spTree>
    <p:extLst>
      <p:ext uri="{BB962C8B-B14F-4D97-AF65-F5344CB8AC3E}">
        <p14:creationId xmlns:p14="http://schemas.microsoft.com/office/powerpoint/2010/main" val="3901550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D4B71F-1D49-44A8-9E20-0ED848FD1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5209FC9-06FD-44AD-B637-A950AFBF11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5072" y="0"/>
            <a:ext cx="11801856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A4DEC8F-3D79-4365-AA18-8580C460B56F}"/>
              </a:ext>
            </a:extLst>
          </p:cNvPr>
          <p:cNvSpPr/>
          <p:nvPr/>
        </p:nvSpPr>
        <p:spPr>
          <a:xfrm>
            <a:off x="11042073" y="6179127"/>
            <a:ext cx="1149927" cy="6788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Стр. 110, рис. 50</a:t>
            </a:r>
          </a:p>
        </p:txBody>
      </p:sp>
    </p:spTree>
    <p:extLst>
      <p:ext uri="{BB962C8B-B14F-4D97-AF65-F5344CB8AC3E}">
        <p14:creationId xmlns:p14="http://schemas.microsoft.com/office/powerpoint/2010/main" val="41530848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369</Words>
  <Application>Microsoft Office PowerPoint</Application>
  <PresentationFormat>Широкоэкранный</PresentationFormat>
  <Paragraphs>91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Arial Black</vt:lpstr>
      <vt:lpstr>Calibri</vt:lpstr>
      <vt:lpstr>Calibri Light</vt:lpstr>
      <vt:lpstr>Times New Roman</vt:lpstr>
      <vt:lpstr>Тема Office</vt:lpstr>
      <vt:lpstr>Проверка домашнего задания</vt:lpstr>
      <vt:lpstr>Запишите номера предложений, характеризующих:</vt:lpstr>
      <vt:lpstr>Презентация PowerPoint</vt:lpstr>
      <vt:lpstr>Презентация PowerPoint</vt:lpstr>
      <vt:lpstr>Презентация PowerPoint</vt:lpstr>
      <vt:lpstr>Распределение температуры воздуха по территории России</vt:lpstr>
      <vt:lpstr>Что такое изотермы? 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Используя карты учебника, расставьте города по мере понижения в них среднемесячных температур: </vt:lpstr>
      <vt:lpstr>Презентация PowerPoint</vt:lpstr>
      <vt:lpstr>Закрепление материала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Пользователь</cp:lastModifiedBy>
  <cp:revision>21</cp:revision>
  <dcterms:created xsi:type="dcterms:W3CDTF">2021-10-25T08:59:21Z</dcterms:created>
  <dcterms:modified xsi:type="dcterms:W3CDTF">2023-12-13T16:01:27Z</dcterms:modified>
</cp:coreProperties>
</file>