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habr.com/ru/companies/macloud/articles/559886/" TargetMode="External"/><Relationship Id="rId3" Type="http://schemas.openxmlformats.org/officeDocument/2006/relationships/hyperlink" Target="https://starwalk.space/ru/news/space-junk" TargetMode="External"/><Relationship Id="rId7" Type="http://schemas.openxmlformats.org/officeDocument/2006/relationships/hyperlink" Target="https://snob.ru/science/drejfuyushaya-svalka-na-orbite-chto-takoe-kosmicheskij-musor-i-chem-opasen-dlya-zemli/" TargetMode="External"/><Relationship Id="rId2" Type="http://schemas.openxmlformats.org/officeDocument/2006/relationships/hyperlink" Target="https://ru.wikipedia.org/wiki/&#1050;&#1086;&#1089;&#1084;&#1080;&#1095;&#1077;&#1089;&#1082;&#1080;&#1081;_&#1084;&#1091;&#1089;&#1086;&#1088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chool-science.ru/10/11/45471" TargetMode="External"/><Relationship Id="rId5" Type="http://schemas.openxmlformats.org/officeDocument/2006/relationships/hyperlink" Target="https://aif.ru/society/science/chto_takoe_kosmicheskiy_musor_i_kak_ego_ubirayut" TargetMode="External"/><Relationship Id="rId4" Type="http://schemas.openxmlformats.org/officeDocument/2006/relationships/hyperlink" Target="https://iz.ru/872462/ignat-shestakov/pod-musornym-nebom-chem-opasny-dlia-zemlian-oskolki-kosmicheskikh-korablei" TargetMode="External"/><Relationship Id="rId9" Type="http://schemas.openxmlformats.org/officeDocument/2006/relationships/hyperlink" Target="https://trends.rbc.ru/trends/green/608044f79a79473d011318f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ртур\Desktop\20201109040421-1536x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93"/>
            <a:ext cx="9144000" cy="683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9563396">
            <a:off x="-83039" y="5041987"/>
            <a:ext cx="3913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Bahnschrift Condensed" pitchFamily="34" charset="0"/>
              </a:rPr>
              <a:t>  </a:t>
            </a:r>
            <a:r>
              <a:rPr lang="ru-RU" sz="5400" dirty="0" smtClean="0">
                <a:latin typeface="Bahnschrift Condensed" pitchFamily="34" charset="0"/>
              </a:rPr>
              <a:t>КОСМИЧЕСКИЙ</a:t>
            </a:r>
            <a:endParaRPr lang="ru-RU" sz="5400" dirty="0">
              <a:latin typeface="Bahnschrift Condense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19601248">
            <a:off x="5717377" y="1597792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Bahnschrift Condensed" pitchFamily="34" charset="0"/>
              </a:rPr>
              <a:t>   </a:t>
            </a:r>
            <a:r>
              <a:rPr lang="ru-RU" sz="5400" dirty="0" smtClean="0">
                <a:solidFill>
                  <a:schemeClr val="bg1"/>
                </a:solidFill>
                <a:latin typeface="Bahnschrift Condensed" pitchFamily="34" charset="0"/>
              </a:rPr>
              <a:t>МУСОР</a:t>
            </a:r>
            <a:endParaRPr lang="ru-RU" sz="5400" dirty="0">
              <a:solidFill>
                <a:schemeClr val="bg1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9554261">
            <a:off x="2004902" y="4711799"/>
            <a:ext cx="3725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откуда</a:t>
            </a:r>
            <a:r>
              <a:rPr lang="ru-RU" sz="2400" dirty="0" smtClean="0"/>
              <a:t> он берется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 rot="19536745">
            <a:off x="4926722" y="2331010"/>
            <a:ext cx="5019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 </a:t>
            </a:r>
            <a:r>
              <a:rPr lang="ru-RU" sz="2400" dirty="0"/>
              <a:t>и</a:t>
            </a:r>
            <a:r>
              <a:rPr lang="ru-RU" sz="2400" dirty="0" smtClean="0"/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что</a:t>
            </a:r>
            <a:r>
              <a:rPr lang="ru-RU" sz="2400" dirty="0" smtClean="0">
                <a:solidFill>
                  <a:schemeClr val="bg1"/>
                </a:solidFill>
              </a:rPr>
              <a:t>        с ним </a:t>
            </a:r>
            <a:r>
              <a:rPr lang="ru-RU" sz="4400" dirty="0" smtClean="0"/>
              <a:t>делать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3361" y="5949280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Автор презентации:  </a:t>
            </a:r>
            <a:r>
              <a:rPr lang="ru-RU" sz="1200" dirty="0" smtClean="0"/>
              <a:t> педагог </a:t>
            </a:r>
            <a:r>
              <a:rPr lang="ru-RU" sz="1200" dirty="0"/>
              <a:t>дополнительного образования  МБУДО ДОД ДДТ  им. А.И. Ефремова  </a:t>
            </a:r>
            <a:r>
              <a:rPr lang="ru-RU" sz="1200" dirty="0" err="1"/>
              <a:t>Вартанов</a:t>
            </a:r>
            <a:r>
              <a:rPr lang="ru-RU" sz="1200" dirty="0"/>
              <a:t> Артур Львович                     </a:t>
            </a:r>
          </a:p>
          <a:p>
            <a:r>
              <a:rPr lang="ru-RU" sz="1200" dirty="0" smtClean="0"/>
              <a:t>Новосибирск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11596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Самые крупные космические ЧП с образованием мусора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717032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 </a:t>
            </a:r>
            <a:r>
              <a:rPr lang="ru-RU" sz="1600" dirty="0">
                <a:solidFill>
                  <a:srgbClr val="FF0000"/>
                </a:solidFill>
              </a:rPr>
              <a:t>11 января </a:t>
            </a:r>
            <a:r>
              <a:rPr lang="ru-RU" sz="1600" dirty="0" smtClean="0">
                <a:solidFill>
                  <a:srgbClr val="FF0000"/>
                </a:solidFill>
              </a:rPr>
              <a:t>2007 г</a:t>
            </a:r>
            <a:r>
              <a:rPr lang="ru-RU" sz="1600" dirty="0">
                <a:solidFill>
                  <a:srgbClr val="FF0000"/>
                </a:solidFill>
              </a:rPr>
              <a:t>. </a:t>
            </a:r>
            <a:r>
              <a:rPr lang="ru-RU" sz="1600" dirty="0"/>
              <a:t>на высоте 865 км китайская ракета уничтожила отработавший свой срок китайский спутник «</a:t>
            </a:r>
            <a:r>
              <a:rPr lang="ru-RU" sz="1600" dirty="0" err="1"/>
              <a:t>Фэнъюнь</a:t>
            </a:r>
            <a:r>
              <a:rPr lang="ru-RU" sz="1600" dirty="0"/>
              <a:t>», столкнувшись с ним встречным курсом. В результате появилось более 2000 новых обломков размером в несколько сантиметров и более, то есть, засорённость космоса поднялась сразу на 22 </a:t>
            </a:r>
            <a:r>
              <a:rPr lang="ru-RU" sz="1600" dirty="0" smtClean="0"/>
              <a:t>%.  </a:t>
            </a:r>
            <a:r>
              <a:rPr lang="ru-RU" sz="1600" dirty="0" smtClean="0">
                <a:solidFill>
                  <a:srgbClr val="FF0000"/>
                </a:solidFill>
              </a:rPr>
              <a:t>20 </a:t>
            </a:r>
            <a:r>
              <a:rPr lang="ru-RU" sz="1600" dirty="0">
                <a:solidFill>
                  <a:srgbClr val="FF0000"/>
                </a:solidFill>
              </a:rPr>
              <a:t>февраля </a:t>
            </a:r>
            <a:r>
              <a:rPr lang="ru-RU" sz="1600" dirty="0" smtClean="0">
                <a:solidFill>
                  <a:srgbClr val="FF0000"/>
                </a:solidFill>
              </a:rPr>
              <a:t>2008 г</a:t>
            </a:r>
            <a:r>
              <a:rPr lang="ru-RU" sz="1600" dirty="0">
                <a:solidFill>
                  <a:srgbClr val="FF0000"/>
                </a:solidFill>
              </a:rPr>
              <a:t>. </a:t>
            </a:r>
            <a:r>
              <a:rPr lang="ru-RU" sz="1600" dirty="0"/>
              <a:t>на высоте 250 км ракета SM-3 уничтожила неисправный спутник-шпион, имеющий в баках около 400 кг ядовитого гидразина (а также из-за опасности рассекречивания). Из-за небольшой высоты большинство осколков, скорее всего, относительно быстро войдёт в атмосферу.  </a:t>
            </a:r>
            <a:r>
              <a:rPr lang="ru-RU" sz="1600" dirty="0" smtClean="0"/>
              <a:t>  </a:t>
            </a:r>
            <a:r>
              <a:rPr lang="ru-RU" sz="1600" b="1" dirty="0" smtClean="0">
                <a:solidFill>
                  <a:srgbClr val="FF0000"/>
                </a:solidFill>
              </a:rPr>
              <a:t>10 </a:t>
            </a:r>
            <a:r>
              <a:rPr lang="ru-RU" sz="1600" b="1" dirty="0">
                <a:solidFill>
                  <a:srgbClr val="FF0000"/>
                </a:solidFill>
              </a:rPr>
              <a:t>февраля 2010 г. </a:t>
            </a:r>
            <a:r>
              <a:rPr lang="ru-RU" sz="1600" dirty="0"/>
              <a:t>на высоте около 790 километров над северной частью Сибири зафиксирован первый случай столкновения двух искусственных спутников в космосе. Спутник связи «Космос-2251», запущенный в 1993 году и выведенный из употребления, столкнулся с коммерческим спутником американской компании спутниковой связи «</a:t>
            </a:r>
            <a:r>
              <a:rPr lang="ru-RU" sz="1600" dirty="0" err="1"/>
              <a:t>Iridium</a:t>
            </a:r>
            <a:r>
              <a:rPr lang="ru-RU" sz="1600" dirty="0"/>
              <a:t> 33». В результате столкновения образовалось около 600 обломков, большая часть которых останется на прежней орбите.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836" y="755502"/>
            <a:ext cx="6002796" cy="2887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123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301208"/>
            <a:ext cx="89289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Сейчас разрабатываются новые проекты по утилизации вышедших из строя спутников. Такие проекты включают в себя использование гарпунов, сетей, магнитов и даже лазеров! Первая миссия по утилизации космического мусора запланирована на 2025 год. ЕКА собирается запустить на орбиту аппарат, который уберет фрагмент обломка под названием </a:t>
            </a:r>
            <a:r>
              <a:rPr lang="ru-RU" sz="1600" dirty="0" err="1" smtClean="0"/>
              <a:t>Vespa</a:t>
            </a:r>
            <a:r>
              <a:rPr lang="ru-RU" sz="1600" dirty="0" smtClean="0"/>
              <a:t>. </a:t>
            </a:r>
            <a:r>
              <a:rPr lang="ru-RU" sz="1600" dirty="0" err="1" smtClean="0"/>
              <a:t>Четырехрукий</a:t>
            </a:r>
            <a:r>
              <a:rPr lang="ru-RU" sz="1600" dirty="0" smtClean="0"/>
              <a:t> аппарат приблизится к </a:t>
            </a:r>
            <a:r>
              <a:rPr lang="ru-RU" sz="1600" dirty="0" err="1" smtClean="0"/>
              <a:t>Vespa</a:t>
            </a:r>
            <a:r>
              <a:rPr lang="ru-RU" sz="1600" dirty="0" smtClean="0"/>
              <a:t>, захватит его и притянет обратно в атмосферу, где они оба сгорят. 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88640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Ч</a:t>
            </a:r>
            <a:r>
              <a:rPr lang="ru-RU" sz="2400" dirty="0" smtClean="0"/>
              <a:t>то делать с мусором в космосе? </a:t>
            </a:r>
            <a:endParaRPr lang="ru-RU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40" y="836712"/>
            <a:ext cx="4215960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262" y="836711"/>
            <a:ext cx="4305672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292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60648"/>
            <a:ext cx="820891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Источники: </a:t>
            </a:r>
          </a:p>
          <a:p>
            <a:endParaRPr lang="ru-RU" dirty="0" smtClean="0"/>
          </a:p>
          <a:p>
            <a:r>
              <a:rPr lang="en-US" dirty="0" smtClean="0">
                <a:hlinkClick r:id="rId2"/>
              </a:rPr>
              <a:t>https://ru.wikipedia.org/wiki/</a:t>
            </a:r>
            <a:r>
              <a:rPr lang="ru-RU" dirty="0" err="1" smtClean="0">
                <a:hlinkClick r:id="rId2"/>
              </a:rPr>
              <a:t>Космический_мусор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en-US" dirty="0" smtClean="0">
                <a:hlinkClick r:id="rId3"/>
              </a:rPr>
              <a:t>https://starwalk.space/ru/news/space-junk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en-US" dirty="0" smtClean="0">
                <a:hlinkClick r:id="rId4"/>
              </a:rPr>
              <a:t>https://iz.ru/872462/ignat-shestakov/pod-musornym-nebom-chem-opasny-dlia-zemlian-oskolki-kosmicheskikh-korablei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en-US" dirty="0" smtClean="0">
                <a:hlinkClick r:id="rId5"/>
              </a:rPr>
              <a:t>https://aif.ru/society/science/chto_takoe_kosmicheskiy_musor_i_kak_ego_ubirayut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en-US" dirty="0" smtClean="0">
                <a:hlinkClick r:id="rId6"/>
              </a:rPr>
              <a:t>https://school-science.ru/10/11/45471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7"/>
              </a:rPr>
              <a:t>https://snob.ru/science/drejfuyushaya-svalka-na-orbite-chto-takoe-kosmicheskij-musor-i-chem-opasen-dlya-zemli</a:t>
            </a:r>
            <a:r>
              <a:rPr lang="en-US" dirty="0" smtClean="0">
                <a:hlinkClick r:id="rId7"/>
              </a:rPr>
              <a:t>/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8"/>
              </a:rPr>
              <a:t>https://habr.com/ru/companies/macloud/articles/559886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trends.rbc.ru/trends/green/608044f79a79473d011318f1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288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КОСМИЧЕСКИЙ МУСОР – из чего он состоит? 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60635" y="5750004"/>
            <a:ext cx="84249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Таким </a:t>
            </a:r>
            <a:r>
              <a:rPr lang="ru-RU" sz="1600" dirty="0" smtClean="0"/>
              <a:t>мусором могут быть ступени ракет, гайки </a:t>
            </a:r>
            <a:r>
              <a:rPr lang="ru-RU" sz="1600" dirty="0"/>
              <a:t>и </a:t>
            </a:r>
            <a:r>
              <a:rPr lang="ru-RU" sz="1600" dirty="0" smtClean="0"/>
              <a:t>болты, </a:t>
            </a:r>
            <a:r>
              <a:rPr lang="ru-RU" sz="1600" dirty="0" smtClean="0"/>
              <a:t>зубные щетки</a:t>
            </a:r>
            <a:r>
              <a:rPr lang="ru-RU" sz="1600" dirty="0" smtClean="0"/>
              <a:t>, одеяла, перчатки, кусочки </a:t>
            </a:r>
            <a:r>
              <a:rPr lang="ru-RU" sz="1600" dirty="0"/>
              <a:t>слезшей </a:t>
            </a:r>
            <a:r>
              <a:rPr lang="ru-RU" sz="1600" dirty="0" smtClean="0"/>
              <a:t>краски, сумки </a:t>
            </a:r>
            <a:r>
              <a:rPr lang="ru-RU" sz="1600" dirty="0"/>
              <a:t>для </a:t>
            </a:r>
            <a:r>
              <a:rPr lang="ru-RU" sz="1600" dirty="0" smtClean="0"/>
              <a:t>инструментов, плоскогубцы и многое другое. </a:t>
            </a:r>
            <a:endParaRPr lang="ru-RU" sz="1600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024" y="711860"/>
            <a:ext cx="7419975" cy="491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4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91" y="1006679"/>
            <a:ext cx="85725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941168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Космический мусор — это результат запуска людьми ракет и спутников в космос. При запуске ракет ускорители, обтекатели, промежуточные ступени и другие объекты остаются на орбите Земли. </a:t>
            </a:r>
            <a:r>
              <a:rPr lang="ru-RU" sz="1600" dirty="0"/>
              <a:t>Срок жизни спутников ограничен и в итоге они перестают функционировать, превращаясь в куски металла плавающие в космосе. Астронавты теряют в космосе вещи — например, свои инструменты во время починки </a:t>
            </a:r>
            <a:r>
              <a:rPr lang="ru-RU" sz="1600" dirty="0" smtClean="0"/>
              <a:t>аппаратов. Частично </a:t>
            </a:r>
            <a:r>
              <a:rPr lang="ru-RU" sz="1600" dirty="0"/>
              <a:t>космический мусор появляется в результате столкновения спутников. При столкновении они могут разбиться на тысячи обломков, создавая новый мусор.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260648"/>
            <a:ext cx="8382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             Откуда в космосе берется мусор?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5627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278" y="836712"/>
            <a:ext cx="662473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260648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Кто ответственен за космический мусор на орбите? 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5445224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NASA </a:t>
            </a:r>
            <a:r>
              <a:rPr lang="ru-RU" sz="1600" dirty="0" smtClean="0"/>
              <a:t>считает, что больше всего мусора на орбите оставляет Россия. На втором месте этого </a:t>
            </a:r>
            <a:r>
              <a:rPr lang="ru-RU" sz="1600" dirty="0" err="1" smtClean="0"/>
              <a:t>антирейтинга</a:t>
            </a:r>
            <a:r>
              <a:rPr lang="ru-RU" sz="1600" dirty="0" smtClean="0"/>
              <a:t> – сами США, а на третьем – Китай. В плане количества мусора оценки экспертов варьируются от 131 миллиона до 1,5 миллиарда частиц. При этом отследить удается лишь незначительную часть  (речь идет о крупных объектах размером до 1 метра) .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840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676875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517232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данным Интернациональной академии астронавтики (</a:t>
            </a:r>
            <a:r>
              <a:rPr lang="en-US" dirty="0" smtClean="0"/>
              <a:t>IAA</a:t>
            </a:r>
            <a:r>
              <a:rPr lang="ru-RU" dirty="0"/>
              <a:t>), </a:t>
            </a:r>
            <a:r>
              <a:rPr lang="ru-RU" dirty="0" smtClean="0"/>
              <a:t>количество </a:t>
            </a:r>
            <a:r>
              <a:rPr lang="ru-RU" dirty="0"/>
              <a:t>отслеживаемых объектов на орбите Земли увеличивалось в течение последних нескольких </a:t>
            </a:r>
            <a:r>
              <a:rPr lang="ru-RU" dirty="0" smtClean="0"/>
              <a:t>десятилетий</a:t>
            </a:r>
            <a:r>
              <a:rPr lang="ru-RU" dirty="0"/>
              <a:t> </a:t>
            </a:r>
            <a:r>
              <a:rPr lang="ru-RU" dirty="0" smtClean="0"/>
              <a:t>(с 7700 объектов в 1993 году до 31 870 в 2022 году).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698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Синдром </a:t>
            </a:r>
            <a:r>
              <a:rPr lang="ru-RU" sz="2800" dirty="0" err="1" smtClean="0"/>
              <a:t>Кесслера</a:t>
            </a:r>
            <a:r>
              <a:rPr lang="ru-RU" sz="2800" dirty="0" smtClean="0"/>
              <a:t>: мусор может «запереть» нас на планете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5157192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Ученые опасаются, что скоро мусора в космосе станет так много, что на орбиту нельзя будет выводить новые спутники. Это может случиться из-за эффекта под названием «синдром </a:t>
            </a:r>
            <a:r>
              <a:rPr lang="ru-RU" sz="1600" dirty="0" err="1"/>
              <a:t>Кесслера</a:t>
            </a:r>
            <a:r>
              <a:rPr lang="ru-RU" sz="1600" dirty="0"/>
              <a:t>». В 1978 году консультант НАСА Дональд </a:t>
            </a:r>
            <a:r>
              <a:rPr lang="ru-RU" sz="1600" dirty="0" err="1"/>
              <a:t>Кесслер</a:t>
            </a:r>
            <a:r>
              <a:rPr lang="ru-RU" sz="1600" dirty="0"/>
              <a:t> предположил, что столкновение летающих частиц образует новый мусор, а он в свою очередь — уже новый мусор. Таким образом, получится «эффект домино» — столкновение одних объектов приведет к появлению более мелких.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42" y="1172313"/>
            <a:ext cx="8434908" cy="396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876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8864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  Чем еще опасен мусор в космосе? 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5589240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Сейчас самая большая угроза от космического мусора — это потенциальный ущерб действующим спутникам на орбите и </a:t>
            </a:r>
            <a:r>
              <a:rPr lang="ru-RU" sz="1600" dirty="0" smtClean="0"/>
              <a:t>МКС. Чтобы </a:t>
            </a:r>
            <a:r>
              <a:rPr lang="ru-RU" sz="1600" dirty="0"/>
              <a:t>избежать столкновения, спутникам приходится уходить с траектории движения обломков. Ежегодно все спутники, включая МКС, совершают сотни маневров, чтобы избежать столкновений.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657639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11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 каким последствиям приводит столкновение с мусором? </a:t>
            </a:r>
            <a:endParaRPr lang="ru-RU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322" y="908721"/>
            <a:ext cx="5198469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661248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фото – защитный алюминиевый блок после столкновения в космосе с кусочком пластика размером 1 см. Тут все дело в скорости. Эта мусорная частица летела с космической скоростью – 6795 метров в секунду.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109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92" y="916185"/>
            <a:ext cx="409431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515719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Слева - сквозное </a:t>
            </a:r>
            <a:r>
              <a:rPr lang="ru-RU" dirty="0"/>
              <a:t>отверстие в радиаторной панели шаттла «</a:t>
            </a:r>
            <a:r>
              <a:rPr lang="ru-RU" dirty="0" err="1" smtClean="0"/>
              <a:t>Индевор</a:t>
            </a:r>
            <a:r>
              <a:rPr lang="ru-RU" dirty="0" smtClean="0"/>
              <a:t>». Образовалось при </a:t>
            </a:r>
            <a:r>
              <a:rPr lang="ru-RU" dirty="0"/>
              <a:t>столкновении с фрагментом космического </a:t>
            </a:r>
            <a:r>
              <a:rPr lang="ru-RU" dirty="0" smtClean="0"/>
              <a:t>мусора, имеющим микроскопические размеры. Справа – последствие «бомбардировки» мусором солнечной батареи станции «Мир».   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909171"/>
            <a:ext cx="4299520" cy="3902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7987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Шаттлы и МКС после космической «бомбардировки»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639568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926</TotalTime>
  <Words>772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Артур</dc:creator>
  <cp:lastModifiedBy>Артур</cp:lastModifiedBy>
  <cp:revision>19</cp:revision>
  <dcterms:created xsi:type="dcterms:W3CDTF">2023-12-30T04:50:10Z</dcterms:created>
  <dcterms:modified xsi:type="dcterms:W3CDTF">2024-01-08T09:34:46Z</dcterms:modified>
</cp:coreProperties>
</file>