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80" r:id="rId9"/>
    <p:sldId id="264" r:id="rId10"/>
    <p:sldId id="265" r:id="rId11"/>
    <p:sldId id="266" r:id="rId12"/>
    <p:sldId id="267" r:id="rId13"/>
    <p:sldId id="268" r:id="rId14"/>
    <p:sldId id="281" r:id="rId15"/>
    <p:sldId id="282" r:id="rId16"/>
    <p:sldId id="270" r:id="rId17"/>
    <p:sldId id="269" r:id="rId18"/>
    <p:sldId id="271" r:id="rId19"/>
    <p:sldId id="272" r:id="rId20"/>
    <p:sldId id="273" r:id="rId21"/>
    <p:sldId id="276" r:id="rId22"/>
    <p:sldId id="274" r:id="rId23"/>
    <p:sldId id="275" r:id="rId24"/>
    <p:sldId id="277" r:id="rId25"/>
    <p:sldId id="278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1149" autoAdjust="0"/>
  </p:normalViewPr>
  <p:slideViewPr>
    <p:cSldViewPr>
      <p:cViewPr>
        <p:scale>
          <a:sx n="79" d="100"/>
          <a:sy n="79" d="100"/>
        </p:scale>
        <p:origin x="-2544" y="-9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2687F-A7AE-45F6-92BE-8C3EDC529F37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4F43CD-B65C-4D33-A908-0CA9641ABB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462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F43CD-B65C-4D33-A908-0CA9641ABB7B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671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142"/>
            <a:ext cx="88569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Краевое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общеобразовательное учреждение для обучающихся, воспитанников с ограниченными возможностями здоровья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Новоалтайская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общеобразовательная школа-интернат»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2340"/>
            <a:ext cx="9144658" cy="606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60513" y="522920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обучающиеся,</a:t>
            </a:r>
          </a:p>
          <a:p>
            <a:pPr lvl="0" algn="r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класса:</a:t>
            </a:r>
          </a:p>
          <a:p>
            <a:pPr lvl="0" algn="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Чистяков Кирилл</a:t>
            </a:r>
          </a:p>
          <a:p>
            <a:pPr lvl="0" algn="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lvl="0" algn="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Шолохова  Ольга Анатольевна,</a:t>
            </a:r>
          </a:p>
          <a:p>
            <a:pPr lvl="0" algn="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биологии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31840" y="2873477"/>
            <a:ext cx="5400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Проектно–исследовательская работа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«Шоколад в нашей жизни»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Естественно-научная секция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300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culture19.ru/images/content/news/96/b-9544-neizvestnyie-faktyi-iz-jizni-petra-i-raskryivaet-prezidentskaya-bibliotek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7" r="29505"/>
          <a:stretch/>
        </p:blipFill>
        <p:spPr bwMode="auto">
          <a:xfrm>
            <a:off x="5796136" y="1052736"/>
            <a:ext cx="3200401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60" y="121658"/>
            <a:ext cx="44358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шоколада в России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r="10911"/>
          <a:stretch/>
        </p:blipFill>
        <p:spPr bwMode="auto">
          <a:xfrm>
            <a:off x="197533" y="1052736"/>
            <a:ext cx="3744415" cy="3888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5157192"/>
            <a:ext cx="86409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десерт появился благодаря Екатерине II в конце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XVIII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века, хотя есть версия, что у истоков его отечественной истории мог быть Петр I. </a:t>
            </a:r>
          </a:p>
        </p:txBody>
      </p:sp>
    </p:spTree>
    <p:extLst>
      <p:ext uri="{BB962C8B-B14F-4D97-AF65-F5344CB8AC3E}">
        <p14:creationId xmlns:p14="http://schemas.microsoft.com/office/powerpoint/2010/main" val="1499034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65453" y="332655"/>
            <a:ext cx="3979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шоколада: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5773" y="980728"/>
            <a:ext cx="3340658" cy="2154436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форме: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плиточный монолитный;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плиточный пористый;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узорчатый шоколад;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фигуры и медали;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батончики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63598" y="980728"/>
            <a:ext cx="3891643" cy="215443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содержанию</a:t>
            </a:r>
          </a:p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шоколаде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какао: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горький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полугорький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или десертный;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молочный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5773" y="3739462"/>
            <a:ext cx="3428966" cy="178510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способу обработки </a:t>
            </a: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рецептуре: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десертный;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обыкновенный;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пористый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14881" y="3717032"/>
            <a:ext cx="3240360" cy="144655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 fontAlgn="base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содержания добавок: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шоколад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добавками;</a:t>
            </a:r>
          </a:p>
          <a:p>
            <a:pPr fontAlgn="base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шоколад без добавок;</a:t>
            </a:r>
          </a:p>
          <a:p>
            <a:pPr fontAlgn="base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шоколад с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начинкой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427984" y="794320"/>
            <a:ext cx="0" cy="4283006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3766431" y="1844824"/>
            <a:ext cx="6615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427984" y="2348880"/>
            <a:ext cx="5356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3854739" y="4581128"/>
            <a:ext cx="573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427984" y="5077326"/>
            <a:ext cx="11868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7548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51720" y="314219"/>
            <a:ext cx="3240360" cy="4572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шоколада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052736"/>
            <a:ext cx="52742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тёртое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какао;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масло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какао;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сахарная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пудра;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добавки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(молоко, изюм, орехи и др.);</a:t>
            </a:r>
          </a:p>
          <a:p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ароматизаторы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74"/>
          <a:stretch/>
        </p:blipFill>
        <p:spPr>
          <a:xfrm>
            <a:off x="6124074" y="0"/>
            <a:ext cx="3019926" cy="685800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06" y="3140968"/>
            <a:ext cx="5588789" cy="3492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394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388222"/>
            <a:ext cx="4490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Аргументы в пользу шоколада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5" r="15263"/>
          <a:stretch/>
        </p:blipFill>
        <p:spPr bwMode="auto">
          <a:xfrm>
            <a:off x="1106307" y="1052736"/>
            <a:ext cx="4617821" cy="3615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4704927"/>
            <a:ext cx="55446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 — это концентрат углеводов,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для подростков относятся к основным источникам энергии для тела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мозга.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73881" y="861283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037" y="0"/>
            <a:ext cx="26209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4417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222" y="0"/>
            <a:ext cx="26209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116632"/>
            <a:ext cx="43058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Аргументы против шоколада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56961"/>
            <a:ext cx="4392488" cy="3368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1124744"/>
            <a:ext cx="5400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Вредное воздействие распространяется на функции внутренних органов. От избыточного употребления шоколада страдает пищеварение, сердечно-сосудистая система. </a:t>
            </a:r>
          </a:p>
        </p:txBody>
      </p:sp>
    </p:spTree>
    <p:extLst>
      <p:ext uri="{BB962C8B-B14F-4D97-AF65-F5344CB8AC3E}">
        <p14:creationId xmlns:p14="http://schemas.microsoft.com/office/powerpoint/2010/main" val="2802310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27256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 положительно влияет на возможности мозга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усваивать и обрабатывать информацию об окружающем мире детей.  Они лучше запоминают учебный материал и становятся внимательнее.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6700" y="2060848"/>
            <a:ext cx="6535122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вреда для здоровья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подросток может съесть: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ежедневно – 15-25 г.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месяц не более 4 - 5 плиток (по 100 г).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88025" y="3686661"/>
            <a:ext cx="4139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советуется употреблять шоколад после 16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часов.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Лучшее время — утро, </a:t>
            </a:r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 активнее усваивает жиры и углеводы. Долька шоколада на завтрак поднимает настроение, придает силы и энергию.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3747492"/>
            <a:ext cx="4680520" cy="292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874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8913" y="116451"/>
            <a:ext cx="4948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Анкетирование учащихся и анализ результатов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196752"/>
            <a:ext cx="49481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Выяснил, что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обучающиеся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педагоги любят это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лакомство.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вопрос полезен или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вреден шоколад - большая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часть опрошенных не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знают.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0"/>
            <a:ext cx="26209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7"/>
          <a:stretch/>
        </p:blipFill>
        <p:spPr bwMode="auto">
          <a:xfrm>
            <a:off x="303180" y="3293749"/>
            <a:ext cx="5899584" cy="3572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3171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88639"/>
            <a:ext cx="3887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Экспериментальная часть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11"/>
          <a:stretch/>
        </p:blipFill>
        <p:spPr>
          <a:xfrm>
            <a:off x="6100010" y="0"/>
            <a:ext cx="304398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6574" y="764704"/>
            <a:ext cx="697972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Молочный шоколад: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молочный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Алёнка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Milka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Горький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шоколад: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Бабаевский»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«Российский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Alpen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Gold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0" r="4937"/>
          <a:stretch/>
        </p:blipFill>
        <p:spPr bwMode="auto">
          <a:xfrm>
            <a:off x="611560" y="3476999"/>
            <a:ext cx="3528392" cy="3232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75327" y="1894016"/>
            <a:ext cx="5578092" cy="4183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88806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39943" y="294563"/>
            <a:ext cx="41721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Информативность упаковки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496" y="1400776"/>
            <a:ext cx="3936439" cy="2952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72389" y="1400775"/>
            <a:ext cx="393643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800" y="4962779"/>
            <a:ext cx="89289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Вывод: изучив содержание и состав нашего шоколада, мы пришли к выводу, что все шоколад соответствует ГОСТ стандарту, хотя, на некоторых из них код ГОСТа отсутствует. Обратили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внимание,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что почти на всех шоколадках прописана порция употребления, она составляет 16-17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4735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Исследование органолептических свойств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9547" y="1688806"/>
            <a:ext cx="3360372" cy="252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53109" y="1673806"/>
            <a:ext cx="3240360" cy="2430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794321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присутствия посторонних примесей 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шоколаде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5516" y="4797152"/>
            <a:ext cx="89284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Вывод: исследуя шоколад, я сделал вывод, что шоколад имеет глянцевую поверхность, белый налёт – отсутствует, а это говорит о правильной транспортировке и хранении шоколада. Хотелось заметить, что шоколад разный по вкусу,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 вскрытии упаковок, наиболее выраженный запах был у шоколада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Milka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9547" y="1688807"/>
            <a:ext cx="3360372" cy="252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7914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1314448"/>
            <a:ext cx="8316416" cy="5544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85720" y="142852"/>
            <a:ext cx="8858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влияние шоколада на организм подростка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360540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Определение наличия растительных жиров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839" y="908720"/>
            <a:ext cx="5292321" cy="396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5085184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молочный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шоколад быстро начал таять, а вот горький, практически не растаял. Это говорит о том, что в молочном шоколаде содержится много растительных жиров.</a:t>
            </a:r>
          </a:p>
        </p:txBody>
      </p:sp>
    </p:spTree>
    <p:extLst>
      <p:ext uri="{BB962C8B-B14F-4D97-AF65-F5344CB8AC3E}">
        <p14:creationId xmlns:p14="http://schemas.microsoft.com/office/powerpoint/2010/main" val="38297313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88640"/>
            <a:ext cx="50812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Определение тёртого какао</a:t>
            </a:r>
          </a:p>
        </p:txBody>
      </p:sp>
      <p:pic>
        <p:nvPicPr>
          <p:cNvPr id="4" name="Рисунок 3" descr="C:\Users\1nori\AppData\Local\Microsoft\Windows\INetCache\Content.Word\20230406_17423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79"/>
          <a:stretch/>
        </p:blipFill>
        <p:spPr bwMode="auto">
          <a:xfrm rot="5400000">
            <a:off x="-76868" y="1165098"/>
            <a:ext cx="5040560" cy="46718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40284" y="2607103"/>
            <a:ext cx="397353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быстрее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всего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тонет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молочный шоколад, горький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тонет,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но медленно.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всех образцах шоколада есть какао, но в разном количестве, особенно много его в горьком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шоколаде.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1nori\AppData\Local\Microsoft\Windows\INetCache\Content.Word\20230406_17423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79"/>
          <a:stretch/>
        </p:blipFill>
        <p:spPr bwMode="auto">
          <a:xfrm rot="5400000">
            <a:off x="-76868" y="1164191"/>
            <a:ext cx="5040560" cy="46718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730092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23" y="1117162"/>
            <a:ext cx="7344816" cy="550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85940" y="332656"/>
            <a:ext cx="34240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Определение крахмала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85939" y="332656"/>
            <a:ext cx="34240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Определение крахмала</a:t>
            </a:r>
          </a:p>
        </p:txBody>
      </p:sp>
    </p:spTree>
    <p:extLst>
      <p:ext uri="{BB962C8B-B14F-4D97-AF65-F5344CB8AC3E}">
        <p14:creationId xmlns:p14="http://schemas.microsoft.com/office/powerpoint/2010/main" val="41867761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5" t="21229"/>
          <a:stretch/>
        </p:blipFill>
        <p:spPr bwMode="auto">
          <a:xfrm>
            <a:off x="676869" y="404664"/>
            <a:ext cx="1590875" cy="1492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1897594"/>
            <a:ext cx="2727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«Очень молочный»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31" t="27366"/>
          <a:stretch/>
        </p:blipFill>
        <p:spPr bwMode="auto">
          <a:xfrm>
            <a:off x="3672206" y="526957"/>
            <a:ext cx="1908893" cy="137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13413" y="1897594"/>
            <a:ext cx="14511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«Алёнка»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27" t="28784"/>
          <a:stretch/>
        </p:blipFill>
        <p:spPr bwMode="auto">
          <a:xfrm>
            <a:off x="6911198" y="442320"/>
            <a:ext cx="1664025" cy="1455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05824" y="0"/>
            <a:ext cx="30058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Молочный шоколад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26123" y="1897594"/>
            <a:ext cx="1226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Milka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34081" y="2340857"/>
            <a:ext cx="267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Горький шоколад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4"/>
          <a:stretch/>
        </p:blipFill>
        <p:spPr bwMode="auto">
          <a:xfrm>
            <a:off x="530240" y="2826222"/>
            <a:ext cx="1737504" cy="151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5174" y="4338389"/>
            <a:ext cx="1994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«Бабаевский»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6"/>
          <a:stretch/>
        </p:blipFill>
        <p:spPr bwMode="auto">
          <a:xfrm>
            <a:off x="3703237" y="2708920"/>
            <a:ext cx="1671517" cy="1511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608584" y="4275563"/>
            <a:ext cx="2036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«Российский»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3" t="18557"/>
          <a:stretch/>
        </p:blipFill>
        <p:spPr bwMode="auto">
          <a:xfrm>
            <a:off x="6627969" y="2674715"/>
            <a:ext cx="2230481" cy="154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882598" y="4226749"/>
            <a:ext cx="1936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Alpen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Gold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9441" y="4900713"/>
            <a:ext cx="90893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шоколад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образцов «Очень молочный», «Российский»,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Alpen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Gold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- окрасился в синеватый цвет, «Бабаевский» содержит мучнистые вещества - это говорит о том, что шоколад низкого качества. «Алёнка»,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Milka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- раствор качественного шоколада под действием того же йода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окрасился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легкий зеленоватый цвет.</a:t>
            </a:r>
          </a:p>
        </p:txBody>
      </p:sp>
    </p:spTree>
    <p:extLst>
      <p:ext uri="{BB962C8B-B14F-4D97-AF65-F5344CB8AC3E}">
        <p14:creationId xmlns:p14="http://schemas.microsoft.com/office/powerpoint/2010/main" val="34205275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88640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подтвердил гипотезу, что если шоколад употреблять в умеренных количествах, то он положительно влияет на организм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подростка.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51622"/>
            <a:ext cx="8136904" cy="5429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06080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63888" y="251356"/>
            <a:ext cx="2512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Музей шоколада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80193"/>
            <a:ext cx="2864182" cy="214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67" y="682915"/>
            <a:ext cx="2860553" cy="2145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691136"/>
            <a:ext cx="2784309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0" t="21037" r="2887" b="7625"/>
          <a:stretch/>
        </p:blipFill>
        <p:spPr bwMode="auto">
          <a:xfrm>
            <a:off x="1664041" y="3068959"/>
            <a:ext cx="6076311" cy="3672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96193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1" r="12369"/>
          <a:stretch/>
        </p:blipFill>
        <p:spPr>
          <a:xfrm>
            <a:off x="187708" y="2310162"/>
            <a:ext cx="8776780" cy="182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576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445313"/>
            <a:ext cx="32943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01017" y="26064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воздействие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шоколада на организм подростка</a:t>
            </a:r>
          </a:p>
        </p:txBody>
      </p:sp>
      <p:pic>
        <p:nvPicPr>
          <p:cNvPr id="3074" name="Picture 2" descr="https://krd.selhozproduct.ru/upload/usl/f_60ec0d416b41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57048"/>
            <a:ext cx="7291608" cy="486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8414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2844" y="142852"/>
            <a:ext cx="8784976" cy="142876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если шоколад употреблять в умеренных количествах, то он положительно влияет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подростка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secureservercdn.net/50.62.172.157/8p2.b5a.myftpupload.com/wp-content/uploads/2022/01/woman-eating-square-of-chocolate-1536x102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571612"/>
            <a:ext cx="8704660" cy="5517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296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59"/>
          <a:stretch/>
        </p:blipFill>
        <p:spPr>
          <a:xfrm>
            <a:off x="6228184" y="2541"/>
            <a:ext cx="2915816" cy="6855459"/>
          </a:xfrm>
        </p:spPr>
      </p:pic>
      <p:sp>
        <p:nvSpPr>
          <p:cNvPr id="5" name="Прямоугольник 4"/>
          <p:cNvSpPr/>
          <p:nvPr/>
        </p:nvSpPr>
        <p:spPr>
          <a:xfrm>
            <a:off x="107504" y="116632"/>
            <a:ext cx="698477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изучить и проанализировать информацию по вопросу исследования в научной литературе и Интернет-источниках о составе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его влиянии на организм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подростка;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обучающихся 2-11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провести эксперименты по изучению свойств шоколада;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обработать результаты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сделать выводы;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сделать отчет по работе.</a:t>
            </a:r>
          </a:p>
        </p:txBody>
      </p:sp>
    </p:spTree>
    <p:extLst>
      <p:ext uri="{BB962C8B-B14F-4D97-AF65-F5344CB8AC3E}">
        <p14:creationId xmlns:p14="http://schemas.microsoft.com/office/powerpoint/2010/main" val="2668620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30"/>
          <a:stretch/>
        </p:blipFill>
        <p:spPr>
          <a:xfrm>
            <a:off x="6521116" y="0"/>
            <a:ext cx="2622884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51520" y="188640"/>
            <a:ext cx="68407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работа с информационными источниками, Интернет-ресурсами;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эксперимент;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наблюдение;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сравнение;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анализ и обобщение информации;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социологический опрос.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403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71800" y="108116"/>
            <a:ext cx="32658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шоколада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7" r="6305"/>
          <a:stretch/>
        </p:blipFill>
        <p:spPr bwMode="auto">
          <a:xfrm>
            <a:off x="1426094" y="753894"/>
            <a:ext cx="5110245" cy="4259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7584" y="5260284"/>
            <a:ext cx="59247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происхождения лакомства насчитывает свыше 3000 тысяч лет.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 г. до н. э. на территории Латинской Америки проживало племя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ольмеков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037" y="-12395"/>
            <a:ext cx="26209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1693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71"/>
          <a:stretch/>
        </p:blipFill>
        <p:spPr bwMode="auto">
          <a:xfrm>
            <a:off x="251520" y="1412776"/>
            <a:ext cx="2835275" cy="3602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75856" y="1628800"/>
            <a:ext cx="324718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1519 году испанский конкистадор высадился у берегов Мексики, где проживали ацтеки. Вождь Монтесума решил угостить дорогого гостя божественным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чоколатлем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373232"/>
            <a:ext cx="4921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 в средневековой Европе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037" y="0"/>
            <a:ext cx="26209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7759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474"/>
            <a:ext cx="4139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Изобретение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твёрдого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avatars.dzeninfra.ru/get-zen_doc/4347415/pub_62cea798076b2b5f4a1990b2_62cea7aed2965d29196e82ec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44397"/>
            <a:ext cx="3276354" cy="361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5301208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XIX века химик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Гутен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Нидерландов сделал сенсационное открытие: он сконструировал пресс, который позволял отжимать масло какао из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зёрен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6148" name="Picture 4" descr="https://ic.pics.livejournal.com/ilya_prosto/24179459/423030/423030_9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"/>
          <a:stretch/>
        </p:blipFill>
        <p:spPr bwMode="auto">
          <a:xfrm>
            <a:off x="4788024" y="1002251"/>
            <a:ext cx="4053400" cy="4312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369229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586</TotalTime>
  <Words>862</Words>
  <Application>Microsoft Office PowerPoint</Application>
  <PresentationFormat>Экран (4:3)</PresentationFormat>
  <Paragraphs>116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Виталька</dc:creator>
  <cp:lastModifiedBy>Виталий Шолохов</cp:lastModifiedBy>
  <cp:revision>35</cp:revision>
  <dcterms:created xsi:type="dcterms:W3CDTF">2023-04-05T12:22:22Z</dcterms:created>
  <dcterms:modified xsi:type="dcterms:W3CDTF">2023-04-26T16:13:01Z</dcterms:modified>
</cp:coreProperties>
</file>