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87" r:id="rId3"/>
    <p:sldId id="360" r:id="rId4"/>
    <p:sldId id="361" r:id="rId5"/>
    <p:sldId id="373" r:id="rId6"/>
    <p:sldId id="374" r:id="rId7"/>
    <p:sldId id="375" r:id="rId8"/>
    <p:sldId id="376" r:id="rId9"/>
    <p:sldId id="378" r:id="rId10"/>
    <p:sldId id="379" r:id="rId11"/>
    <p:sldId id="404" r:id="rId12"/>
    <p:sldId id="362" r:id="rId13"/>
    <p:sldId id="363" r:id="rId14"/>
    <p:sldId id="364" r:id="rId15"/>
    <p:sldId id="365" r:id="rId16"/>
    <p:sldId id="366" r:id="rId17"/>
    <p:sldId id="380" r:id="rId18"/>
    <p:sldId id="368" r:id="rId19"/>
    <p:sldId id="377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Arial" panose="020B0604020202020204" pitchFamily="34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6"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0A10"/>
    <a:srgbClr val="0000CC"/>
    <a:srgbClr val="FF00FF"/>
    <a:srgbClr val="FFFF00"/>
    <a:srgbClr val="F2F961"/>
    <a:srgbClr val="6600FF"/>
    <a:srgbClr val="000000"/>
    <a:srgbClr val="EF2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49"/>
    <p:restoredTop sz="91517"/>
  </p:normalViewPr>
  <p:slideViewPr>
    <p:cSldViewPr showGuides="1">
      <p:cViewPr>
        <p:scale>
          <a:sx n="66" d="100"/>
          <a:sy n="66" d="100"/>
        </p:scale>
        <p:origin x="-1219" y="-2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39970" name="Группа 339969"/>
          <p:cNvGrpSpPr/>
          <p:nvPr/>
        </p:nvGrpSpPr>
        <p:grpSpPr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339971" name="Прямое соединение 339970"/>
            <p:cNvSpPr/>
            <p:nvPr/>
          </p:nvSpPr>
          <p:spPr>
            <a:xfrm>
              <a:off x="912" y="1584"/>
              <a:ext cx="456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9972" name="Полилиния 339971"/>
            <p:cNvSpPr/>
            <p:nvPr/>
          </p:nvSpPr>
          <p:spPr>
            <a:xfrm>
              <a:off x="-1584" y="864"/>
              <a:ext cx="2304" cy="2304"/>
            </a:xfrm>
            <a:custGeom>
              <a:avLst/>
              <a:gdLst>
                <a:gd name="A1" fmla="val 12083"/>
                <a:gd name="A2" fmla="val -32000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44083" y="2369"/>
                  </a:moveTo>
                  <a:arcTo wR="32000" hR="32000" stAng="-4068954" swAng="8137868"/>
                  <a:arcTo wR="32000" hR="32000" stAng="-17531086" swAng="41"/>
                  <a:lnTo>
                    <a:pt x="44083" y="61632"/>
                  </a:lnTo>
                  <a:lnTo>
                    <a:pt x="44083" y="2368"/>
                  </a:lnTo>
                  <a:arcTo wR="32000" hR="32000" stAng="-4068995" swAng="41"/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ru-RU" altLang="x-none" sz="2400">
                <a:latin typeface="Times New Roman" panose="020206030504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339973" name="Полилиния 339972"/>
            <p:cNvSpPr/>
            <p:nvPr/>
          </p:nvSpPr>
          <p:spPr>
            <a:xfrm>
              <a:off x="-2030" y="192"/>
              <a:ext cx="2544" cy="2544"/>
            </a:xfrm>
            <a:custGeom>
              <a:avLst/>
              <a:gdLst>
                <a:gd name="A1" fmla="val 18994"/>
                <a:gd name="A2" fmla="val -30013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994" y="6247"/>
                  </a:moveTo>
                  <a:arcTo wR="32000" hR="32000" stAng="-3215437" swAng="6430810"/>
                  <a:arcTo wR="32000" hR="32000" stAng="-18384627" swAng="64"/>
                  <a:lnTo>
                    <a:pt x="50994" y="57754"/>
                  </a:lnTo>
                  <a:lnTo>
                    <a:pt x="50994" y="6246"/>
                  </a:lnTo>
                  <a:arcTo wR="32000" hR="32000" stAng="-3215501" swAng="64"/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 lang="ru-RU" altLang="x-none" sz="180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39974" name="Заголовок 339973"/>
          <p:cNvSpPr>
            <a:spLocks noGrp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 sz="4000"/>
            </a:lvl1pPr>
          </a:lstStyle>
          <a:p>
            <a:pPr lvl="0"/>
            <a:r>
              <a:rPr lang="ru-RU" altLang="x-none" dirty="0"/>
              <a:t>Образец заголовка</a:t>
            </a:r>
            <a:endParaRPr lang="ru-RU" altLang="x-none" dirty="0"/>
          </a:p>
        </p:txBody>
      </p:sp>
      <p:sp>
        <p:nvSpPr>
          <p:cNvPr id="339975" name="Подзаголовок 339974"/>
          <p:cNvSpPr>
            <a:spLocks noGrp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ru-RU" altLang="x-none" dirty="0"/>
              <a:t>Образец подзаголовка</a:t>
            </a:r>
            <a:endParaRPr lang="ru-RU" altLang="x-none" dirty="0"/>
          </a:p>
        </p:txBody>
      </p:sp>
      <p:sp>
        <p:nvSpPr>
          <p:cNvPr id="339976" name="Замещающая дата 33997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339977" name="Замещающий нижний колонтитул 3399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339978" name="Замещающий номер слайда 33997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5222" y="301625"/>
            <a:ext cx="1828403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79215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8367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9955" y="1827213"/>
            <a:ext cx="358367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38946" name="Группа 338945"/>
          <p:cNvGrpSpPr/>
          <p:nvPr/>
        </p:nvGrpSpPr>
        <p:grpSpPr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338947" name="Полилиния 338946"/>
            <p:cNvSpPr/>
            <p:nvPr/>
          </p:nvSpPr>
          <p:spPr>
            <a:xfrm>
              <a:off x="-2040" y="432"/>
              <a:ext cx="2592" cy="1968"/>
            </a:xfrm>
            <a:custGeom>
              <a:avLst/>
              <a:gdLst>
                <a:gd name="A1" fmla="val 18296"/>
                <a:gd name="A2" fmla="val -30880"/>
                <a:gd name="A3" fmla="val 31512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296" y="5746"/>
                  </a:moveTo>
                  <a:arcTo wR="32000" hR="32000" stAng="-3307678" swAng="6615294"/>
                  <a:arcTo wR="32000" hR="32000" stAng="-18292383" swAng="61"/>
                  <a:lnTo>
                    <a:pt x="50296" y="58255"/>
                  </a:lnTo>
                  <a:lnTo>
                    <a:pt x="50296" y="5745"/>
                  </a:lnTo>
                  <a:arcTo wR="32000" hR="32000" stAng="-3307739" swAng="61"/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ru-RU" altLang="x-none" sz="2400">
                <a:latin typeface="Times New Roman" panose="020206030504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338948" name="Полилиния 338947"/>
            <p:cNvSpPr/>
            <p:nvPr/>
          </p:nvSpPr>
          <p:spPr>
            <a:xfrm>
              <a:off x="-1528" y="0"/>
              <a:ext cx="1949" cy="1987"/>
            </a:xfrm>
            <a:custGeom>
              <a:avLst/>
              <a:gdLst>
                <a:gd name="A1" fmla="val 18077"/>
                <a:gd name="A2" fmla="val -30880"/>
                <a:gd name="A3" fmla="val 32000"/>
                <a:gd name="G0" fmla="+- A1 0 0"/>
                <a:gd name="G1" fmla="+- A2 0 0"/>
                <a:gd name="G2" fmla="+- A3 0 0"/>
                <a:gd name="T0" fmla="*/ G0 G0 1"/>
                <a:gd name="T1" fmla="*/ 32000 32000 1"/>
                <a:gd name="T2" fmla="+- 0 T1 T0"/>
                <a:gd name="T3" fmla="sqrt T2"/>
                <a:gd name="G3" fmla="*/ 32000 T3 32000"/>
                <a:gd name="T4" fmla="*/ G1 G1 1"/>
                <a:gd name="T5" fmla="*/ 32000 32000 1"/>
                <a:gd name="T6" fmla="+- 0 T5 T4"/>
                <a:gd name="T7" fmla="sqrt T6"/>
                <a:gd name="G4" fmla="*/ 32000 T7 32000"/>
                <a:gd name="T8" fmla="*/ G2 G2 1"/>
                <a:gd name="T9" fmla="*/ 32000 32000 1"/>
                <a:gd name="T10" fmla="+- 0 T9 T8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</a:gdLst>
              <a:ahLst/>
              <a:cxnLst/>
              <a:rect l="G27" t="G11" r="G25" b="G14"/>
              <a:pathLst>
                <a:path w="64000" h="64000">
                  <a:moveTo>
                    <a:pt x="50077" y="5595"/>
                  </a:moveTo>
                  <a:arcTo wR="32000" hR="32000" stAng="-3336255" swAng="6672450"/>
                  <a:arcTo wR="32000" hR="32000" stAng="-18263805" swAng="61"/>
                  <a:lnTo>
                    <a:pt x="50077" y="58406"/>
                  </a:lnTo>
                  <a:lnTo>
                    <a:pt x="50077" y="5594"/>
                  </a:lnTo>
                  <a:arcTo wR="32000" hR="32000" stAng="-3336316" swAng="61"/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 lang="ru-RU" altLang="x-none" sz="180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949" name="Прямое соединение 338948"/>
            <p:cNvSpPr/>
            <p:nvPr/>
          </p:nvSpPr>
          <p:spPr>
            <a:xfrm>
              <a:off x="864" y="960"/>
              <a:ext cx="46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950" name="Заголовок 338949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ru-RU" altLang="x-none" dirty="0"/>
              <a:t>Образец заголовка</a:t>
            </a:r>
            <a:endParaRPr lang="ru-RU" altLang="x-none" dirty="0"/>
          </a:p>
        </p:txBody>
      </p:sp>
      <p:sp>
        <p:nvSpPr>
          <p:cNvPr id="338951" name="Замещающий текст 338950"/>
          <p:cNvSpPr>
            <a:spLocks noGrp="1"/>
          </p:cNvSpPr>
          <p:nvPr>
            <p:ph type="body" idx="1"/>
          </p:nvPr>
        </p:nvSpPr>
        <p:spPr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ru-RU" altLang="x-none" dirty="0"/>
              <a:t>Образец текста</a:t>
            </a:r>
            <a:endParaRPr lang="ru-RU" altLang="x-none" dirty="0"/>
          </a:p>
          <a:p>
            <a:pPr lvl="1"/>
            <a:r>
              <a:rPr lang="ru-RU" altLang="x-none" dirty="0"/>
              <a:t>Второй уровень</a:t>
            </a:r>
            <a:endParaRPr lang="ru-RU" altLang="x-none" dirty="0"/>
          </a:p>
          <a:p>
            <a:pPr lvl="2"/>
            <a:r>
              <a:rPr lang="ru-RU" altLang="x-none" dirty="0"/>
              <a:t>Третий уровень</a:t>
            </a:r>
            <a:endParaRPr lang="ru-RU" altLang="x-none" dirty="0"/>
          </a:p>
          <a:p>
            <a:pPr lvl="3"/>
            <a:r>
              <a:rPr lang="ru-RU" altLang="x-none" dirty="0"/>
              <a:t>Четвертый уровень</a:t>
            </a:r>
            <a:endParaRPr lang="ru-RU" altLang="x-none" dirty="0"/>
          </a:p>
          <a:p>
            <a:pPr lvl="4"/>
            <a:r>
              <a:rPr lang="ru-RU" altLang="x-none" dirty="0"/>
              <a:t>Пятый уровень</a:t>
            </a:r>
            <a:endParaRPr lang="ru-RU" altLang="x-none" dirty="0"/>
          </a:p>
        </p:txBody>
      </p:sp>
      <p:sp>
        <p:nvSpPr>
          <p:cNvPr id="338952" name="Замещающая дата 338951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338953" name="Замещающий нижний колонтитул 3389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ru-RU" altLang="x-none">
              <a:ea typeface="Arial" panose="020B0604020202020204" pitchFamily="34" charset="0"/>
            </a:endParaRPr>
          </a:p>
        </p:txBody>
      </p:sp>
      <p:sp>
        <p:nvSpPr>
          <p:cNvPr id="338954" name="Замещающий номер слайда 3389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ru-RU" altLang="x-none">
                <a:ea typeface="Arial" panose="020B0604020202020204" pitchFamily="34" charset="0"/>
              </a:rPr>
            </a:fld>
            <a:endParaRPr lang="ru-RU" altLang="x-none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Arial" panose="020B0604020202020204" pitchFamily="34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hyperlink" Target="http://dob.1september.ru/2006/02/33.jpg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802640" y="2777490"/>
            <a:ext cx="76650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54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АППЛИКАЦИИ</a:t>
            </a:r>
            <a:endParaRPr lang="ru-RU" altLang="en-US" sz="540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540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1класс </a:t>
            </a:r>
            <a:endParaRPr lang="ru-RU" altLang="en-US" sz="540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1703705" y="321945"/>
            <a:ext cx="6968490" cy="1880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3200" b="1">
                <a:solidFill>
                  <a:srgbClr val="F80A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ЧЁРНО-БЕЛАЯ  АППЛИКАЦИЯ</a:t>
            </a:r>
            <a:endParaRPr lang="ru-RU" altLang="en-US" sz="3200" b="1">
              <a:solidFill>
                <a:srgbClr val="F80A1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 descr="1672520822_grizly-club-p-trafareti-izbushki-dlya-virezaniya-iz-buma-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" y="893445"/>
            <a:ext cx="4251325" cy="2834640"/>
          </a:xfrm>
          <a:prstGeom prst="rect">
            <a:avLst/>
          </a:prstGeom>
        </p:spPr>
      </p:pic>
      <p:pic>
        <p:nvPicPr>
          <p:cNvPr id="6" name="Изображение 5" descr="749350-zabavnaya-raskraska-mishka-dlya-detey-5-6-le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7535" y="1556385"/>
            <a:ext cx="3393440" cy="4142740"/>
          </a:xfrm>
          <a:prstGeom prst="rect">
            <a:avLst/>
          </a:prstGeom>
        </p:spPr>
      </p:pic>
      <p:pic>
        <p:nvPicPr>
          <p:cNvPr id="7" name="Изображение 6" descr="1662786507_26-klubmama-ru-p-trafaret-koshki-dlya-applikatsii-foto-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85" y="3910965"/>
            <a:ext cx="4170680" cy="2893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22" name="Заголовок 286721"/>
          <p:cNvSpPr>
            <a:spLocks noGrp="1"/>
          </p:cNvSpPr>
          <p:nvPr>
            <p:ph type="title"/>
          </p:nvPr>
        </p:nvSpPr>
        <p:spPr>
          <a:xfrm>
            <a:off x="827405" y="142875"/>
            <a:ext cx="7313295" cy="617220"/>
          </a:xfrm>
        </p:spPr>
        <p:txBody>
          <a:bodyPr anchor="b" anchorCtr="0"/>
          <a:p>
            <a:r>
              <a:rPr lang="ru-RU" altLang="x-none" b="1" i="1">
                <a:solidFill>
                  <a:srgbClr val="0000CC"/>
                </a:solidFill>
              </a:rPr>
              <a:t>По теме изображения</a:t>
            </a:r>
            <a:endParaRPr lang="ru-RU" altLang="x-none" b="1" i="1">
              <a:solidFill>
                <a:srgbClr val="0000CC"/>
              </a:solidFill>
            </a:endParaRPr>
          </a:p>
        </p:txBody>
      </p:sp>
      <p:sp>
        <p:nvSpPr>
          <p:cNvPr id="286723" name="Замещающий текст 286722"/>
          <p:cNvSpPr>
            <a:spLocks noGrp="1"/>
          </p:cNvSpPr>
          <p:nvPr>
            <p:ph type="body" idx="1"/>
          </p:nvPr>
        </p:nvSpPr>
        <p:spPr>
          <a:xfrm>
            <a:off x="304165" y="890270"/>
            <a:ext cx="8840470" cy="5967730"/>
          </a:xfrm>
        </p:spPr>
        <p:txBody>
          <a:bodyPr/>
          <a:p>
            <a:r>
              <a:rPr lang="ru-RU" altLang="x-none"/>
              <a:t> </a:t>
            </a: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</a:rPr>
              <a:t>предметная аппликация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 (изображает различные отдельные предметы, людей или животных)</a:t>
            </a:r>
            <a:r>
              <a:rPr sz="3200">
                <a:solidFill>
                  <a:srgbClr val="0000CC"/>
                </a:solidFill>
                <a:latin typeface="Times New Roman" panose="02020603050405020304" pitchFamily="18" charset="0"/>
              </a:rPr>
              <a:t>;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29" name="Изображение 286728" descr="10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830" y="2439670"/>
            <a:ext cx="4161155" cy="4195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Изображение 1" descr="a2937611755419051966eda394713b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7080" y="2480945"/>
            <a:ext cx="4220210" cy="415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7747" name="Замещающий текст 287746"/>
          <p:cNvSpPr>
            <a:spLocks noGrp="1"/>
          </p:cNvSpPr>
          <p:nvPr>
            <p:ph type="body" idx="1"/>
          </p:nvPr>
        </p:nvSpPr>
        <p:spPr>
          <a:xfrm>
            <a:off x="395288" y="476250"/>
            <a:ext cx="8229600" cy="6121400"/>
          </a:xfrm>
        </p:spPr>
        <p:txBody>
          <a:bodyPr/>
          <a:p>
            <a:pPr marL="0" indent="0">
              <a:buNone/>
            </a:pPr>
            <a:r>
              <a:rPr lang="ru-RU" b="1">
                <a:solidFill>
                  <a:srgbClr val="FF0000"/>
                </a:solidFill>
              </a:rPr>
              <a:t>  </a:t>
            </a:r>
            <a:r>
              <a:rPr b="1">
                <a:solidFill>
                  <a:srgbClr val="FF0000"/>
                </a:solidFill>
              </a:rPr>
              <a:t> </a:t>
            </a: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сюжетная аппликация 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(выполняется по сказке, песне, рассказу, стихах)</a:t>
            </a:r>
            <a:r>
              <a:rPr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1662841867_5-klubmama-ru-p-syuzhetnaya-applikatsiya-iz-tsvetnoi-bumag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557020"/>
            <a:ext cx="4448175" cy="3289300"/>
          </a:xfrm>
          <a:prstGeom prst="rect">
            <a:avLst/>
          </a:prstGeom>
        </p:spPr>
      </p:pic>
      <p:pic>
        <p:nvPicPr>
          <p:cNvPr id="3" name="Изображение 2" descr="1662824332_20-klubmama-ru-p-veselie-applikatsii-dlya-malishei-foto-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45" y="3212465"/>
            <a:ext cx="4522470" cy="3625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8771" name="Замещающий текст 288770"/>
          <p:cNvSpPr>
            <a:spLocks noGrp="1"/>
          </p:cNvSpPr>
          <p:nvPr>
            <p:ph type="body" idx="1"/>
          </p:nvPr>
        </p:nvSpPr>
        <p:spPr>
          <a:xfrm>
            <a:off x="748030" y="-635"/>
            <a:ext cx="8903335" cy="4791710"/>
          </a:xfrm>
        </p:spPr>
        <p:txBody>
          <a:bodyPr/>
          <a:p>
            <a:pPr marL="0" indent="0">
              <a:buNone/>
            </a:pPr>
            <a:r>
              <a:rPr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  аппликация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(орнамент,                  узор с изображением стилизованных цветов,    птиц, животных)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3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557020"/>
            <a:ext cx="4114800" cy="5345430"/>
          </a:xfrm>
          <a:prstGeom prst="rect">
            <a:avLst/>
          </a:prstGeom>
        </p:spPr>
      </p:pic>
      <p:pic>
        <p:nvPicPr>
          <p:cNvPr id="3" name="Изображение 2" descr="1662757932_45-klubmama-ru-p-ushkovaya-applikatsiya-foto-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130" y="1903095"/>
            <a:ext cx="4671695" cy="4674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9794" name="Заголовок 289793"/>
          <p:cNvSpPr>
            <a:spLocks noGrp="1"/>
          </p:cNvSpPr>
          <p:nvPr>
            <p:ph type="title"/>
          </p:nvPr>
        </p:nvSpPr>
        <p:spPr>
          <a:xfrm>
            <a:off x="1370330" y="100965"/>
            <a:ext cx="7313295" cy="1035685"/>
          </a:xfrm>
        </p:spPr>
        <p:txBody>
          <a:bodyPr anchor="b" anchorCtr="0"/>
          <a:p>
            <a:r>
              <a:rPr lang="ru-RU" altLang="x-none" b="1" i="1">
                <a:solidFill>
                  <a:srgbClr val="0000CC"/>
                </a:solidFill>
              </a:rPr>
              <a:t>По </a:t>
            </a:r>
            <a:r>
              <a:rPr lang="ru-RU" altLang="x-none" sz="4400" b="1" i="1">
                <a:solidFill>
                  <a:srgbClr val="0000CC"/>
                </a:solidFill>
              </a:rPr>
              <a:t>форме изображения</a:t>
            </a:r>
            <a:endParaRPr lang="ru-RU" altLang="x-none" sz="4400" b="1" i="1">
              <a:solidFill>
                <a:srgbClr val="0000CC"/>
              </a:solidFill>
            </a:endParaRPr>
          </a:p>
        </p:txBody>
      </p:sp>
      <p:sp>
        <p:nvSpPr>
          <p:cNvPr id="289795" name="Замещающий текст 289794"/>
          <p:cNvSpPr>
            <a:spLocks noGrp="1"/>
          </p:cNvSpPr>
          <p:nvPr>
            <p:ph type="body" idx="1"/>
          </p:nvPr>
        </p:nvSpPr>
        <p:spPr>
          <a:xfrm>
            <a:off x="1370330" y="1350645"/>
            <a:ext cx="7313295" cy="4591685"/>
          </a:xfrm>
        </p:spPr>
        <p:txBody>
          <a:bodyPr/>
          <a:p>
            <a:pPr marL="0" indent="0">
              <a:buNone/>
            </a:pPr>
            <a:r>
              <a:t> </a:t>
            </a: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плоская аппликация 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(все детали аппликации полностью наклеиваются на фон)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9799" name="Изображение 289798" descr="57170805_ezh_colo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3357245"/>
            <a:ext cx="3862705" cy="3020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Изображение 1" descr="6c347193c2278b94973a63c750960fc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3284855"/>
            <a:ext cx="4539615" cy="3322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0819" name="Замещающий текст 290818"/>
          <p:cNvSpPr>
            <a:spLocks noGrp="1"/>
          </p:cNvSpPr>
          <p:nvPr>
            <p:ph type="body" idx="1"/>
          </p:nvPr>
        </p:nvSpPr>
        <p:spPr>
          <a:xfrm>
            <a:off x="694055" y="405130"/>
            <a:ext cx="8321040" cy="6192520"/>
          </a:xfrm>
        </p:spPr>
        <p:txBody>
          <a:bodyPr/>
          <a:p>
            <a:pPr marL="0" indent="0">
              <a:buNone/>
            </a:pP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объёмная аппликация 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(детали не полностью наклеиваются на фоне и за счёт этого создаётся объёмное  изображение).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0826" name="Изображение 290825" descr="330026694634_iya-tiny-bunni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855" y="2708910"/>
            <a:ext cx="3535045" cy="3716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Рисунок 3" descr="Картинка 35 из 123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60" y="2060575"/>
            <a:ext cx="2614295" cy="335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Изображение 1" descr="d7c8cac7ead296ff76a02b1ee8e64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070" y="4353560"/>
            <a:ext cx="3104515" cy="232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1043305" y="125730"/>
            <a:ext cx="6453505" cy="8096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x-none" sz="3600" b="1" i="1">
                <a:solidFill>
                  <a:srgbClr val="0000CC"/>
                </a:solidFill>
                <a:latin typeface="+mj-lt"/>
                <a:cs typeface="+mj-lt"/>
                <a:sym typeface="+mn-ea"/>
              </a:rPr>
              <a:t>По  способам  выполнения</a:t>
            </a:r>
            <a:endParaRPr lang="ru-RU" altLang="en-US" sz="3600" b="1" i="1">
              <a:solidFill>
                <a:srgbClr val="0000CC"/>
              </a:solidFill>
              <a:latin typeface="+mj-lt"/>
              <a:cs typeface="+mj-lt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355725" y="935355"/>
            <a:ext cx="7482205" cy="1228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вырезная  аппликация </a:t>
            </a:r>
            <a:r>
              <a:rPr lang="ru-RU" altLang="en-US" sz="32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(детали вырезаются ножницами)</a:t>
            </a:r>
            <a:endParaRPr lang="ru-RU" altLang="en-US" sz="3200" b="1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 descr="applikatsii-geometri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014855"/>
            <a:ext cx="6596380" cy="482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2867" name="Замещающий текст 292866"/>
          <p:cNvSpPr>
            <a:spLocks noGrp="1"/>
          </p:cNvSpPr>
          <p:nvPr>
            <p:ph type="body" idx="1"/>
          </p:nvPr>
        </p:nvSpPr>
        <p:spPr>
          <a:xfrm>
            <a:off x="699135" y="476250"/>
            <a:ext cx="8594090" cy="5977255"/>
          </a:xfrm>
        </p:spPr>
        <p:txBody>
          <a:bodyPr/>
          <a:p>
            <a:pPr marL="0" indent="0">
              <a:buNone/>
            </a:pPr>
            <a:r>
              <a:rPr lang="ru-RU" altLang="x-none" i="1">
                <a:solidFill>
                  <a:srgbClr val="0000CC"/>
                </a:solidFill>
              </a:rPr>
              <a:t> </a:t>
            </a:r>
            <a:r>
              <a:rPr lang="ru-RU" altLang="x-none" sz="3200" b="1">
                <a:solidFill>
                  <a:srgbClr val="F80A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обрывная  аппликация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(детали выполняются обрыванием бумаги руками).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2870" name="Изображение 292869" descr="Картинка 1 из 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655" y="2996565"/>
            <a:ext cx="2440940" cy="3738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Изображение 1" descr="25331049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" y="2067560"/>
            <a:ext cx="6602095" cy="3961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959485" y="358140"/>
            <a:ext cx="7760970" cy="3531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>
              <a:buNone/>
            </a:pPr>
            <a:r>
              <a:rPr lang="ru-RU" altLang="x-none" sz="3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x-none" sz="3200" b="1">
                <a:solidFill>
                  <a:srgbClr val="F80A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мозаика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(изображение состоит из небольших кусочков разного цвета, которые выкладывают в виде нужной композиции)</a:t>
            </a:r>
            <a:r>
              <a:rPr sz="32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endParaRPr lang="ru-RU" altLang="en-US" sz="320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91848" name="Изображение 291847" descr="0_1242e_6b79978a_X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2493010"/>
            <a:ext cx="217043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Изображение 2" descr="detsad-1528045-1668681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060" y="2367280"/>
            <a:ext cx="3119755" cy="4444365"/>
          </a:xfrm>
          <a:prstGeom prst="rect">
            <a:avLst/>
          </a:prstGeom>
        </p:spPr>
      </p:pic>
      <p:pic>
        <p:nvPicPr>
          <p:cNvPr id="4" name="Изображение 3" descr="e95a935ccd4dabd85a24d75b878e6d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745" y="3644900"/>
            <a:ext cx="3426460" cy="2423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4439" name="Замещающий текст 274438"/>
          <p:cNvSpPr>
            <a:spLocks noGrp="1"/>
          </p:cNvSpPr>
          <p:nvPr>
            <p:ph type="body" idx="1"/>
          </p:nvPr>
        </p:nvSpPr>
        <p:spPr>
          <a:xfrm>
            <a:off x="250825" y="1033145"/>
            <a:ext cx="8229600" cy="4766310"/>
          </a:xfrm>
        </p:spPr>
        <p:txBody>
          <a:bodyPr/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СЛОВО </a:t>
            </a:r>
            <a:r>
              <a:rPr lang="ru-RU" altLang="x-none" sz="3200" b="1">
                <a:solidFill>
                  <a:srgbClr val="FF0000"/>
                </a:solidFill>
                <a:latin typeface="Times New Roman" panose="02020603050405020304" pitchFamily="18" charset="0"/>
              </a:rPr>
              <a:t>АППЛИКАЦИЯ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 ПРОИЗОШЛО 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ОТ ЛАТИНСКОГО </a:t>
            </a:r>
            <a:r>
              <a:rPr lang="ru-RU" altLang="x-none" sz="3200" b="1" u="sng">
                <a:solidFill>
                  <a:srgbClr val="0000CC"/>
                </a:solidFill>
                <a:latin typeface="Times New Roman" panose="02020603050405020304" pitchFamily="18" charset="0"/>
              </a:rPr>
              <a:t>ПРИКЛАДЫВАТЬ</a:t>
            </a:r>
            <a:endParaRPr lang="ru-RU" altLang="x-none" sz="3200" b="1" u="sng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 b="1">
                <a:solidFill>
                  <a:srgbClr val="0000CC"/>
                </a:solidFill>
                <a:latin typeface="Times New Roman" panose="02020603050405020304" pitchFamily="18" charset="0"/>
              </a:rPr>
              <a:t>– </a:t>
            </a: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ЭТО ВИД ДЕКОРАТИВНО-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ПРИКЛАДНОГО ИСКУССТВА, ПРИ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 КОТОРОМ НА ОСНОВЕ, ПРИНЯТОЙ 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ЗА ФОН, ЗАКРЕПЛЯЮТСЯ ДЕТАЛИ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 ИЗОБРАЖЕНИЯ БУДУЩЕЙ 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x-none" sz="3200">
                <a:solidFill>
                  <a:srgbClr val="0000CC"/>
                </a:solidFill>
                <a:latin typeface="Times New Roman" panose="02020603050405020304" pitchFamily="18" charset="0"/>
              </a:rPr>
              <a:t>КОМПОЗИЦИИ</a:t>
            </a:r>
            <a:endParaRPr lang="ru-RU" altLang="x-none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endParaRPr lang="ru-RU" altLang="x-none" sz="3200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5698" name="Заголовок 28569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ru-RU" altLang="x-none" b="1" i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виду материала</a:t>
            </a:r>
            <a:endParaRPr lang="ru-RU" altLang="x-none" b="1" i="1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5699" name="Замещающий текст 285698"/>
          <p:cNvSpPr>
            <a:spLocks noGrp="1"/>
          </p:cNvSpPr>
          <p:nvPr>
            <p:ph type="body" idx="1"/>
          </p:nvPr>
        </p:nvSpPr>
        <p:spPr>
          <a:xfrm>
            <a:off x="468313" y="1773238"/>
            <a:ext cx="8229600" cy="4530725"/>
          </a:xfrm>
        </p:spPr>
        <p:txBody>
          <a:bodyPr/>
          <a:p>
            <a:pPr marL="0" indent="0">
              <a:buNone/>
            </a:pPr>
            <a:r>
              <a:rPr lang="ru-RU" altLang="x-none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   </a:t>
            </a:r>
            <a:r>
              <a:rPr lang="ru-RU" altLang="x-none" sz="2400" b="1" i="1">
                <a:solidFill>
                  <a:srgbClr val="00B050"/>
                </a:solidFill>
                <a:latin typeface="Times New Roman" panose="02020603050405020304" pitchFamily="18" charset="0"/>
              </a:rPr>
              <a:t>  АППЛИКАЦИЯ  ИЗ БУМАГИ</a:t>
            </a:r>
            <a:endParaRPr lang="ru-RU" altLang="x-none" sz="2400" b="1" i="1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sz="2400" i="1">
              <a:latin typeface="Times New Roman" panose="02020603050405020304" pitchFamily="18" charset="0"/>
            </a:endParaRPr>
          </a:p>
          <a:p>
            <a:endParaRPr lang="ru-RU" altLang="x-none" sz="2400" i="1">
              <a:latin typeface="Times New Roman" panose="02020603050405020304" pitchFamily="18" charset="0"/>
            </a:endParaRPr>
          </a:p>
        </p:txBody>
      </p:sp>
      <p:pic>
        <p:nvPicPr>
          <p:cNvPr id="2" name="Изображение 1" descr="54ce3604b7da821484dc42a00a751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428365"/>
            <a:ext cx="4991100" cy="3174365"/>
          </a:xfrm>
          <a:prstGeom prst="rect">
            <a:avLst/>
          </a:prstGeom>
        </p:spPr>
      </p:pic>
      <p:pic>
        <p:nvPicPr>
          <p:cNvPr id="3" name="Изображение 2" descr="0d2856cb2ec6b6c778211b477773b1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2205355"/>
            <a:ext cx="3995420" cy="3793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1000760" y="394970"/>
            <a:ext cx="779018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x-none" sz="2400" b="1" i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АППЛИКАЦИЯ   ИЗ ТКАНИ, НИТОК, ВЕРЁВОК, ТЕСЬМЫ</a:t>
            </a:r>
            <a:endParaRPr lang="ru-RU" altLang="x-none" sz="2400" b="1" i="1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endParaRPr lang="ru-RU" altLang="x-none" sz="2400" b="1" i="1">
              <a:solidFill>
                <a:srgbClr val="00B05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Изображение 1" descr="img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493010"/>
            <a:ext cx="4876800" cy="3657600"/>
          </a:xfrm>
          <a:prstGeom prst="rect">
            <a:avLst/>
          </a:prstGeom>
        </p:spPr>
      </p:pic>
      <p:pic>
        <p:nvPicPr>
          <p:cNvPr id="3" name="Изображение 2" descr="applikaciya-iz-tkani-svoimi-rukami-shemy-i-kartinki-dlya-detej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190" y="1845310"/>
            <a:ext cx="3953510" cy="4686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831850" y="290195"/>
            <a:ext cx="8031480" cy="2814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x-none" sz="2400" b="1" i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АППЛИКАЦИЯ   ИЗ ПРИРОДНЫХ  МАТЕРИАЛОВ    </a:t>
            </a:r>
            <a:r>
              <a:rPr lang="ru-RU" altLang="x-none" sz="2400" i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ru-RU" altLang="x-none" sz="2400" i="1">
                <a:solidFill>
                  <a:srgbClr val="6600FF"/>
                </a:solidFill>
                <a:latin typeface="Times New Roman" panose="02020603050405020304" pitchFamily="18" charset="0"/>
                <a:sym typeface="+mn-ea"/>
              </a:rPr>
              <a:t>            листьев, цветов, семян, соломки, крупы, пуха, перьев, кожи, ракушек  и др. </a:t>
            </a:r>
            <a:endParaRPr lang="ru-RU" altLang="x-none" sz="2400" i="1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endParaRPr lang="ru-RU" altLang="x-none" sz="2400" i="1">
              <a:solidFill>
                <a:srgbClr val="6600FF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Изображение 1" descr="frTh6SrVcEs__1200x0_AybP2us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2925445"/>
            <a:ext cx="3622040" cy="3622040"/>
          </a:xfrm>
          <a:prstGeom prst="rect">
            <a:avLst/>
          </a:prstGeom>
        </p:spPr>
      </p:pic>
      <p:pic>
        <p:nvPicPr>
          <p:cNvPr id="3" name="Изображение 2" descr="c3678efbcd9080cce6401b0673e905d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315" y="3971925"/>
            <a:ext cx="3878580" cy="2858770"/>
          </a:xfrm>
          <a:prstGeom prst="rect">
            <a:avLst/>
          </a:prstGeom>
        </p:spPr>
      </p:pic>
      <p:pic>
        <p:nvPicPr>
          <p:cNvPr id="5" name="Изображение 4" descr="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765" y="1252855"/>
            <a:ext cx="3964305" cy="271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783590" y="403225"/>
            <a:ext cx="8475345" cy="3994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x-none" sz="2400" b="1" i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АППЛИКАЦИЯ   ИЗ НЕТРАДИЦИОННЫХ МАТЕРИАЛОВ</a:t>
            </a:r>
            <a:endParaRPr lang="ru-RU" altLang="x-none" sz="2400" b="1" i="1">
              <a:solidFill>
                <a:srgbClr val="6600FF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ru-RU" altLang="x-none" sz="2400" i="1">
                <a:solidFill>
                  <a:srgbClr val="6600FF"/>
                </a:solidFill>
                <a:latin typeface="Times New Roman" panose="02020603050405020304" pitchFamily="18" charset="0"/>
                <a:sym typeface="+mn-ea"/>
              </a:rPr>
              <a:t>   гофрированного картона, пластиковых упаковок, коробок, проволоки, бисера, пуговиц  и др.</a:t>
            </a:r>
            <a:endParaRPr lang="ru-RU" altLang="x-none" sz="2400" i="1">
              <a:solidFill>
                <a:srgbClr val="6600FF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Изображение 1" descr="ed3f5bc4374e12a22d8b45757eb21d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935" y="4071620"/>
            <a:ext cx="2882265" cy="2637790"/>
          </a:xfrm>
          <a:prstGeom prst="rect">
            <a:avLst/>
          </a:prstGeom>
        </p:spPr>
      </p:pic>
      <p:pic>
        <p:nvPicPr>
          <p:cNvPr id="3" name="Изображение 2" descr="interesnye-applikatsii-iz-pajetok-foto-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8630" y="2348865"/>
            <a:ext cx="4194175" cy="4194175"/>
          </a:xfrm>
          <a:prstGeom prst="rect">
            <a:avLst/>
          </a:prstGeom>
        </p:spPr>
      </p:pic>
      <p:pic>
        <p:nvPicPr>
          <p:cNvPr id="5" name="Изображение 4" descr="1662831278_51-klubmama-ru-p-applikatsiya-iz-pugovits-dlya-detei-foto-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80" y="1567180"/>
            <a:ext cx="3213735" cy="2410460"/>
          </a:xfrm>
          <a:prstGeom prst="rect">
            <a:avLst/>
          </a:prstGeom>
        </p:spPr>
      </p:pic>
      <p:pic>
        <p:nvPicPr>
          <p:cNvPr id="6" name="Изображение 5" descr="1674426680_gas-kvas-com-p-eskiz-izdeliya-iz-provoloki-risunok-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25" y="2132330"/>
            <a:ext cx="2834640" cy="4041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1069975" y="239395"/>
            <a:ext cx="7381240" cy="3789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x-none" sz="2400" b="1" i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АППЛИКАЦИЯ   В  ТЕХНИКЕ КОЛЛАЖ</a:t>
            </a:r>
            <a:endParaRPr lang="ru-RU" altLang="x-none" sz="2400" i="1">
              <a:solidFill>
                <a:srgbClr val="00B050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ru-RU" altLang="x-none" sz="2400" i="1">
                <a:solidFill>
                  <a:srgbClr val="6600FF"/>
                </a:solidFill>
                <a:latin typeface="Times New Roman" panose="02020603050405020304" pitchFamily="18" charset="0"/>
                <a:sym typeface="+mn-ea"/>
              </a:rPr>
              <a:t>использование различных материалов</a:t>
            </a:r>
            <a:endParaRPr lang="ru-RU" altLang="x-none" sz="2400" i="1">
              <a:solidFill>
                <a:srgbClr val="6600FF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Изображение 1" descr="1662807236_16-klubmama-ru-p-applikatsiya-v-tekhnike-kollazh-foto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40460"/>
            <a:ext cx="3513455" cy="3513455"/>
          </a:xfrm>
          <a:prstGeom prst="rect">
            <a:avLst/>
          </a:prstGeom>
        </p:spPr>
      </p:pic>
      <p:pic>
        <p:nvPicPr>
          <p:cNvPr id="3" name="Изображение 2" descr="collage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005" y="3124200"/>
            <a:ext cx="5366385" cy="3600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052955" y="935990"/>
            <a:ext cx="673290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3600" b="1" i="1">
                <a:solidFill>
                  <a:srgbClr val="0000CC"/>
                </a:solidFill>
                <a:latin typeface="+mj-lt"/>
                <a:cs typeface="+mj-lt"/>
              </a:rPr>
              <a:t>По цвету</a:t>
            </a:r>
            <a:endParaRPr lang="ru-RU" altLang="en-US" sz="3600" b="1" i="1">
              <a:solidFill>
                <a:srgbClr val="0000CC"/>
              </a:solidFill>
              <a:latin typeface="+mj-lt"/>
              <a:cs typeface="+mj-lt"/>
            </a:endParaRPr>
          </a:p>
          <a:p>
            <a:r>
              <a:rPr lang="ru-RU" altLang="en-US" sz="3200" b="1">
                <a:solidFill>
                  <a:srgbClr val="F80A10"/>
                </a:solidFill>
                <a:latin typeface="+mj-lt"/>
                <a:cs typeface="+mj-lt"/>
              </a:rPr>
              <a:t>ОДНОЦВЕТНАЯ  АППЛИКАЦИЯ</a:t>
            </a:r>
            <a:endParaRPr lang="ru-RU" altLang="en-US" sz="3600" b="1" i="1">
              <a:solidFill>
                <a:srgbClr val="F80A10"/>
              </a:solidFill>
              <a:latin typeface="+mj-lt"/>
              <a:cs typeface="+mj-lt"/>
            </a:endParaRPr>
          </a:p>
          <a:p>
            <a:endParaRPr lang="ru-RU" altLang="en-US" sz="3600" b="1" i="1">
              <a:solidFill>
                <a:srgbClr val="F80A10"/>
              </a:solidFill>
              <a:latin typeface="+mj-lt"/>
              <a:cs typeface="+mj-lt"/>
            </a:endParaRPr>
          </a:p>
        </p:txBody>
      </p:sp>
      <p:pic>
        <p:nvPicPr>
          <p:cNvPr id="3" name="Изображение 2" descr="detsad-60633-15978834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132965"/>
            <a:ext cx="3418840" cy="4565650"/>
          </a:xfrm>
          <a:prstGeom prst="rect">
            <a:avLst/>
          </a:prstGeom>
        </p:spPr>
      </p:pic>
      <p:pic>
        <p:nvPicPr>
          <p:cNvPr id="4" name="Изображение 3" descr="002MRvzfty6FcwvYHj1d7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765" y="2627630"/>
            <a:ext cx="5257800" cy="3939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1731645" y="643255"/>
            <a:ext cx="7141210" cy="1101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3200" b="1">
                <a:solidFill>
                  <a:srgbClr val="F80A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МНОГОЦВЕТНАЯ  АППЛИКАЦИЯ</a:t>
            </a:r>
            <a:endParaRPr lang="ru-RU" altLang="en-US" sz="3200" b="1">
              <a:solidFill>
                <a:srgbClr val="F80A1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 descr="1662785311_7-klubmama-ru-p-applikatsiya-na-temu-moskva-v-starshei-gru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1240790"/>
            <a:ext cx="4509770" cy="3378835"/>
          </a:xfrm>
          <a:prstGeom prst="rect">
            <a:avLst/>
          </a:prstGeom>
        </p:spPr>
      </p:pic>
      <p:pic>
        <p:nvPicPr>
          <p:cNvPr id="4" name="Изображение 3" descr="fc9b506a43dfbf5b98d1bf3c01be497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820" y="3616960"/>
            <a:ext cx="4742180" cy="322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TIMING" val="|0.1|0.1|0.1|0.2"/>
</p:tagLst>
</file>

<file path=ppt/theme/theme1.xml><?xml version="1.0" encoding="utf-8"?>
<a:theme xmlns:a="http://schemas.openxmlformats.org/drawingml/2006/main" name="Затмение">
  <a:themeElements>
    <a:clrScheme name="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9B7B7"/>
      </a:accent6>
      <a:hlink>
        <a:srgbClr val="006666"/>
      </a:hlink>
      <a:folHlink>
        <a:srgbClr val="B2B2B2"/>
      </a:folHlink>
    </a:clrScheme>
    <a:fontScheme name="">
      <a:majorFont>
        <a:latin typeface="Arial"/>
        <a:ea typeface="Arial"/>
        <a:cs typeface=""/>
      </a:majorFont>
      <a:minorFont>
        <a:latin typeface="Verdana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9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9B7B7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5B7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1D3"/>
        </a:accent3>
        <a:accent4>
          <a:srgbClr val="000000"/>
        </a:accent4>
        <a:accent5>
          <a:srgbClr val="D6D4EA"/>
        </a:accent5>
        <a:accent6>
          <a:srgbClr val="56ADC1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2A285A"/>
        </a:lt1>
        <a:dk2>
          <a:srgbClr val="FFFFFF"/>
        </a:dk2>
        <a:lt2>
          <a:srgbClr val="5F5F5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6D6D6"/>
        </a:accent4>
        <a:accent5>
          <a:srgbClr val="CACAB9"/>
        </a:accent5>
        <a:accent6>
          <a:srgbClr val="7D7C8C"/>
        </a:accent6>
        <a:hlink>
          <a:srgbClr val="46517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60404"/>
        </a:lt1>
        <a:dk2>
          <a:srgbClr val="FFFFFF"/>
        </a:dk2>
        <a:lt2>
          <a:srgbClr val="434343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CDCDC"/>
        </a:accent4>
        <a:accent5>
          <a:srgbClr val="B9CAAA"/>
        </a:accent5>
        <a:accent6>
          <a:srgbClr val="B75B00"/>
        </a:accent6>
        <a:hlink>
          <a:srgbClr val="CC33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285FE"/>
        </a:dk2>
        <a:lt2>
          <a:srgbClr val="434343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CDCDC"/>
        </a:accent4>
        <a:accent5>
          <a:srgbClr val="B9CAAA"/>
        </a:accent5>
        <a:accent6>
          <a:srgbClr val="8900E5"/>
        </a:accent6>
        <a:hlink>
          <a:srgbClr val="6600C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0066FF"/>
        </a:dk2>
        <a:lt2>
          <a:srgbClr val="434343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CDCDC"/>
        </a:accent4>
        <a:accent5>
          <a:srgbClr val="ADCAB9"/>
        </a:accent5>
        <a:accent6>
          <a:srgbClr val="E5B700"/>
        </a:accent6>
        <a:hlink>
          <a:srgbClr val="CC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00"/>
        </a:lt1>
        <a:dk2>
          <a:srgbClr val="FFFFCC"/>
        </a:dk2>
        <a:lt2>
          <a:srgbClr val="333300"/>
        </a:lt2>
        <a:accent1>
          <a:srgbClr val="CCCC00"/>
        </a:accent1>
        <a:accent2>
          <a:srgbClr val="99CC00"/>
        </a:accent2>
        <a:accent3>
          <a:srgbClr val="B9CAAA"/>
        </a:accent3>
        <a:accent4>
          <a:srgbClr val="DCDCDC"/>
        </a:accent4>
        <a:accent5>
          <a:srgbClr val="E2E2AA"/>
        </a:accent5>
        <a:accent6>
          <a:srgbClr val="89B700"/>
        </a:accent6>
        <a:hlink>
          <a:srgbClr val="336600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660000"/>
        </a:lt1>
        <a:dk2>
          <a:srgbClr val="CCCCCC"/>
        </a:dk2>
        <a:lt2>
          <a:srgbClr val="333333"/>
        </a:lt2>
        <a:accent1>
          <a:srgbClr val="FF6600"/>
        </a:accent1>
        <a:accent2>
          <a:srgbClr val="CC3300"/>
        </a:accent2>
        <a:accent3>
          <a:srgbClr val="B9AAAA"/>
        </a:accent3>
        <a:accent4>
          <a:srgbClr val="DCDCAF"/>
        </a:accent4>
        <a:accent5>
          <a:srgbClr val="FFB9AA"/>
        </a:accent5>
        <a:accent6>
          <a:srgbClr val="B72D00"/>
        </a:accent6>
        <a:hlink>
          <a:srgbClr val="99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1452</Words>
  <Application>WPS Presentation</Application>
  <PresentationFormat>Экран</PresentationFormat>
  <Paragraphs>63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SimSun</vt:lpstr>
      <vt:lpstr>Wingdings</vt:lpstr>
      <vt:lpstr>Verdana</vt:lpstr>
      <vt:lpstr>Times New Roman</vt:lpstr>
      <vt:lpstr>Microsoft YaHei</vt:lpstr>
      <vt:lpstr>Arial Unicode MS</vt:lpstr>
      <vt:lpstr>Calibri</vt:lpstr>
      <vt:lpstr>Comic Sans MS</vt:lpstr>
      <vt:lpstr>MS UI Gothic</vt:lpstr>
      <vt:lpstr>Microsoft JhengHei UI Light</vt:lpstr>
      <vt:lpstr>Затмение</vt:lpstr>
      <vt:lpstr>PowerPoint 演示文稿</vt:lpstr>
      <vt:lpstr>PowerPoint 演示文稿</vt:lpstr>
      <vt:lpstr>По виду материала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По теме изображения</vt:lpstr>
      <vt:lpstr>PowerPoint 演示文稿</vt:lpstr>
      <vt:lpstr>PowerPoint 演示文稿</vt:lpstr>
      <vt:lpstr>По форме изображения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User1</cp:lastModifiedBy>
  <cp:revision>74</cp:revision>
  <dcterms:created xsi:type="dcterms:W3CDTF">2024-01-07T15:09:00Z</dcterms:created>
  <dcterms:modified xsi:type="dcterms:W3CDTF">2024-01-08T09:58:41Z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AB1D511CE34340E6B9325FA09D9A56C5_12</vt:lpwstr>
  </property>
  <property fmtid="{D5CDD505-2E9C-101B-9397-08002B2CF9AE}" pid="3" name="KSOProductBuildVer">
    <vt:lpwstr>1049-12.2.0.13359</vt:lpwstr>
  </property>
</Properties>
</file>