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100"/>
  </p:notesMasterIdLst>
  <p:sldIdLst>
    <p:sldId id="594" r:id="rId2"/>
    <p:sldId id="916" r:id="rId3"/>
    <p:sldId id="927" r:id="rId4"/>
    <p:sldId id="999" r:id="rId5"/>
    <p:sldId id="982" r:id="rId6"/>
    <p:sldId id="984" r:id="rId7"/>
    <p:sldId id="983" r:id="rId8"/>
    <p:sldId id="1003" r:id="rId9"/>
    <p:sldId id="1010" r:id="rId10"/>
    <p:sldId id="924" r:id="rId11"/>
    <p:sldId id="935" r:id="rId12"/>
    <p:sldId id="928" r:id="rId13"/>
    <p:sldId id="929" r:id="rId14"/>
    <p:sldId id="936" r:id="rId15"/>
    <p:sldId id="1011" r:id="rId16"/>
    <p:sldId id="976" r:id="rId17"/>
    <p:sldId id="977" r:id="rId18"/>
    <p:sldId id="978" r:id="rId19"/>
    <p:sldId id="979" r:id="rId20"/>
    <p:sldId id="980" r:id="rId21"/>
    <p:sldId id="981" r:id="rId22"/>
    <p:sldId id="973" r:id="rId23"/>
    <p:sldId id="941" r:id="rId24"/>
    <p:sldId id="930" r:id="rId25"/>
    <p:sldId id="954" r:id="rId26"/>
    <p:sldId id="1012" r:id="rId27"/>
    <p:sldId id="1015" r:id="rId28"/>
    <p:sldId id="1016" r:id="rId29"/>
    <p:sldId id="992" r:id="rId30"/>
    <p:sldId id="963" r:id="rId31"/>
    <p:sldId id="964" r:id="rId32"/>
    <p:sldId id="1013" r:id="rId33"/>
    <p:sldId id="1025" r:id="rId34"/>
    <p:sldId id="966" r:id="rId35"/>
    <p:sldId id="967" r:id="rId36"/>
    <p:sldId id="968" r:id="rId37"/>
    <p:sldId id="969" r:id="rId38"/>
    <p:sldId id="990" r:id="rId39"/>
    <p:sldId id="1000" r:id="rId40"/>
    <p:sldId id="970" r:id="rId41"/>
    <p:sldId id="971" r:id="rId42"/>
    <p:sldId id="955" r:id="rId43"/>
    <p:sldId id="975" r:id="rId44"/>
    <p:sldId id="974" r:id="rId45"/>
    <p:sldId id="942" r:id="rId46"/>
    <p:sldId id="943" r:id="rId47"/>
    <p:sldId id="945" r:id="rId48"/>
    <p:sldId id="938" r:id="rId49"/>
    <p:sldId id="991" r:id="rId50"/>
    <p:sldId id="939" r:id="rId51"/>
    <p:sldId id="923" r:id="rId52"/>
    <p:sldId id="918" r:id="rId53"/>
    <p:sldId id="925" r:id="rId54"/>
    <p:sldId id="931" r:id="rId55"/>
    <p:sldId id="932" r:id="rId56"/>
    <p:sldId id="933" r:id="rId57"/>
    <p:sldId id="934" r:id="rId58"/>
    <p:sldId id="965" r:id="rId59"/>
    <p:sldId id="1024" r:id="rId60"/>
    <p:sldId id="1017" r:id="rId61"/>
    <p:sldId id="926" r:id="rId62"/>
    <p:sldId id="985" r:id="rId63"/>
    <p:sldId id="986" r:id="rId64"/>
    <p:sldId id="1018" r:id="rId65"/>
    <p:sldId id="950" r:id="rId66"/>
    <p:sldId id="1019" r:id="rId67"/>
    <p:sldId id="951" r:id="rId68"/>
    <p:sldId id="952" r:id="rId69"/>
    <p:sldId id="953" r:id="rId70"/>
    <p:sldId id="1020" r:id="rId71"/>
    <p:sldId id="946" r:id="rId72"/>
    <p:sldId id="948" r:id="rId73"/>
    <p:sldId id="987" r:id="rId74"/>
    <p:sldId id="988" r:id="rId75"/>
    <p:sldId id="989" r:id="rId76"/>
    <p:sldId id="949" r:id="rId77"/>
    <p:sldId id="947" r:id="rId78"/>
    <p:sldId id="919" r:id="rId79"/>
    <p:sldId id="920" r:id="rId80"/>
    <p:sldId id="1001" r:id="rId81"/>
    <p:sldId id="961" r:id="rId82"/>
    <p:sldId id="958" r:id="rId83"/>
    <p:sldId id="959" r:id="rId84"/>
    <p:sldId id="960" r:id="rId85"/>
    <p:sldId id="962" r:id="rId86"/>
    <p:sldId id="957" r:id="rId87"/>
    <p:sldId id="993" r:id="rId88"/>
    <p:sldId id="995" r:id="rId89"/>
    <p:sldId id="1005" r:id="rId90"/>
    <p:sldId id="1006" r:id="rId91"/>
    <p:sldId id="1007" r:id="rId92"/>
    <p:sldId id="1008" r:id="rId93"/>
    <p:sldId id="1023" r:id="rId94"/>
    <p:sldId id="994" r:id="rId95"/>
    <p:sldId id="1021" r:id="rId96"/>
    <p:sldId id="996" r:id="rId97"/>
    <p:sldId id="997" r:id="rId98"/>
    <p:sldId id="1022" r:id="rId99"/>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a:srgbClr val="006600"/>
    <a:srgbClr val="FFCCFF"/>
    <a:srgbClr val="9933FF"/>
    <a:srgbClr val="FF00FF"/>
    <a:srgbClr val="954ECA"/>
    <a:srgbClr val="FF0000"/>
    <a:srgbClr val="FF99FF"/>
    <a:srgbClr val="1A2E70"/>
    <a:srgbClr val="33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Светлый стиль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7853C-536D-4A76-A0AE-DD22124D55A5}" styleName="Стиль из темы 1 - акцент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8A107856-5554-42FB-B03E-39F5DBC370BA}" styleName="Средний стиль 4 - акцент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16D9F66E-5EB9-4882-86FB-DCBF35E3C3E4}" styleName="Средний стиль 4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912C8C85-51F0-491E-9774-3900AFEF0FD7}" styleName="Светлый стиль 2 - акцент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602" autoAdjust="0"/>
    <p:restoredTop sz="88701" autoAdjust="0"/>
  </p:normalViewPr>
  <p:slideViewPr>
    <p:cSldViewPr>
      <p:cViewPr varScale="1">
        <p:scale>
          <a:sx n="72" d="100"/>
          <a:sy n="72" d="100"/>
        </p:scale>
        <p:origin x="1181" y="3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28" d="100"/>
        <a:sy n="28"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viewProps" Target="view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0943F5B2-7DE0-41A0-B0D3-D04273FF9DA1}" type="datetimeFigureOut">
              <a:rPr lang="ru-RU"/>
              <a:pPr>
                <a:defRPr/>
              </a:pPr>
              <a:t>07.01.2024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noProof="0"/>
              <a:t>Образец текста</a:t>
            </a:r>
          </a:p>
          <a:p>
            <a:pPr lvl="1"/>
            <a:r>
              <a:rPr lang="ru-RU" noProof="0"/>
              <a:t>Второй уровень</a:t>
            </a:r>
          </a:p>
          <a:p>
            <a:pPr lvl="2"/>
            <a:r>
              <a:rPr lang="ru-RU" noProof="0"/>
              <a:t>Третий уровень</a:t>
            </a:r>
          </a:p>
          <a:p>
            <a:pPr lvl="3"/>
            <a:r>
              <a:rPr lang="ru-RU" noProof="0"/>
              <a:t>Четвертый уровень</a:t>
            </a:r>
          </a:p>
          <a:p>
            <a:pPr lvl="4"/>
            <a:r>
              <a:rPr lang="ru-RU" noProof="0"/>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C6D782E3-208E-4751-A718-D70CA7EE3606}" type="slidenum">
              <a:rPr lang="ru-RU"/>
              <a:pPr>
                <a:defRPr/>
              </a:pPr>
              <a:t>‹#›</a:t>
            </a:fld>
            <a:endParaRPr lang="ru-RU"/>
          </a:p>
        </p:txBody>
      </p:sp>
    </p:spTree>
    <p:extLst>
      <p:ext uri="{BB962C8B-B14F-4D97-AF65-F5344CB8AC3E}">
        <p14:creationId xmlns:p14="http://schemas.microsoft.com/office/powerpoint/2010/main" val="395699864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a:defRPr/>
            </a:pPr>
            <a:fld id="{C6D782E3-208E-4751-A718-D70CA7EE3606}" type="slidenum">
              <a:rPr lang="ru-RU" smtClean="0"/>
              <a:pPr>
                <a:defRPr/>
              </a:pPr>
              <a:t>1</a:t>
            </a:fld>
            <a:endParaRPr lang="ru-RU"/>
          </a:p>
        </p:txBody>
      </p:sp>
    </p:spTree>
    <p:extLst>
      <p:ext uri="{BB962C8B-B14F-4D97-AF65-F5344CB8AC3E}">
        <p14:creationId xmlns:p14="http://schemas.microsoft.com/office/powerpoint/2010/main" val="32266578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lvl1pPr>
              <a:defRPr/>
            </a:lvl1pPr>
          </a:lstStyle>
          <a:p>
            <a:pPr>
              <a:defRPr/>
            </a:pPr>
            <a:fld id="{09661163-D884-43A5-B17D-244A7C44298A}" type="datetimeFigureOut">
              <a:rPr lang="ru-RU"/>
              <a:pPr>
                <a:defRPr/>
              </a:pPr>
              <a:t>07.01.2024</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2AACEC51-00DE-4580-8FC4-95301B0BDF45}" type="slidenum">
              <a:rPr lang="ru-RU"/>
              <a:pPr>
                <a:defRPr/>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9447934D-6DD3-44B8-B1EE-61EEA0117996}" type="datetimeFigureOut">
              <a:rPr lang="ru-RU"/>
              <a:pPr>
                <a:defRPr/>
              </a:pPr>
              <a:t>07.01.2024</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D305FB8B-A8E5-48AF-9716-C03602411427}" type="slidenum">
              <a:rPr lang="ru-RU"/>
              <a:pPr>
                <a:defRPr/>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7EB17FE2-68E6-4131-B486-4B0C3F6416DF}" type="datetimeFigureOut">
              <a:rPr lang="ru-RU"/>
              <a:pPr>
                <a:defRPr/>
              </a:pPr>
              <a:t>07.01.2024</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C67B0D4A-70EF-40DB-B120-9022618D8CC7}" type="slidenum">
              <a:rPr lang="ru-RU"/>
              <a:pPr>
                <a:defRPr/>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F0BEBF23-5F84-4535-A187-8B436FBB141B}" type="datetimeFigureOut">
              <a:rPr lang="ru-RU"/>
              <a:pPr>
                <a:defRPr/>
              </a:pPr>
              <a:t>07.01.2024</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7BF13261-1D91-4732-8BCA-2D3D44CF4CD0}" type="slidenum">
              <a:rPr lang="ru-RU"/>
              <a:pPr>
                <a:defRPr/>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lvl1pPr>
              <a:defRPr/>
            </a:lvl1pPr>
          </a:lstStyle>
          <a:p>
            <a:pPr>
              <a:defRPr/>
            </a:pPr>
            <a:fld id="{9250D9F2-0368-4269-AAA8-7E21EB5BD150}" type="datetimeFigureOut">
              <a:rPr lang="ru-RU"/>
              <a:pPr>
                <a:defRPr/>
              </a:pPr>
              <a:t>07.01.2024</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AD0B9FDF-E215-487E-BF68-FA4E3DA08794}" type="slidenum">
              <a:rPr lang="ru-RU"/>
              <a:pPr>
                <a:defRPr/>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3"/>
          <p:cNvSpPr>
            <a:spLocks noGrp="1"/>
          </p:cNvSpPr>
          <p:nvPr>
            <p:ph type="dt" sz="half" idx="10"/>
          </p:nvPr>
        </p:nvSpPr>
        <p:spPr/>
        <p:txBody>
          <a:bodyPr/>
          <a:lstStyle>
            <a:lvl1pPr>
              <a:defRPr/>
            </a:lvl1pPr>
          </a:lstStyle>
          <a:p>
            <a:pPr>
              <a:defRPr/>
            </a:pPr>
            <a:fld id="{2AF74FF2-0ABE-4132-9AB7-E83B7391721D}" type="datetimeFigureOut">
              <a:rPr lang="ru-RU"/>
              <a:pPr>
                <a:defRPr/>
              </a:pPr>
              <a:t>07.01.2024</a:t>
            </a:fld>
            <a:endParaRPr lang="ru-RU" dirty="0"/>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CC2FD605-FCF6-4241-A367-02294D1CEEC6}" type="slidenum">
              <a:rPr lang="ru-RU"/>
              <a:pPr>
                <a:defRPr/>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3"/>
          <p:cNvSpPr>
            <a:spLocks noGrp="1"/>
          </p:cNvSpPr>
          <p:nvPr>
            <p:ph type="dt" sz="half" idx="10"/>
          </p:nvPr>
        </p:nvSpPr>
        <p:spPr/>
        <p:txBody>
          <a:bodyPr/>
          <a:lstStyle>
            <a:lvl1pPr>
              <a:defRPr/>
            </a:lvl1pPr>
          </a:lstStyle>
          <a:p>
            <a:pPr>
              <a:defRPr/>
            </a:pPr>
            <a:fld id="{3E08D819-46A7-423A-BCFA-FF324B5053BD}" type="datetimeFigureOut">
              <a:rPr lang="ru-RU"/>
              <a:pPr>
                <a:defRPr/>
              </a:pPr>
              <a:t>07.01.2024</a:t>
            </a:fld>
            <a:endParaRPr lang="ru-RU" dirty="0"/>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B30D7B2A-368F-4B20-823E-DD8CCC20B182}" type="slidenum">
              <a:rPr lang="ru-RU"/>
              <a:pPr>
                <a:defRPr/>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3"/>
          <p:cNvSpPr>
            <a:spLocks noGrp="1"/>
          </p:cNvSpPr>
          <p:nvPr>
            <p:ph type="dt" sz="half" idx="10"/>
          </p:nvPr>
        </p:nvSpPr>
        <p:spPr/>
        <p:txBody>
          <a:bodyPr/>
          <a:lstStyle>
            <a:lvl1pPr>
              <a:defRPr/>
            </a:lvl1pPr>
          </a:lstStyle>
          <a:p>
            <a:pPr>
              <a:defRPr/>
            </a:pPr>
            <a:fld id="{30BF4312-61B9-4A96-8489-C1DB15CC8C52}" type="datetimeFigureOut">
              <a:rPr lang="ru-RU"/>
              <a:pPr>
                <a:defRPr/>
              </a:pPr>
              <a:t>07.01.2024</a:t>
            </a:fld>
            <a:endParaRPr lang="ru-RU" dirty="0"/>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AD7F1BA9-F026-4686-BD90-7BFE831798F1}" type="slidenum">
              <a:rPr lang="ru-RU"/>
              <a:pPr>
                <a:defRPr/>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8C39605D-E640-4577-8FFE-DE7A050D82D1}" type="datetimeFigureOut">
              <a:rPr lang="ru-RU"/>
              <a:pPr>
                <a:defRPr/>
              </a:pPr>
              <a:t>07.01.2024</a:t>
            </a:fld>
            <a:endParaRPr lang="ru-RU" dirty="0"/>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4DBBFC10-4751-4399-8417-DB4CE7F82DAF}" type="slidenum">
              <a:rPr lang="ru-RU"/>
              <a:pPr>
                <a:defRPr/>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2C394350-06AD-48C7-813F-B229ECB48CE9}" type="datetimeFigureOut">
              <a:rPr lang="ru-RU"/>
              <a:pPr>
                <a:defRPr/>
              </a:pPr>
              <a:t>07.01.2024</a:t>
            </a:fld>
            <a:endParaRPr lang="ru-RU" dirty="0"/>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24FFB6B9-FAAB-4D2A-BACB-4DAE2FEFB3D3}" type="slidenum">
              <a:rPr lang="ru-RU"/>
              <a:pPr>
                <a:defRPr/>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EF372146-35E1-456B-96AA-3DBA2BDEF4AC}" type="datetimeFigureOut">
              <a:rPr lang="ru-RU"/>
              <a:pPr>
                <a:defRPr/>
              </a:pPr>
              <a:t>07.01.2024</a:t>
            </a:fld>
            <a:endParaRPr lang="ru-RU" dirty="0"/>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846E8B3D-AB48-4CAE-BF38-5B2B54499279}" type="slidenum">
              <a:rPr lang="ru-RU"/>
              <a:pPr>
                <a:defRPr/>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5E9EFF"/>
            </a:gs>
            <a:gs pos="13000">
              <a:srgbClr val="B9D9F9"/>
            </a:gs>
            <a:gs pos="12000">
              <a:schemeClr val="tx2">
                <a:lumMod val="60000"/>
                <a:lumOff val="40000"/>
              </a:schemeClr>
            </a:gs>
            <a:gs pos="58000">
              <a:schemeClr val="bg1">
                <a:lumMod val="95000"/>
              </a:schemeClr>
            </a:gs>
            <a:gs pos="100000">
              <a:schemeClr val="bg1"/>
            </a:gs>
          </a:gsLst>
          <a:lin ang="5400000" scaled="0"/>
          <a:tileRect/>
        </a:gra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cs typeface="+mn-cs"/>
              </a:defRPr>
            </a:lvl1pPr>
          </a:lstStyle>
          <a:p>
            <a:pPr>
              <a:defRPr/>
            </a:pPr>
            <a:fld id="{B6D481CF-ED56-45E2-A86D-4F1B18A5B71B}" type="datetimeFigureOut">
              <a:rPr lang="ru-RU"/>
              <a:pPr>
                <a:defRPr/>
              </a:pPr>
              <a:t>07.01.2024</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cs typeface="+mn-cs"/>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cs typeface="+mn-cs"/>
              </a:defRPr>
            </a:lvl1pPr>
          </a:lstStyle>
          <a:p>
            <a:pPr>
              <a:defRPr/>
            </a:pPr>
            <a:fld id="{F69D57F8-C4EF-4D40-8766-415E7D93C278}" type="slidenum">
              <a:rPr lang="ru-RU"/>
              <a:pPr>
                <a:defRPr/>
              </a:pPr>
              <a:t>‹#›</a:t>
            </a:fld>
            <a:endParaRPr lang="ru-RU" dirty="0"/>
          </a:p>
        </p:txBody>
      </p:sp>
    </p:spTree>
  </p:cSld>
  <p:clrMap bg1="lt1" tx1="dk1" bg2="lt2" tx2="dk2" accent1="accent1" accent2="accent2" accent3="accent3" accent4="accent4" accent5="accent5" accent6="accent6" hlink="hlink" folHlink="folHlink"/>
  <p:sldLayoutIdLst>
    <p:sldLayoutId id="2147483755" r:id="rId1"/>
    <p:sldLayoutId id="2147483754" r:id="rId2"/>
    <p:sldLayoutId id="2147483753" r:id="rId3"/>
    <p:sldLayoutId id="2147483752" r:id="rId4"/>
    <p:sldLayoutId id="2147483751" r:id="rId5"/>
    <p:sldLayoutId id="2147483750" r:id="rId6"/>
    <p:sldLayoutId id="2147483749" r:id="rId7"/>
    <p:sldLayoutId id="2147483748" r:id="rId8"/>
    <p:sldLayoutId id="2147483747" r:id="rId9"/>
    <p:sldLayoutId id="2147483746" r:id="rId10"/>
    <p:sldLayoutId id="2147483745"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11" Type="http://schemas.openxmlformats.org/officeDocument/2006/relationships/image" Target="../media/image3.jpeg"/><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11.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12.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13.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14.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15.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16.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17.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18.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19.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2.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20.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21.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22.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23.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24.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25.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26.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27.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28.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12" Type="http://schemas.microsoft.com/office/2007/relationships/hdphoto" Target="../media/hdphoto2.wdp"/><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11" Type="http://schemas.openxmlformats.org/officeDocument/2006/relationships/image" Target="../media/image4.jpeg"/><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29.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3.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12" Type="http://schemas.microsoft.com/office/2007/relationships/hdphoto" Target="../media/hdphoto1.wdp"/><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11" Type="http://schemas.openxmlformats.org/officeDocument/2006/relationships/image" Target="../media/image2.jpeg"/><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30.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31.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32.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13"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12" Type="http://schemas.microsoft.com/office/2007/relationships/hdphoto" Target="../media/hdphoto3.wdp"/><Relationship Id="rId2" Type="http://schemas.openxmlformats.org/officeDocument/2006/relationships/hyperlink" Target="http://www.uchitel-izd.ru/" TargetMode="External"/><Relationship Id="rId16" Type="http://schemas.microsoft.com/office/2007/relationships/hdphoto" Target="../media/hdphoto5.wdp"/><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11" Type="http://schemas.openxmlformats.org/officeDocument/2006/relationships/image" Target="../media/image5.png"/><Relationship Id="rId5" Type="http://schemas.openxmlformats.org/officeDocument/2006/relationships/hyperlink" Target="http://www.uchmet.ru/events/7976/?TAG_INST=all&amp;offline=no&amp;TAG_SPEC=all&amp;hours=all" TargetMode="External"/><Relationship Id="rId15" Type="http://schemas.openxmlformats.org/officeDocument/2006/relationships/image" Target="../media/image7.png"/><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 Id="rId14" Type="http://schemas.microsoft.com/office/2007/relationships/hdphoto" Target="../media/hdphoto4.wdp"/></Relationships>
</file>

<file path=ppt/slides/_rels/slide33.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13"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12" Type="http://schemas.microsoft.com/office/2007/relationships/hdphoto" Target="../media/hdphoto6.wdp"/><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11" Type="http://schemas.openxmlformats.org/officeDocument/2006/relationships/image" Target="../media/image8.png"/><Relationship Id="rId5" Type="http://schemas.openxmlformats.org/officeDocument/2006/relationships/hyperlink" Target="http://www.uchmet.ru/events/7976/?TAG_INST=all&amp;offline=no&amp;TAG_SPEC=all&amp;hours=all" TargetMode="External"/><Relationship Id="rId15" Type="http://schemas.openxmlformats.org/officeDocument/2006/relationships/image" Target="../media/image10.png"/><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 Id="rId14" Type="http://schemas.microsoft.com/office/2007/relationships/hdphoto" Target="../media/hdphoto7.wdp"/></Relationships>
</file>

<file path=ppt/slides/_rels/slide34.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35.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36.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37.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38.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39.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4.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40.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41.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42.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43.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44.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13" Type="http://schemas.openxmlformats.org/officeDocument/2006/relationships/image" Target="../media/image12.jpeg"/><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12" Type="http://schemas.microsoft.com/office/2007/relationships/hdphoto" Target="../media/hdphoto8.wdp"/><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11" Type="http://schemas.openxmlformats.org/officeDocument/2006/relationships/image" Target="../media/image11.jpeg"/><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 Id="rId14" Type="http://schemas.microsoft.com/office/2007/relationships/hdphoto" Target="../media/hdphoto9.wdp"/></Relationships>
</file>

<file path=ppt/slides/_rels/slide45.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46.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13" Type="http://schemas.openxmlformats.org/officeDocument/2006/relationships/image" Target="../media/image15.jpeg"/><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12" Type="http://schemas.openxmlformats.org/officeDocument/2006/relationships/image" Target="../media/image14.jpeg"/><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11" Type="http://schemas.openxmlformats.org/officeDocument/2006/relationships/image" Target="../media/image13.jpeg"/><Relationship Id="rId5" Type="http://schemas.openxmlformats.org/officeDocument/2006/relationships/hyperlink" Target="http://www.uchmet.ru/events/7976/?TAG_INST=all&amp;offline=no&amp;TAG_SPEC=all&amp;hours=all" TargetMode="External"/><Relationship Id="rId15" Type="http://schemas.microsoft.com/office/2007/relationships/hdphoto" Target="../media/hdphoto10.wdp"/><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 Id="rId14" Type="http://schemas.openxmlformats.org/officeDocument/2006/relationships/image" Target="../media/image16.jpeg"/></Relationships>
</file>

<file path=ppt/slides/_rels/slide47.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48.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49.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5.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50.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51.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12" Type="http://schemas.microsoft.com/office/2007/relationships/hdphoto" Target="../media/hdphoto11.wdp"/><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11" Type="http://schemas.openxmlformats.org/officeDocument/2006/relationships/image" Target="../media/image17.jpeg"/><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52.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12" Type="http://schemas.microsoft.com/office/2007/relationships/hdphoto" Target="../media/hdphoto12.wdp"/><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11" Type="http://schemas.openxmlformats.org/officeDocument/2006/relationships/image" Target="../media/image18.jpeg"/><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53.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13" Type="http://schemas.openxmlformats.org/officeDocument/2006/relationships/image" Target="../media/image20.jpeg"/><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12" Type="http://schemas.microsoft.com/office/2007/relationships/hdphoto" Target="../media/hdphoto13.wdp"/><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11" Type="http://schemas.openxmlformats.org/officeDocument/2006/relationships/image" Target="../media/image19.jpeg"/><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 Id="rId14" Type="http://schemas.microsoft.com/office/2007/relationships/hdphoto" Target="../media/hdphoto14.wdp"/></Relationships>
</file>

<file path=ppt/slides/_rels/slide54.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55.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56.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1.png"/><Relationship Id="rId18" Type="http://schemas.microsoft.com/office/2007/relationships/hdphoto" Target="../media/hdphoto17.wdp"/><Relationship Id="rId3" Type="http://schemas.openxmlformats.org/officeDocument/2006/relationships/image" Target="../media/image22.png"/><Relationship Id="rId21" Type="http://schemas.openxmlformats.org/officeDocument/2006/relationships/image" Target="../media/image37.png"/><Relationship Id="rId7" Type="http://schemas.openxmlformats.org/officeDocument/2006/relationships/image" Target="../media/image26.png"/><Relationship Id="rId12" Type="http://schemas.openxmlformats.org/officeDocument/2006/relationships/image" Target="../media/image30.png"/><Relationship Id="rId17" Type="http://schemas.openxmlformats.org/officeDocument/2006/relationships/image" Target="../media/image34.png"/><Relationship Id="rId2" Type="http://schemas.openxmlformats.org/officeDocument/2006/relationships/image" Target="../media/image21.png"/><Relationship Id="rId16" Type="http://schemas.microsoft.com/office/2007/relationships/hdphoto" Target="../media/hdphoto16.wdp"/><Relationship Id="rId20" Type="http://schemas.openxmlformats.org/officeDocument/2006/relationships/image" Target="../media/image36.png"/><Relationship Id="rId1" Type="http://schemas.openxmlformats.org/officeDocument/2006/relationships/slideLayout" Target="../slideLayouts/slideLayout2.xml"/><Relationship Id="rId6" Type="http://schemas.openxmlformats.org/officeDocument/2006/relationships/image" Target="../media/image25.png"/><Relationship Id="rId11" Type="http://schemas.openxmlformats.org/officeDocument/2006/relationships/image" Target="../media/image29.png"/><Relationship Id="rId24" Type="http://schemas.openxmlformats.org/officeDocument/2006/relationships/image" Target="../media/image40.png"/><Relationship Id="rId5" Type="http://schemas.openxmlformats.org/officeDocument/2006/relationships/image" Target="../media/image24.png"/><Relationship Id="rId15" Type="http://schemas.openxmlformats.org/officeDocument/2006/relationships/image" Target="../media/image33.png"/><Relationship Id="rId23" Type="http://schemas.openxmlformats.org/officeDocument/2006/relationships/image" Target="../media/image39.png"/><Relationship Id="rId10" Type="http://schemas.openxmlformats.org/officeDocument/2006/relationships/image" Target="../media/image28.png"/><Relationship Id="rId19" Type="http://schemas.openxmlformats.org/officeDocument/2006/relationships/image" Target="../media/image35.png"/><Relationship Id="rId4" Type="http://schemas.openxmlformats.org/officeDocument/2006/relationships/image" Target="../media/image23.png"/><Relationship Id="rId9" Type="http://schemas.microsoft.com/office/2007/relationships/hdphoto" Target="../media/hdphoto15.wdp"/><Relationship Id="rId14" Type="http://schemas.openxmlformats.org/officeDocument/2006/relationships/image" Target="../media/image32.png"/><Relationship Id="rId22" Type="http://schemas.openxmlformats.org/officeDocument/2006/relationships/image" Target="../media/image38.png"/></Relationships>
</file>

<file path=ppt/slides/_rels/slide57.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12" Type="http://schemas.microsoft.com/office/2007/relationships/hdphoto" Target="../media/hdphoto18.wdp"/><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11" Type="http://schemas.openxmlformats.org/officeDocument/2006/relationships/image" Target="../media/image41.png"/><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58.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13" Type="http://schemas.openxmlformats.org/officeDocument/2006/relationships/image" Target="../media/image43.png"/><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12" Type="http://schemas.microsoft.com/office/2007/relationships/hdphoto" Target="../media/hdphoto19.wdp"/><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11" Type="http://schemas.openxmlformats.org/officeDocument/2006/relationships/image" Target="../media/image42.jpeg"/><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59.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13" Type="http://schemas.openxmlformats.org/officeDocument/2006/relationships/image" Target="../media/image45.jpeg"/><Relationship Id="rId18" Type="http://schemas.microsoft.com/office/2007/relationships/hdphoto" Target="../media/hdphoto23.wdp"/><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12" Type="http://schemas.microsoft.com/office/2007/relationships/hdphoto" Target="../media/hdphoto20.wdp"/><Relationship Id="rId17" Type="http://schemas.openxmlformats.org/officeDocument/2006/relationships/image" Target="../media/image47.jpeg"/><Relationship Id="rId2" Type="http://schemas.openxmlformats.org/officeDocument/2006/relationships/hyperlink" Target="http://www.uchitel-izd.ru/" TargetMode="External"/><Relationship Id="rId16" Type="http://schemas.microsoft.com/office/2007/relationships/hdphoto" Target="../media/hdphoto22.wdp"/><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11" Type="http://schemas.openxmlformats.org/officeDocument/2006/relationships/image" Target="../media/image44.jpeg"/><Relationship Id="rId5" Type="http://schemas.openxmlformats.org/officeDocument/2006/relationships/hyperlink" Target="http://www.uchmet.ru/events/7976/?TAG_INST=all&amp;offline=no&amp;TAG_SPEC=all&amp;hours=all" TargetMode="External"/><Relationship Id="rId15" Type="http://schemas.openxmlformats.org/officeDocument/2006/relationships/image" Target="../media/image46.jpeg"/><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 Id="rId14" Type="http://schemas.microsoft.com/office/2007/relationships/hdphoto" Target="../media/hdphoto21.wdp"/></Relationships>
</file>

<file path=ppt/slides/_rels/slide6.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60.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61.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12" Type="http://schemas.openxmlformats.org/officeDocument/2006/relationships/image" Target="../media/image49.jpeg"/><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11" Type="http://schemas.openxmlformats.org/officeDocument/2006/relationships/image" Target="../media/image48.jpeg"/><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62.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63.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64.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13" Type="http://schemas.openxmlformats.org/officeDocument/2006/relationships/image" Target="../media/image51.jpeg"/><Relationship Id="rId18" Type="http://schemas.microsoft.com/office/2007/relationships/hdphoto" Target="../media/hdphoto27.wdp"/><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12" Type="http://schemas.microsoft.com/office/2007/relationships/hdphoto" Target="../media/hdphoto24.wdp"/><Relationship Id="rId17" Type="http://schemas.openxmlformats.org/officeDocument/2006/relationships/image" Target="../media/image53.jpeg"/><Relationship Id="rId2" Type="http://schemas.openxmlformats.org/officeDocument/2006/relationships/hyperlink" Target="http://www.uchitel-izd.ru/" TargetMode="External"/><Relationship Id="rId16" Type="http://schemas.microsoft.com/office/2007/relationships/hdphoto" Target="../media/hdphoto26.wdp"/><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11" Type="http://schemas.openxmlformats.org/officeDocument/2006/relationships/image" Target="../media/image50.jpeg"/><Relationship Id="rId5" Type="http://schemas.openxmlformats.org/officeDocument/2006/relationships/hyperlink" Target="http://www.uchmet.ru/events/7976/?TAG_INST=all&amp;offline=no&amp;TAG_SPEC=all&amp;hours=all" TargetMode="External"/><Relationship Id="rId15" Type="http://schemas.openxmlformats.org/officeDocument/2006/relationships/image" Target="../media/image52.jpeg"/><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 Id="rId14" Type="http://schemas.microsoft.com/office/2007/relationships/hdphoto" Target="../media/hdphoto25.wdp"/></Relationships>
</file>

<file path=ppt/slides/_rels/slide65.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66.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67.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68.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69.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7.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70.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71.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72.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73.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74.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75.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11" Type="http://schemas.openxmlformats.org/officeDocument/2006/relationships/image" Target="../media/image54.jpeg"/><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76.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77.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78.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13" Type="http://schemas.openxmlformats.org/officeDocument/2006/relationships/image" Target="../media/image57.jpeg"/><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12" Type="http://schemas.openxmlformats.org/officeDocument/2006/relationships/image" Target="../media/image56.jpeg"/><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11" Type="http://schemas.openxmlformats.org/officeDocument/2006/relationships/image" Target="../media/image55.jpeg"/><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79.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80.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81.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12" Type="http://schemas.microsoft.com/office/2007/relationships/hdphoto" Target="../media/hdphoto28.wdp"/><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11" Type="http://schemas.openxmlformats.org/officeDocument/2006/relationships/image" Target="../media/image58.jpeg"/><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82.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12" Type="http://schemas.microsoft.com/office/2007/relationships/hdphoto" Target="../media/hdphoto29.wdp"/><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11" Type="http://schemas.openxmlformats.org/officeDocument/2006/relationships/image" Target="../media/image59.jpeg"/><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83.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12" Type="http://schemas.microsoft.com/office/2007/relationships/hdphoto" Target="../media/hdphoto30.wdp"/><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11" Type="http://schemas.openxmlformats.org/officeDocument/2006/relationships/image" Target="../media/image60.jpeg"/><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84.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12" Type="http://schemas.microsoft.com/office/2007/relationships/hdphoto" Target="../media/hdphoto31.wdp"/><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11" Type="http://schemas.openxmlformats.org/officeDocument/2006/relationships/image" Target="../media/image61.jpeg"/><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85.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12" Type="http://schemas.microsoft.com/office/2007/relationships/hdphoto" Target="../media/hdphoto32.wdp"/><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11" Type="http://schemas.openxmlformats.org/officeDocument/2006/relationships/image" Target="../media/image62.jpeg"/><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86.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87.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88.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13" Type="http://schemas.openxmlformats.org/officeDocument/2006/relationships/image" Target="../media/image65.jpeg"/><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12" Type="http://schemas.openxmlformats.org/officeDocument/2006/relationships/image" Target="../media/image64.jpeg"/><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11" Type="http://schemas.openxmlformats.org/officeDocument/2006/relationships/image" Target="../media/image63.jpeg"/><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89.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12" Type="http://schemas.microsoft.com/office/2007/relationships/hdphoto" Target="../media/hdphoto33.wdp"/><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11" Type="http://schemas.openxmlformats.org/officeDocument/2006/relationships/image" Target="../media/image66.jpeg"/><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90.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13" Type="http://schemas.openxmlformats.org/officeDocument/2006/relationships/image" Target="../media/image68.png"/><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12" Type="http://schemas.microsoft.com/office/2007/relationships/hdphoto" Target="../media/hdphoto34.wdp"/><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11" Type="http://schemas.openxmlformats.org/officeDocument/2006/relationships/image" Target="../media/image67.png"/><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 Id="rId14" Type="http://schemas.microsoft.com/office/2007/relationships/hdphoto" Target="../media/hdphoto35.wdp"/></Relationships>
</file>

<file path=ppt/slides/_rels/slide91.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12" Type="http://schemas.microsoft.com/office/2007/relationships/hdphoto" Target="../media/hdphoto36.wdp"/><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11" Type="http://schemas.openxmlformats.org/officeDocument/2006/relationships/image" Target="../media/image69.jpeg"/><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92.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13" Type="http://schemas.openxmlformats.org/officeDocument/2006/relationships/image" Target="../media/image71.jpeg"/><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12" Type="http://schemas.microsoft.com/office/2007/relationships/hdphoto" Target="../media/hdphoto37.wdp"/><Relationship Id="rId2" Type="http://schemas.openxmlformats.org/officeDocument/2006/relationships/hyperlink" Target="http://www.uchitel-izd.ru/" TargetMode="External"/><Relationship Id="rId16" Type="http://schemas.microsoft.com/office/2007/relationships/hdphoto" Target="../media/hdphoto39.wdp"/><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11" Type="http://schemas.openxmlformats.org/officeDocument/2006/relationships/image" Target="../media/image70.jpeg"/><Relationship Id="rId5" Type="http://schemas.openxmlformats.org/officeDocument/2006/relationships/hyperlink" Target="http://www.uchmet.ru/events/7976/?TAG_INST=all&amp;offline=no&amp;TAG_SPEC=all&amp;hours=all" TargetMode="External"/><Relationship Id="rId15" Type="http://schemas.openxmlformats.org/officeDocument/2006/relationships/image" Target="../media/image72.jpeg"/><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 Id="rId14" Type="http://schemas.microsoft.com/office/2007/relationships/hdphoto" Target="../media/hdphoto38.wdp"/></Relationships>
</file>

<file path=ppt/slides/_rels/slide93.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13" Type="http://schemas.openxmlformats.org/officeDocument/2006/relationships/image" Target="../media/image74.jpeg"/><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12" Type="http://schemas.microsoft.com/office/2007/relationships/hdphoto" Target="../media/hdphoto40.wdp"/><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11" Type="http://schemas.openxmlformats.org/officeDocument/2006/relationships/image" Target="../media/image73.jpeg"/><Relationship Id="rId5" Type="http://schemas.openxmlformats.org/officeDocument/2006/relationships/hyperlink" Target="http://www.uchmet.ru/events/7976/?TAG_INST=all&amp;offline=no&amp;TAG_SPEC=all&amp;hours=all" TargetMode="External"/><Relationship Id="rId15" Type="http://schemas.microsoft.com/office/2007/relationships/hdphoto" Target="../media/hdphoto41.wdp"/><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 Id="rId14" Type="http://schemas.openxmlformats.org/officeDocument/2006/relationships/image" Target="../media/image75.jpeg"/></Relationships>
</file>

<file path=ppt/slides/_rels/slide94.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95.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96.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97.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_rels/slide98.xml.rels><?xml version="1.0" encoding="UTF-8" standalone="yes"?>
<Relationships xmlns="http://schemas.openxmlformats.org/package/2006/relationships"><Relationship Id="rId8" Type="http://schemas.openxmlformats.org/officeDocument/2006/relationships/hyperlink" Target="http://www.uchmet.ru/events/filter/?section%5b%5d=7966&amp;offline=yes&amp;TAG_INST=all&amp;TAG_SPEC=all&amp;year=all" TargetMode="External"/><Relationship Id="rId3" Type="http://schemas.openxmlformats.org/officeDocument/2006/relationships/image" Target="../media/image1.png"/><Relationship Id="rId7" Type="http://schemas.openxmlformats.org/officeDocument/2006/relationships/hyperlink" Target="http://www.uchmet.ru/events/7976/?TAG_INST=all&amp;offline=yes&amp;TAG_SPEC=all&amp;hours=all" TargetMode="External"/><Relationship Id="rId2" Type="http://schemas.openxmlformats.org/officeDocument/2006/relationships/hyperlink" Target="http://www.uchitel-izd.ru/" TargetMode="External"/><Relationship Id="rId1" Type="http://schemas.openxmlformats.org/officeDocument/2006/relationships/slideLayout" Target="../slideLayouts/slideLayout4.xml"/><Relationship Id="rId6" Type="http://schemas.openxmlformats.org/officeDocument/2006/relationships/hyperlink" Target="http://www.uchmet.ru/events/filter/?section%5b%5d=7966&amp;offline=no&amp;TAG_INST=all&amp;TAG_SPEC=all&amp;year=all" TargetMode="External"/><Relationship Id="rId5" Type="http://schemas.openxmlformats.org/officeDocument/2006/relationships/hyperlink" Target="http://www.uchmet.ru/events/7976/?TAG_INST=all&amp;offline=no&amp;TAG_SPEC=all&amp;hours=all" TargetMode="External"/><Relationship Id="rId10" Type="http://schemas.openxmlformats.org/officeDocument/2006/relationships/hyperlink" Target="http://www.uchmet.ru/contests/design_research_work_students/" TargetMode="External"/><Relationship Id="rId4" Type="http://schemas.openxmlformats.org/officeDocument/2006/relationships/hyperlink" Target="http://www.uchmet.ru/events/7976/?TAG_INST=all&amp;offline=all&amp;TAG_SPEC=all&amp;hours=520" TargetMode="External"/><Relationship Id="rId9" Type="http://schemas.openxmlformats.org/officeDocument/2006/relationships/hyperlink" Target="http://www.uchmet.ru/events/filter/?section%5b%5d=8274&amp;offline=yes&amp;TAG_INST=all&amp;TAG_SPEC=all&amp;year=al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51817" y="6165304"/>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aphicFrame>
        <p:nvGraphicFramePr>
          <p:cNvPr id="11" name="Объект 4"/>
          <p:cNvGraphicFramePr>
            <a:graphicFrameLocks/>
          </p:cNvGraphicFramePr>
          <p:nvPr>
            <p:extLst>
              <p:ext uri="{D42A27DB-BD31-4B8C-83A1-F6EECF244321}">
                <p14:modId xmlns:p14="http://schemas.microsoft.com/office/powerpoint/2010/main" val="202887567"/>
              </p:ext>
            </p:extLst>
          </p:nvPr>
        </p:nvGraphicFramePr>
        <p:xfrm>
          <a:off x="3635897" y="5805264"/>
          <a:ext cx="5508104" cy="97047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14" name="Прямоугольник 13"/>
          <p:cNvSpPr>
            <a:spLocks noChangeArrowheads="1"/>
          </p:cNvSpPr>
          <p:nvPr/>
        </p:nvSpPr>
        <p:spPr bwMode="auto">
          <a:xfrm>
            <a:off x="719572" y="4754178"/>
            <a:ext cx="7848872" cy="923330"/>
          </a:xfrm>
          <a:prstGeom prst="rect">
            <a:avLst/>
          </a:prstGeom>
          <a:noFill/>
          <a:ln w="9525">
            <a:noFill/>
            <a:miter lim="800000"/>
            <a:headEnd/>
            <a:tailEnd/>
          </a:ln>
        </p:spPr>
        <p:txBody>
          <a:bodyPr wrap="square">
            <a:spAutoFit/>
          </a:bodyPr>
          <a:lstStyle/>
          <a:p>
            <a:pPr algn="r"/>
            <a:r>
              <a:rPr lang="ru-RU" b="1" dirty="0">
                <a:solidFill>
                  <a:srgbClr val="000000"/>
                </a:solidFill>
                <a:latin typeface="Calibri" pitchFamily="34" charset="0"/>
              </a:rPr>
              <a:t> Подготовила: С.А. Коровина</a:t>
            </a:r>
          </a:p>
          <a:p>
            <a:pPr algn="r"/>
            <a:r>
              <a:rPr lang="ru-RU" b="1" dirty="0">
                <a:solidFill>
                  <a:srgbClr val="000000"/>
                </a:solidFill>
                <a:latin typeface="Calibri" pitchFamily="34" charset="0"/>
              </a:rPr>
              <a:t>Педагог-психолог</a:t>
            </a:r>
          </a:p>
          <a:p>
            <a:pPr algn="r"/>
            <a:r>
              <a:rPr lang="ru-RU" b="1" dirty="0">
                <a:solidFill>
                  <a:srgbClr val="000000"/>
                </a:solidFill>
                <a:latin typeface="Calibri" pitchFamily="34" charset="0"/>
              </a:rPr>
              <a:t>МБОУ «Шиловская СОШ №1» </a:t>
            </a:r>
            <a:endParaRPr lang="ru-RU" sz="1600" dirty="0"/>
          </a:p>
        </p:txBody>
      </p:sp>
      <p:sp>
        <p:nvSpPr>
          <p:cNvPr id="3" name="Прямоугольник 2"/>
          <p:cNvSpPr/>
          <p:nvPr/>
        </p:nvSpPr>
        <p:spPr>
          <a:xfrm>
            <a:off x="395536" y="1219352"/>
            <a:ext cx="8496944" cy="2554545"/>
          </a:xfrm>
          <a:prstGeom prst="rect">
            <a:avLst/>
          </a:prstGeom>
        </p:spPr>
        <p:txBody>
          <a:bodyPr wrap="square">
            <a:spAutoFit/>
          </a:bodyPr>
          <a:lstStyle/>
          <a:p>
            <a:pPr algn="ctr"/>
            <a:r>
              <a:rPr lang="ru-RU" sz="4000" b="1" dirty="0">
                <a:solidFill>
                  <a:srgbClr val="FF0000"/>
                </a:solidFill>
                <a:effectLst>
                  <a:outerShdw blurRad="38100" dist="38100" dir="2700000" algn="tl">
                    <a:srgbClr val="000000">
                      <a:alpha val="43137"/>
                    </a:srgbClr>
                  </a:outerShdw>
                </a:effectLst>
              </a:rPr>
              <a:t>Использование метода фототерапии в современной психолого-педагогической </a:t>
            </a:r>
          </a:p>
          <a:p>
            <a:pPr algn="ctr"/>
            <a:r>
              <a:rPr lang="ru-RU" sz="4000" b="1" dirty="0">
                <a:solidFill>
                  <a:srgbClr val="FF0000"/>
                </a:solidFill>
                <a:effectLst>
                  <a:outerShdw blurRad="38100" dist="38100" dir="2700000" algn="tl">
                    <a:srgbClr val="000000">
                      <a:alpha val="43137"/>
                    </a:srgbClr>
                  </a:outerShdw>
                </a:effectLst>
              </a:rPr>
              <a:t>практике</a:t>
            </a:r>
          </a:p>
        </p:txBody>
      </p:sp>
    </p:spTree>
    <p:extLst>
      <p:ext uri="{BB962C8B-B14F-4D97-AF65-F5344CB8AC3E}">
        <p14:creationId xmlns:p14="http://schemas.microsoft.com/office/powerpoint/2010/main" val="3989506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2747037697"/>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332656"/>
            <a:ext cx="9144000" cy="6525344"/>
          </a:xfr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1900" b="1" dirty="0">
                <a:effectLst>
                  <a:outerShdw blurRad="38100" dist="38100" dir="2700000" algn="tl">
                    <a:srgbClr val="000000">
                      <a:alpha val="43137"/>
                    </a:srgbClr>
                  </a:outerShdw>
                </a:effectLst>
                <a:latin typeface="Book Antiqua" pitchFamily="18" charset="0"/>
              </a:rPr>
              <a:t>По своей природе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фотография социальна</a:t>
            </a:r>
            <a:r>
              <a:rPr lang="ru-RU" sz="1900" b="1" dirty="0">
                <a:effectLst>
                  <a:outerShdw blurRad="38100" dist="38100" dir="2700000" algn="tl">
                    <a:srgbClr val="000000">
                      <a:alpha val="43137"/>
                    </a:srgbClr>
                  </a:outerShdw>
                </a:effectLst>
                <a:latin typeface="Book Antiqua" pitchFamily="18" charset="0"/>
              </a:rPr>
              <a:t>: она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связана с контактами между людьми и передачей значимых для них чувств </a:t>
            </a:r>
            <a:r>
              <a:rPr lang="ru-RU" sz="1900" b="1" dirty="0">
                <a:effectLst>
                  <a:outerShdw blurRad="38100" dist="38100" dir="2700000" algn="tl">
                    <a:srgbClr val="000000">
                      <a:alpha val="43137"/>
                    </a:srgbClr>
                  </a:outerShdw>
                </a:effectLst>
                <a:latin typeface="Book Antiqua" pitchFamily="18" charset="0"/>
              </a:rPr>
              <a:t>и представлений. Ее можно рассматривать как своего рода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ритуал, обеспечивающий социализацию и формирование идентичности</a:t>
            </a:r>
            <a:r>
              <a:rPr lang="ru-RU" sz="1900" b="1" dirty="0">
                <a:effectLst>
                  <a:outerShdw blurRad="38100" dist="38100" dir="2700000" algn="tl">
                    <a:srgbClr val="000000">
                      <a:alpha val="43137"/>
                    </a:srgbClr>
                  </a:outerShdw>
                </a:effectLst>
                <a:latin typeface="Book Antiqua" pitchFamily="18" charset="0"/>
              </a:rPr>
              <a:t>, включение в разные группы людей с характерной для них системой ценностей, а также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ролевое развитие и трансформацию</a:t>
            </a:r>
            <a:r>
              <a:rPr lang="ru-RU" sz="1900" b="1" dirty="0">
                <a:effectLst>
                  <a:outerShdw blurRad="38100" dist="38100" dir="2700000" algn="tl">
                    <a:srgbClr val="000000">
                      <a:alpha val="43137"/>
                    </a:srgbClr>
                  </a:outerShdw>
                </a:effectLst>
                <a:latin typeface="Book Antiqua" pitchFamily="18" charset="0"/>
              </a:rPr>
              <a:t>. В большинстве случаев фотография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связана с запечатлением внешнего облика человека и тех или иных его значимых действий</a:t>
            </a:r>
            <a:r>
              <a:rPr lang="ru-RU" sz="1900" b="1" dirty="0">
                <a:effectLst>
                  <a:outerShdw blurRad="38100" dist="38100" dir="2700000" algn="tl">
                    <a:srgbClr val="000000">
                      <a:alpha val="43137"/>
                    </a:srgbClr>
                  </a:outerShdw>
                </a:effectLst>
                <a:latin typeface="Book Antiqua" pitchFamily="18" charset="0"/>
              </a:rPr>
              <a:t>. Она позволяет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сохранить во времени ощущения тела и опыт его покоя и движения.</a:t>
            </a:r>
            <a:r>
              <a:rPr lang="ru-RU" sz="1900" b="1" dirty="0">
                <a:effectLst>
                  <a:outerShdw blurRad="38100" dist="38100" dir="2700000" algn="tl">
                    <a:srgbClr val="000000">
                      <a:alpha val="43137"/>
                    </a:srgbClr>
                  </a:outerShdw>
                </a:effectLst>
                <a:latin typeface="Book Antiqua" pitchFamily="18" charset="0"/>
              </a:rPr>
              <a:t> Мы можем увидеть на фотографиях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разные позы и выражения лица, передающие те или иные реакции и состояния</a:t>
            </a:r>
            <a:r>
              <a:rPr lang="ru-RU" sz="1900" b="1" dirty="0">
                <a:effectLst>
                  <a:outerShdw blurRad="38100" dist="38100" dir="2700000" algn="tl">
                    <a:srgbClr val="000000">
                      <a:alpha val="43137"/>
                    </a:srgbClr>
                  </a:outerShdw>
                </a:effectLst>
                <a:latin typeface="Book Antiqua" pitchFamily="18" charset="0"/>
              </a:rPr>
              <a:t>. </a:t>
            </a:r>
          </a:p>
          <a:p>
            <a:pPr>
              <a:buFont typeface="Wingdings"/>
              <a:buChar char="v"/>
            </a:pPr>
            <a:r>
              <a:rPr lang="ru-RU" sz="1900" b="1" dirty="0">
                <a:effectLst>
                  <a:outerShdw blurRad="38100" dist="38100" dir="2700000" algn="tl">
                    <a:srgbClr val="000000">
                      <a:alpha val="43137"/>
                    </a:srgbClr>
                  </a:outerShdw>
                </a:effectLst>
                <a:latin typeface="Book Antiqua" pitchFamily="18" charset="0"/>
              </a:rPr>
              <a:t>Чаще всего, показывая кому-либо </a:t>
            </a:r>
            <a:r>
              <a:rPr lang="ru-RU" sz="1900" b="1" dirty="0" err="1">
                <a:effectLst>
                  <a:outerShdw blurRad="38100" dist="38100" dir="2700000" algn="tl">
                    <a:srgbClr val="000000">
                      <a:alpha val="43137"/>
                    </a:srgbClr>
                  </a:outerShdw>
                </a:effectLst>
                <a:latin typeface="Book Antiqua" pitchFamily="18" charset="0"/>
              </a:rPr>
              <a:t>фотогра</a:t>
            </a:r>
            <a:r>
              <a:rPr lang="ru-RU" sz="1900" b="1" dirty="0">
                <a:effectLst>
                  <a:outerShdw blurRad="38100" dist="38100" dir="2700000" algn="tl">
                    <a:srgbClr val="000000">
                      <a:alpha val="43137"/>
                    </a:srgbClr>
                  </a:outerShdw>
                </a:effectLst>
                <a:latin typeface="Book Antiqua" pitchFamily="18" charset="0"/>
              </a:rPr>
              <a:t>-</a:t>
            </a:r>
          </a:p>
          <a:p>
            <a:pPr marL="0" indent="0">
              <a:buNone/>
            </a:pPr>
            <a:r>
              <a:rPr lang="ru-RU" sz="1900" b="1" dirty="0">
                <a:effectLst>
                  <a:outerShdw blurRad="38100" dist="38100" dir="2700000" algn="tl">
                    <a:srgbClr val="000000">
                      <a:alpha val="43137"/>
                    </a:srgbClr>
                  </a:outerShdw>
                </a:effectLst>
                <a:latin typeface="Book Antiqua" pitchFamily="18" charset="0"/>
              </a:rPr>
              <a:t>      </a:t>
            </a:r>
            <a:r>
              <a:rPr lang="ru-RU" sz="1900" b="1" dirty="0" err="1">
                <a:effectLst>
                  <a:outerShdw blurRad="38100" dist="38100" dir="2700000" algn="tl">
                    <a:srgbClr val="000000">
                      <a:alpha val="43137"/>
                    </a:srgbClr>
                  </a:outerShdw>
                </a:effectLst>
                <a:latin typeface="Book Antiqua" pitchFamily="18" charset="0"/>
              </a:rPr>
              <a:t>фии</a:t>
            </a:r>
            <a:r>
              <a:rPr lang="ru-RU" sz="1900" b="1" dirty="0">
                <a:effectLst>
                  <a:outerShdw blurRad="38100" dist="38100" dir="2700000" algn="tl">
                    <a:srgbClr val="000000">
                      <a:alpha val="43137"/>
                    </a:srgbClr>
                  </a:outerShdw>
                </a:effectLst>
                <a:latin typeface="Book Antiqua" pitchFamily="18" charset="0"/>
              </a:rPr>
              <a:t>, мы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сопровождаем это рассказом</a:t>
            </a:r>
            <a:r>
              <a:rPr lang="ru-RU" sz="1900" b="1" dirty="0">
                <a:effectLst>
                  <a:outerShdw blurRad="38100" dist="38100" dir="2700000" algn="tl">
                    <a:srgbClr val="000000">
                      <a:alpha val="43137"/>
                    </a:srgbClr>
                  </a:outerShdw>
                </a:effectLst>
                <a:latin typeface="Book Antiqua" pitchFamily="18" charset="0"/>
              </a:rPr>
              <a:t>. </a:t>
            </a:r>
          </a:p>
          <a:p>
            <a:pPr marL="0" indent="0">
              <a:buNone/>
            </a:pPr>
            <a:r>
              <a:rPr lang="ru-RU" sz="1900" b="1" dirty="0">
                <a:effectLst>
                  <a:outerShdw blurRad="38100" dist="38100" dir="2700000" algn="tl">
                    <a:srgbClr val="000000">
                      <a:alpha val="43137"/>
                    </a:srgbClr>
                  </a:outerShdw>
                </a:effectLst>
                <a:latin typeface="Book Antiqua" pitchFamily="18" charset="0"/>
              </a:rPr>
              <a:t>     Рассказ позволяет не только передать </a:t>
            </a:r>
          </a:p>
          <a:p>
            <a:pPr marL="0" indent="0">
              <a:buNone/>
            </a:pPr>
            <a:r>
              <a:rPr lang="ru-RU" sz="1900" b="1" dirty="0">
                <a:effectLst>
                  <a:outerShdw blurRad="38100" dist="38100" dir="2700000" algn="tl">
                    <a:srgbClr val="000000">
                      <a:alpha val="43137"/>
                    </a:srgbClr>
                  </a:outerShdw>
                </a:effectLst>
                <a:latin typeface="Book Antiqua" pitchFamily="18" charset="0"/>
              </a:rPr>
              <a:t>     отношение к тому, что на фотографии </a:t>
            </a:r>
          </a:p>
          <a:p>
            <a:pPr marL="0" indent="0">
              <a:buNone/>
            </a:pPr>
            <a:r>
              <a:rPr lang="ru-RU" sz="1900" b="1" dirty="0">
                <a:effectLst>
                  <a:outerShdw blurRad="38100" dist="38100" dir="2700000" algn="tl">
                    <a:srgbClr val="000000">
                      <a:alpha val="43137"/>
                    </a:srgbClr>
                  </a:outerShdw>
                </a:effectLst>
                <a:latin typeface="Book Antiqua" pitchFamily="18" charset="0"/>
              </a:rPr>
              <a:t>    изображено, и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прояснить то, что скрыто </a:t>
            </a:r>
          </a:p>
          <a:p>
            <a:pPr marL="0" indent="0">
              <a:buNone/>
            </a:pP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    «за кадром»,</a:t>
            </a:r>
            <a:r>
              <a:rPr lang="ru-RU" sz="1900" b="1" dirty="0">
                <a:effectLst>
                  <a:outerShdw blurRad="38100" dist="38100" dir="2700000" algn="tl">
                    <a:srgbClr val="000000">
                      <a:alpha val="43137"/>
                    </a:srgbClr>
                  </a:outerShdw>
                </a:effectLst>
                <a:latin typeface="Book Antiqua" pitchFamily="18" charset="0"/>
              </a:rPr>
              <a:t> но и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обозначить смысл событий</a:t>
            </a:r>
          </a:p>
          <a:p>
            <a:pPr marL="0" indent="0">
              <a:buNone/>
            </a:pP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    и переживаний</a:t>
            </a:r>
            <a:r>
              <a:rPr lang="ru-RU" sz="1900" b="1" dirty="0">
                <a:effectLst>
                  <a:outerShdw blurRad="38100" dist="38100" dir="2700000" algn="tl">
                    <a:srgbClr val="000000">
                      <a:alpha val="43137"/>
                    </a:srgbClr>
                  </a:outerShdw>
                </a:effectLst>
                <a:latin typeface="Book Antiqua" pitchFamily="18" charset="0"/>
              </a:rPr>
              <a:t> и связать воедино разные </a:t>
            </a:r>
          </a:p>
          <a:p>
            <a:pPr marL="0" indent="0">
              <a:buNone/>
            </a:pPr>
            <a:r>
              <a:rPr lang="ru-RU" sz="1900" b="1" dirty="0">
                <a:effectLst>
                  <a:outerShdw blurRad="38100" dist="38100" dir="2700000" algn="tl">
                    <a:srgbClr val="000000">
                      <a:alpha val="43137"/>
                    </a:srgbClr>
                  </a:outerShdw>
                </a:effectLst>
                <a:latin typeface="Book Antiqua" pitchFamily="18" charset="0"/>
              </a:rPr>
              <a:t>   аспекты опыта. </a:t>
            </a:r>
            <a:endParaRPr lang="ru-RU" sz="1800" b="1" dirty="0">
              <a:effectLst>
                <a:outerShdw blurRad="38100" dist="38100" dir="2700000" algn="tl">
                  <a:srgbClr val="000000">
                    <a:alpha val="43137"/>
                  </a:srgbClr>
                </a:outerShdw>
              </a:effectLst>
              <a:latin typeface="Book Antiqua" pitchFamily="18" charset="0"/>
            </a:endParaRPr>
          </a:p>
        </p:txBody>
      </p:sp>
      <p:sp>
        <p:nvSpPr>
          <p:cNvPr id="7" name="Заголовок 6"/>
          <p:cNvSpPr>
            <a:spLocks noGrp="1"/>
          </p:cNvSpPr>
          <p:nvPr>
            <p:ph type="title"/>
          </p:nvPr>
        </p:nvSpPr>
        <p:spPr>
          <a:xfrm>
            <a:off x="179512" y="20873"/>
            <a:ext cx="8964487" cy="239775"/>
          </a:xfrm>
        </p:spPr>
        <p:style>
          <a:lnRef idx="1">
            <a:schemeClr val="accent3"/>
          </a:lnRef>
          <a:fillRef idx="2">
            <a:schemeClr val="accent3"/>
          </a:fillRef>
          <a:effectRef idx="1">
            <a:schemeClr val="accent3"/>
          </a:effectRef>
          <a:fontRef idx="minor">
            <a:schemeClr val="dk1"/>
          </a:fontRef>
        </p:style>
        <p:txBody>
          <a:bodyPr/>
          <a:lstStyle/>
          <a:p>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Содержание фототерапии </a:t>
            </a:r>
          </a:p>
        </p:txBody>
      </p:sp>
      <p:pic>
        <p:nvPicPr>
          <p:cNvPr id="11" name="Picture 2" descr="F:\ФЕВРАЛЬ\ФОТОТЕРАПИЯ\img15.jpg"/>
          <p:cNvPicPr>
            <a:picLocks noChangeAspect="1" noChangeArrowheads="1"/>
          </p:cNvPicPr>
          <p:nvPr/>
        </p:nvPicPr>
        <p:blipFill rotWithShape="1">
          <a:blip r:embed="rId11">
            <a:extLst>
              <a:ext uri="{28A0092B-C50C-407E-A947-70E740481C1C}">
                <a14:useLocalDpi xmlns:a14="http://schemas.microsoft.com/office/drawing/2010/main" val="0"/>
              </a:ext>
            </a:extLst>
          </a:blip>
          <a:srcRect l="29762" t="20794" r="16666" b="13333"/>
          <a:stretch/>
        </p:blipFill>
        <p:spPr bwMode="auto">
          <a:xfrm>
            <a:off x="5724128" y="3356992"/>
            <a:ext cx="3333163" cy="34783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92300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2650969264"/>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1900" b="1" dirty="0">
                <a:effectLst>
                  <a:outerShdw blurRad="38100" dist="38100" dir="2700000" algn="tl">
                    <a:srgbClr val="000000">
                      <a:alpha val="43137"/>
                    </a:srgbClr>
                  </a:outerShdw>
                </a:effectLst>
                <a:latin typeface="Book Antiqua" pitchFamily="18" charset="0"/>
              </a:rPr>
              <a:t>это создание или восприятие различных фотографических образов, их обсуждение, а также </a:t>
            </a:r>
            <a:r>
              <a:rPr lang="ru-RU" sz="1900" b="1" u="sng"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разнообразные виды творческой деятельности</a:t>
            </a:r>
            <a:r>
              <a:rPr lang="ru-RU" sz="1900" b="1" dirty="0">
                <a:effectLst>
                  <a:outerShdw blurRad="38100" dist="38100" dir="2700000" algn="tl">
                    <a:srgbClr val="000000">
                      <a:alpha val="43137"/>
                    </a:srgbClr>
                  </a:outerShdw>
                </a:effectLst>
                <a:latin typeface="Book Antiqua" pitchFamily="18" charset="0"/>
              </a:rPr>
              <a:t>: </a:t>
            </a:r>
            <a:r>
              <a:rPr lang="ru-RU" sz="1900" b="1" i="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изобразительное искусство, танец, движение, сочинение рассказов, стихотворений</a:t>
            </a:r>
            <a:r>
              <a:rPr lang="ru-RU" sz="1900" b="1" dirty="0">
                <a:effectLst>
                  <a:outerShdw blurRad="38100" dist="38100" dir="2700000" algn="tl">
                    <a:srgbClr val="000000">
                      <a:alpha val="43137"/>
                    </a:srgbClr>
                  </a:outerShdw>
                </a:effectLst>
                <a:latin typeface="Book Antiqua" pitchFamily="18" charset="0"/>
              </a:rPr>
              <a:t>.</a:t>
            </a:r>
          </a:p>
          <a:p>
            <a:pPr>
              <a:buFont typeface="Wingdings"/>
              <a:buChar char="v"/>
            </a:pP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Благоприятное влияние фотографии на ребенка </a:t>
            </a:r>
            <a:r>
              <a:rPr lang="ru-RU" sz="1900" b="1" dirty="0">
                <a:effectLst>
                  <a:outerShdw blurRad="38100" dist="38100" dir="2700000" algn="tl">
                    <a:srgbClr val="000000">
                      <a:alpha val="43137"/>
                    </a:srgbClr>
                  </a:outerShdw>
                </a:effectLst>
                <a:latin typeface="Book Antiqua" pitchFamily="18" charset="0"/>
              </a:rPr>
              <a:t>и его отношение с окружающим миром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проявляется при просмотре и обсуждении фотоснимков и слайдов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совместно с психологом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или во время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групповых занятий</a:t>
            </a:r>
            <a:r>
              <a:rPr lang="ru-RU" sz="1900" b="1" dirty="0">
                <a:effectLst>
                  <a:outerShdw blurRad="38100" dist="38100" dir="2700000" algn="tl">
                    <a:srgbClr val="000000">
                      <a:alpha val="43137"/>
                    </a:srgbClr>
                  </a:outerShdw>
                </a:effectLst>
                <a:latin typeface="Book Antiqua" pitchFamily="18" charset="0"/>
              </a:rPr>
              <a:t> с участниками группы.</a:t>
            </a:r>
          </a:p>
          <a:p>
            <a:pPr>
              <a:buFont typeface="Wingdings"/>
              <a:buChar char="v"/>
            </a:pPr>
            <a:r>
              <a:rPr lang="ru-RU" sz="1900" b="1" dirty="0">
                <a:effectLst>
                  <a:outerShdw blurRad="38100" dist="38100" dir="2700000" algn="tl">
                    <a:srgbClr val="000000">
                      <a:alpha val="43137"/>
                    </a:srgbClr>
                  </a:outerShdw>
                </a:effectLst>
                <a:latin typeface="Book Antiqua" pitchFamily="18" charset="0"/>
              </a:rPr>
              <a:t>Вся суть процесса фототерапии заключается в том, что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при помощи фотографических образов выражаются, всплывают на поверхность все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внутренние конфликты, потребности и переживания </a:t>
            </a:r>
            <a:r>
              <a:rPr lang="ru-RU" sz="1900" b="1" dirty="0">
                <a:effectLst>
                  <a:outerShdw blurRad="38100" dist="38100" dir="2700000" algn="tl">
                    <a:srgbClr val="000000">
                      <a:alpha val="43137"/>
                    </a:srgbClr>
                  </a:outerShdw>
                </a:effectLst>
                <a:latin typeface="Book Antiqua" pitchFamily="18" charset="0"/>
              </a:rPr>
              <a:t>маленького человечка, которому порой и самому непонятно, что с ним происходит и как ему  поступать</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 Для детей естественнее выражать свои чувства и мысли не словами, а посредством образов</a:t>
            </a:r>
            <a:r>
              <a:rPr lang="ru-RU" sz="1900" b="1" dirty="0">
                <a:effectLst>
                  <a:outerShdw blurRad="38100" dist="38100" dir="2700000" algn="tl">
                    <a:srgbClr val="000000">
                      <a:alpha val="43137"/>
                    </a:srgbClr>
                  </a:outerShdw>
                </a:effectLst>
                <a:latin typeface="Book Antiqua" pitchFamily="18" charset="0"/>
              </a:rPr>
              <a:t>, поэтому фотография выступает для них важнейшим средством общения с миром.</a:t>
            </a:r>
          </a:p>
          <a:p>
            <a:pPr>
              <a:buFont typeface="Wingdings"/>
              <a:buChar char="v"/>
            </a:pPr>
            <a:r>
              <a:rPr lang="ru-RU" sz="1900" b="1" dirty="0">
                <a:effectLst>
                  <a:outerShdw blurRad="38100" dist="38100" dir="2700000" algn="tl">
                    <a:srgbClr val="000000">
                      <a:alpha val="43137"/>
                    </a:srgbClr>
                  </a:outerShdw>
                </a:effectLst>
                <a:latin typeface="Book Antiqua" pitchFamily="18" charset="0"/>
              </a:rPr>
              <a:t>Использование техник фототерапии в психолого-педагогическом сопровождении – это своего рода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инновационный подход не только к организации развивающей предметно-пространственной среды </a:t>
            </a:r>
            <a:r>
              <a:rPr lang="ru-RU" sz="1900" b="1" dirty="0">
                <a:effectLst>
                  <a:outerShdw blurRad="38100" dist="38100" dir="2700000" algn="tl">
                    <a:srgbClr val="000000">
                      <a:alpha val="43137"/>
                    </a:srgbClr>
                  </a:outerShdw>
                </a:effectLst>
                <a:latin typeface="Book Antiqua" pitchFamily="18" charset="0"/>
              </a:rPr>
              <a:t>разновозрастных групп, но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и к организации образовательной деятельности в целом в соответствии с ФГОС</a:t>
            </a:r>
            <a:r>
              <a:rPr lang="ru-RU" sz="1900" b="1" dirty="0">
                <a:effectLst>
                  <a:outerShdw blurRad="38100" dist="38100" dir="2700000" algn="tl">
                    <a:srgbClr val="000000">
                      <a:alpha val="43137"/>
                    </a:srgbClr>
                  </a:outerShdw>
                </a:effectLst>
                <a:latin typeface="Book Antiqua" pitchFamily="18" charset="0"/>
              </a:rPr>
              <a:t>.</a:t>
            </a:r>
          </a:p>
        </p:txBody>
      </p:sp>
      <p:sp>
        <p:nvSpPr>
          <p:cNvPr id="7"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Содержание фототерапии </a:t>
            </a:r>
          </a:p>
        </p:txBody>
      </p:sp>
    </p:spTree>
    <p:extLst>
      <p:ext uri="{BB962C8B-B14F-4D97-AF65-F5344CB8AC3E}">
        <p14:creationId xmlns:p14="http://schemas.microsoft.com/office/powerpoint/2010/main" val="19026159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1054589580"/>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mj-lt"/>
              <a:buAutoNum type="arabicParenR"/>
            </a:pPr>
            <a:r>
              <a:rPr lang="ru-RU" sz="1800" b="1" dirty="0">
                <a:ln w="12700">
                  <a:solidFill>
                    <a:sysClr val="windowText" lastClr="000000"/>
                  </a:solidFill>
                  <a:prstDash val="solid"/>
                </a:ln>
                <a:solidFill>
                  <a:srgbClr val="C00000"/>
                </a:solidFill>
                <a:effectLst>
                  <a:outerShdw blurRad="41275" dist="20320" dir="1800000" algn="tl" rotWithShape="0">
                    <a:srgbClr val="000000">
                      <a:alpha val="40000"/>
                    </a:srgbClr>
                  </a:outerShdw>
                </a:effectLst>
                <a:latin typeface="Book Antiqua" pitchFamily="18" charset="0"/>
              </a:rPr>
              <a:t> </a:t>
            </a:r>
            <a:r>
              <a:rPr lang="ru-RU" sz="2000" b="1" dirty="0">
                <a:ln w="12700">
                  <a:solidFill>
                    <a:sysClr val="windowText" lastClr="000000"/>
                  </a:solidFill>
                  <a:prstDash val="solid"/>
                </a:ln>
                <a:solidFill>
                  <a:srgbClr val="C00000"/>
                </a:solidFill>
                <a:effectLst>
                  <a:outerShdw blurRad="41275" dist="20320" dir="1800000" algn="tl" rotWithShape="0">
                    <a:srgbClr val="000000">
                      <a:alpha val="40000"/>
                    </a:srgbClr>
                  </a:outerShdw>
                </a:effectLst>
                <a:latin typeface="Book Antiqua" pitchFamily="18" charset="0"/>
              </a:rPr>
              <a:t>Фокусирующая. </a:t>
            </a:r>
            <a:r>
              <a:rPr lang="ru-RU" sz="2000" b="1" dirty="0">
                <a:effectLst>
                  <a:outerShdw blurRad="38100" dist="38100" dir="2700000" algn="tl">
                    <a:srgbClr val="000000">
                      <a:alpha val="43137"/>
                    </a:srgbClr>
                  </a:outerShdw>
                </a:effectLst>
                <a:latin typeface="Book Antiqua" pitchFamily="18" charset="0"/>
              </a:rPr>
              <a:t>Эта функция связана со способностью фотографии оживлять моменты, воспоминания и </a:t>
            </a:r>
            <a:r>
              <a:rPr lang="ru-RU" sz="20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приводить к повторному переживанию событий</a:t>
            </a:r>
            <a:r>
              <a:rPr lang="ru-RU" sz="2000" b="1" dirty="0">
                <a:effectLst>
                  <a:outerShdw blurRad="38100" dist="38100" dir="2700000" algn="tl">
                    <a:srgbClr val="000000">
                      <a:alpha val="43137"/>
                    </a:srgbClr>
                  </a:outerShdw>
                </a:effectLst>
                <a:latin typeface="Book Antiqua" pitchFamily="18" charset="0"/>
              </a:rPr>
              <a:t>, - как положительных, так и отрицательных.</a:t>
            </a:r>
          </a:p>
          <a:p>
            <a:pPr>
              <a:buFont typeface="+mj-lt"/>
              <a:buAutoNum type="arabicParenR"/>
            </a:pPr>
            <a:r>
              <a:rPr lang="ru-RU" sz="2000" b="1" dirty="0">
                <a:effectLst>
                  <a:outerShdw blurRad="38100" dist="38100" dir="2700000" algn="tl">
                    <a:srgbClr val="000000">
                      <a:alpha val="43137"/>
                    </a:srgbClr>
                  </a:outerShdw>
                </a:effectLst>
                <a:latin typeface="Book Antiqua" pitchFamily="18" charset="0"/>
              </a:rPr>
              <a:t> </a:t>
            </a:r>
            <a:r>
              <a:rPr lang="ru-RU" sz="2000" b="1" dirty="0">
                <a:ln w="12700">
                  <a:solidFill>
                    <a:sysClr val="windowText" lastClr="000000"/>
                  </a:solidFill>
                  <a:prstDash val="solid"/>
                </a:ln>
                <a:solidFill>
                  <a:srgbClr val="C00000"/>
                </a:solidFill>
                <a:effectLst>
                  <a:outerShdw blurRad="41275" dist="20320" dir="1800000" algn="tl" rotWithShape="0">
                    <a:srgbClr val="000000">
                      <a:alpha val="40000"/>
                    </a:srgbClr>
                  </a:outerShdw>
                </a:effectLst>
                <a:latin typeface="Book Antiqua" pitchFamily="18" charset="0"/>
              </a:rPr>
              <a:t>Стимулирующая</a:t>
            </a:r>
            <a:r>
              <a:rPr lang="ru-RU" sz="2000" b="1" dirty="0">
                <a:effectLst>
                  <a:outerShdw blurRad="38100" dist="38100" dir="2700000" algn="tl">
                    <a:srgbClr val="000000">
                      <a:alpha val="43137"/>
                    </a:srgbClr>
                  </a:outerShdw>
                </a:effectLst>
                <a:latin typeface="Book Antiqua" pitchFamily="18" charset="0"/>
              </a:rPr>
              <a:t>. Она связана с тем, что во время создания или восприятия снимком </a:t>
            </a:r>
            <a:r>
              <a:rPr lang="ru-RU" sz="20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активизируются разные сенсорные системы</a:t>
            </a:r>
            <a:r>
              <a:rPr lang="ru-RU" sz="2000" b="1" dirty="0">
                <a:effectLst>
                  <a:outerShdw blurRad="38100" dist="38100" dir="2700000" algn="tl">
                    <a:srgbClr val="000000">
                      <a:alpha val="43137"/>
                    </a:srgbClr>
                  </a:outerShdw>
                </a:effectLst>
                <a:latin typeface="Book Antiqua" pitchFamily="18" charset="0"/>
              </a:rPr>
              <a:t>, прежде всего, зрение. Выбирая объекты для съемки, и осуществляя ее, ребенок активно взаимодействует с миром.</a:t>
            </a:r>
          </a:p>
          <a:p>
            <a:pPr>
              <a:buFont typeface="+mj-lt"/>
              <a:buAutoNum type="arabicParenR"/>
            </a:pPr>
            <a:r>
              <a:rPr lang="ru-RU" sz="2000" b="1" dirty="0">
                <a:ln w="12700">
                  <a:solidFill>
                    <a:sysClr val="windowText" lastClr="000000"/>
                  </a:solidFill>
                  <a:prstDash val="solid"/>
                </a:ln>
                <a:solidFill>
                  <a:srgbClr val="C00000"/>
                </a:solidFill>
                <a:effectLst>
                  <a:outerShdw blurRad="41275" dist="20320" dir="1800000" algn="tl" rotWithShape="0">
                    <a:srgbClr val="000000">
                      <a:alpha val="40000"/>
                    </a:srgbClr>
                  </a:outerShdw>
                </a:effectLst>
                <a:latin typeface="Book Antiqua" pitchFamily="18" charset="0"/>
              </a:rPr>
              <a:t>Организующая</a:t>
            </a:r>
            <a:r>
              <a:rPr lang="ru-RU" sz="2000" b="1" dirty="0">
                <a:effectLst>
                  <a:outerShdw blurRad="38100" dist="38100" dir="2700000" algn="tl">
                    <a:srgbClr val="000000">
                      <a:alpha val="43137"/>
                    </a:srgbClr>
                  </a:outerShdw>
                </a:effectLst>
                <a:latin typeface="Book Antiqua" pitchFamily="18" charset="0"/>
              </a:rPr>
              <a:t>. Фотосъемка просто немыслима без способности человека </a:t>
            </a:r>
            <a:r>
              <a:rPr lang="ru-RU" sz="20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сделать выбор и встроить объект восприятия в систему своих личных значений</a:t>
            </a:r>
            <a:r>
              <a:rPr lang="ru-RU" sz="2000" b="1" dirty="0">
                <a:effectLst>
                  <a:outerShdw blurRad="38100" dist="38100" dir="2700000" algn="tl">
                    <a:srgbClr val="000000">
                      <a:alpha val="43137"/>
                    </a:srgbClr>
                  </a:outerShdw>
                </a:effectLst>
                <a:latin typeface="Book Antiqua" pitchFamily="18" charset="0"/>
              </a:rPr>
              <a:t>, соотнести его со своим опытом и потребностями.</a:t>
            </a:r>
          </a:p>
          <a:p>
            <a:pPr>
              <a:buFont typeface="+mj-lt"/>
              <a:buAutoNum type="arabicParenR"/>
            </a:pPr>
            <a:r>
              <a:rPr lang="ru-RU" sz="2000" b="1" dirty="0">
                <a:ln w="12700">
                  <a:solidFill>
                    <a:sysClr val="windowText" lastClr="000000"/>
                  </a:solidFill>
                  <a:prstDash val="solid"/>
                </a:ln>
                <a:solidFill>
                  <a:srgbClr val="C00000"/>
                </a:solidFill>
                <a:effectLst>
                  <a:outerShdw blurRad="41275" dist="20320" dir="1800000" algn="tl" rotWithShape="0">
                    <a:srgbClr val="000000">
                      <a:alpha val="40000"/>
                    </a:srgbClr>
                  </a:outerShdw>
                </a:effectLst>
                <a:latin typeface="Book Antiqua" pitchFamily="18" charset="0"/>
              </a:rPr>
              <a:t>Объективирующая</a:t>
            </a:r>
            <a:r>
              <a:rPr lang="ru-RU" sz="2000" b="1" dirty="0">
                <a:effectLst>
                  <a:outerShdw blurRad="38100" dist="38100" dir="2700000" algn="tl">
                    <a:srgbClr val="000000">
                      <a:alpha val="43137"/>
                    </a:srgbClr>
                  </a:outerShdw>
                </a:effectLst>
                <a:latin typeface="Book Antiqua" pitchFamily="18" charset="0"/>
              </a:rPr>
              <a:t>. Данная функция несколько </a:t>
            </a:r>
            <a:r>
              <a:rPr lang="ru-RU" sz="2000" b="1" i="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связана с фокусирующей функцией.</a:t>
            </a:r>
            <a:r>
              <a:rPr lang="ru-RU" sz="2000" b="1" dirty="0">
                <a:effectLst>
                  <a:outerShdw blurRad="38100" dist="38100" dir="2700000" algn="tl">
                    <a:srgbClr val="000000">
                      <a:alpha val="43137"/>
                    </a:srgbClr>
                  </a:outerShdw>
                </a:effectLst>
                <a:latin typeface="Book Antiqua" pitchFamily="18" charset="0"/>
              </a:rPr>
              <a:t> Она заключается в способности фотографии </a:t>
            </a:r>
            <a:r>
              <a:rPr lang="ru-RU" sz="20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делать видимыми переживания ребенка, его личностные проявления</a:t>
            </a:r>
            <a:r>
              <a:rPr lang="ru-RU" sz="2000" b="1" dirty="0">
                <a:effectLst>
                  <a:outerShdw blurRad="38100" dist="38100" dir="2700000" algn="tl">
                    <a:srgbClr val="000000">
                      <a:alpha val="43137"/>
                    </a:srgbClr>
                  </a:outerShdw>
                </a:effectLst>
                <a:latin typeface="Book Antiqua" pitchFamily="18" charset="0"/>
              </a:rPr>
              <a:t>, которые отражаются в его внешнем облике или в поступках. Ребенок может понять, в какой степени его поза, мимика, сверстники в кадре связаны с его чувствами, переживаниями и потребностями в своем изменении.</a:t>
            </a:r>
          </a:p>
        </p:txBody>
      </p:sp>
      <p:sp>
        <p:nvSpPr>
          <p:cNvPr id="7"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Функции  фотографии:</a:t>
            </a:r>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endPar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endParaRPr>
          </a:p>
        </p:txBody>
      </p:sp>
      <p:sp>
        <p:nvSpPr>
          <p:cNvPr id="2" name="Выгнутая вправо стрелка 1"/>
          <p:cNvSpPr/>
          <p:nvPr/>
        </p:nvSpPr>
        <p:spPr>
          <a:xfrm rot="20340920">
            <a:off x="8269222" y="5516758"/>
            <a:ext cx="731520" cy="1216152"/>
          </a:xfrm>
          <a:prstGeom prst="curvedLef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solidFill>
                <a:schemeClr val="tx1"/>
              </a:solidFill>
            </a:endParaRPr>
          </a:p>
        </p:txBody>
      </p:sp>
    </p:spTree>
    <p:extLst>
      <p:ext uri="{BB962C8B-B14F-4D97-AF65-F5344CB8AC3E}">
        <p14:creationId xmlns:p14="http://schemas.microsoft.com/office/powerpoint/2010/main" val="34537815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1830499686"/>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0"/>
            <a:ext cx="9144000" cy="6858000"/>
          </a:xfr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AutoNum type="arabicPeriod" startAt="5"/>
            </a:pPr>
            <a:r>
              <a:rPr lang="ru-RU" sz="2000" b="1" dirty="0">
                <a:ln w="12700">
                  <a:solidFill>
                    <a:sysClr val="windowText" lastClr="000000"/>
                  </a:solidFill>
                  <a:prstDash val="solid"/>
                </a:ln>
                <a:solidFill>
                  <a:srgbClr val="C00000"/>
                </a:solidFill>
                <a:effectLst>
                  <a:outerShdw blurRad="41275" dist="20320" dir="1800000" algn="tl" rotWithShape="0">
                    <a:srgbClr val="000000">
                      <a:alpha val="40000"/>
                    </a:srgbClr>
                  </a:outerShdw>
                </a:effectLst>
                <a:latin typeface="Book Antiqua" pitchFamily="18" charset="0"/>
              </a:rPr>
              <a:t>Отражающая.</a:t>
            </a:r>
            <a:r>
              <a:rPr lang="ru-RU" sz="2000" b="1" dirty="0">
                <a:effectLst>
                  <a:outerShdw blurRad="38100" dist="38100" dir="2700000" algn="tl">
                    <a:srgbClr val="000000">
                      <a:alpha val="43137"/>
                    </a:srgbClr>
                  </a:outerShdw>
                </a:effectLst>
                <a:latin typeface="Book Antiqua" pitchFamily="18" charset="0"/>
              </a:rPr>
              <a:t> Фотография </a:t>
            </a:r>
            <a:r>
              <a:rPr lang="ru-RU" sz="20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отражает динамику внешних и внутренних изменений.</a:t>
            </a:r>
            <a:r>
              <a:rPr lang="ru-RU" sz="2000" b="1" dirty="0">
                <a:effectLst>
                  <a:outerShdw blurRad="38100" dist="38100" dir="2700000" algn="tl">
                    <a:srgbClr val="000000">
                      <a:alpha val="43137"/>
                    </a:srgbClr>
                  </a:outerShdw>
                </a:effectLst>
                <a:latin typeface="Book Antiqua" pitchFamily="18" charset="0"/>
              </a:rPr>
              <a:t> Эта функция проявляется тогда, когда имеется большое количество снимков, позволяющих провести анализ определенных этапов жизни ребенка и увидеть, </a:t>
            </a:r>
            <a:r>
              <a:rPr lang="ru-RU" sz="20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насколько различаются его внешность, поведение и окружающая его среда в разные временные ситуации.</a:t>
            </a:r>
            <a:endParaRPr lang="ru-RU" sz="2000" b="1" dirty="0">
              <a:ln w="12700">
                <a:solidFill>
                  <a:sysClr val="windowText" lastClr="000000"/>
                </a:solidFill>
                <a:prstDash val="solid"/>
              </a:ln>
              <a:solidFill>
                <a:srgbClr val="3333FF"/>
              </a:solidFill>
              <a:effectLst>
                <a:outerShdw blurRad="38100" dist="38100" dir="2700000" algn="tl">
                  <a:srgbClr val="000000">
                    <a:alpha val="43137"/>
                  </a:srgbClr>
                </a:outerShdw>
              </a:effectLst>
              <a:latin typeface="Book Antiqua" pitchFamily="18" charset="0"/>
            </a:endParaRPr>
          </a:p>
          <a:p>
            <a:pPr>
              <a:buAutoNum type="arabicPeriod" startAt="5"/>
            </a:pPr>
            <a:r>
              <a:rPr lang="ru-RU" sz="2000" b="1" dirty="0" err="1">
                <a:ln w="12700">
                  <a:solidFill>
                    <a:sysClr val="windowText" lastClr="000000"/>
                  </a:solidFill>
                  <a:prstDash val="solid"/>
                </a:ln>
                <a:solidFill>
                  <a:srgbClr val="C00000"/>
                </a:solidFill>
                <a:effectLst>
                  <a:outerShdw blurRad="41275" dist="20320" dir="1800000" algn="tl" rotWithShape="0">
                    <a:srgbClr val="000000">
                      <a:alpha val="40000"/>
                    </a:srgbClr>
                  </a:outerShdw>
                </a:effectLst>
                <a:latin typeface="Book Antiqua" pitchFamily="18" charset="0"/>
              </a:rPr>
              <a:t>Смыслообразующая</a:t>
            </a:r>
            <a:r>
              <a:rPr lang="ru-RU" sz="2000" b="1" dirty="0">
                <a:effectLst>
                  <a:outerShdw blurRad="38100" dist="38100" dir="2700000" algn="tl">
                    <a:srgbClr val="000000">
                      <a:alpha val="43137"/>
                    </a:srgbClr>
                  </a:outerShdw>
                </a:effectLst>
                <a:latin typeface="Book Antiqua" pitchFamily="18" charset="0"/>
              </a:rPr>
              <a:t>.  Заключается  в способности </a:t>
            </a:r>
            <a:r>
              <a:rPr lang="ru-RU" sz="20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помочь ребенку увидеть смысл поступков, переживаний</a:t>
            </a:r>
            <a:r>
              <a:rPr lang="ru-RU" sz="2000" b="1" dirty="0">
                <a:effectLst>
                  <a:outerShdw blurRad="38100" dist="38100" dir="2700000" algn="tl">
                    <a:srgbClr val="000000">
                      <a:alpha val="43137"/>
                    </a:srgbClr>
                  </a:outerShdw>
                </a:effectLst>
                <a:latin typeface="Book Antiqua" pitchFamily="18" charset="0"/>
              </a:rPr>
              <a:t> – как своих собственных, так и сверстников, поскольку фотография позволяет «остановить мгновения» и сфокусироваться на них. Кроме того, она обеспечивает </a:t>
            </a:r>
            <a:r>
              <a:rPr lang="ru-RU" sz="20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необходимую для </a:t>
            </a:r>
            <a:r>
              <a:rPr lang="ru-RU" sz="2000" b="1" dirty="0" err="1">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саморефлексии</a:t>
            </a:r>
            <a:r>
              <a:rPr lang="ru-RU" sz="20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 отстраненность</a:t>
            </a:r>
            <a:r>
              <a:rPr lang="ru-RU" sz="2000" b="1" dirty="0">
                <a:effectLst>
                  <a:outerShdw blurRad="38100" dist="38100" dir="2700000" algn="tl">
                    <a:srgbClr val="000000">
                      <a:alpha val="43137"/>
                    </a:srgbClr>
                  </a:outerShdw>
                </a:effectLst>
                <a:latin typeface="Book Antiqua" pitchFamily="18" charset="0"/>
              </a:rPr>
              <a:t>, благодаря которой </a:t>
            </a:r>
            <a:r>
              <a:rPr lang="ru-RU" sz="20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можно увидеть переживания и поступки в совершенно новом свете.</a:t>
            </a:r>
          </a:p>
          <a:p>
            <a:pPr>
              <a:buAutoNum type="arabicPeriod" startAt="5"/>
            </a:pPr>
            <a:r>
              <a:rPr lang="ru-RU" sz="2000" b="1" dirty="0">
                <a:ln w="12700">
                  <a:solidFill>
                    <a:sysClr val="windowText" lastClr="000000"/>
                  </a:solidFill>
                  <a:prstDash val="solid"/>
                </a:ln>
                <a:solidFill>
                  <a:srgbClr val="C00000"/>
                </a:solidFill>
                <a:effectLst>
                  <a:outerShdw blurRad="41275" dist="20320" dir="1800000" algn="tl" rotWithShape="0">
                    <a:srgbClr val="000000">
                      <a:alpha val="40000"/>
                    </a:srgbClr>
                  </a:outerShdw>
                </a:effectLst>
                <a:latin typeface="Book Antiqua" pitchFamily="18" charset="0"/>
              </a:rPr>
              <a:t>Защитная</a:t>
            </a:r>
            <a:r>
              <a:rPr lang="ru-RU" sz="2000" b="1" dirty="0">
                <a:effectLst>
                  <a:outerShdw blurRad="38100" dist="38100" dir="2700000" algn="tl">
                    <a:srgbClr val="000000">
                      <a:alpha val="43137"/>
                    </a:srgbClr>
                  </a:outerShdw>
                </a:effectLst>
                <a:latin typeface="Book Antiqua" pitchFamily="18" charset="0"/>
              </a:rPr>
              <a:t>. Связана  со способностью фотографии </a:t>
            </a:r>
            <a:r>
              <a:rPr lang="ru-RU" sz="20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обеспечивать своего рода дистанцию от </a:t>
            </a:r>
            <a:r>
              <a:rPr lang="ru-RU" sz="2000" b="1" dirty="0" err="1">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травматичных</a:t>
            </a:r>
            <a:r>
              <a:rPr lang="ru-RU" sz="20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 и зачастую непонятных переживаний</a:t>
            </a:r>
            <a:r>
              <a:rPr lang="ru-RU" sz="2000" b="1" dirty="0">
                <a:effectLst>
                  <a:outerShdw blurRad="38100" dist="38100" dir="2700000" algn="tl">
                    <a:srgbClr val="000000">
                      <a:alpha val="43137"/>
                    </a:srgbClr>
                  </a:outerShdw>
                </a:effectLst>
                <a:latin typeface="Book Antiqua" pitchFamily="18" charset="0"/>
              </a:rPr>
              <a:t> и помогать контролировать их.</a:t>
            </a:r>
          </a:p>
          <a:p>
            <a:pPr>
              <a:buAutoNum type="arabicPeriod" startAt="5"/>
            </a:pPr>
            <a:r>
              <a:rPr lang="ru-RU" sz="2000" b="1" dirty="0" err="1">
                <a:ln w="12700">
                  <a:solidFill>
                    <a:sysClr val="windowText" lastClr="000000"/>
                  </a:solidFill>
                  <a:prstDash val="solid"/>
                </a:ln>
                <a:solidFill>
                  <a:srgbClr val="C00000"/>
                </a:solidFill>
                <a:effectLst>
                  <a:outerShdw blurRad="41275" dist="20320" dir="1800000" algn="tl" rotWithShape="0">
                    <a:srgbClr val="000000">
                      <a:alpha val="40000"/>
                    </a:srgbClr>
                  </a:outerShdw>
                </a:effectLst>
                <a:latin typeface="Book Antiqua" pitchFamily="18" charset="0"/>
              </a:rPr>
              <a:t>Деконструирующая</a:t>
            </a:r>
            <a:r>
              <a:rPr lang="ru-RU" sz="2000" b="1" dirty="0">
                <a:effectLst>
                  <a:outerShdw blurRad="38100" dist="38100" dir="2700000" algn="tl">
                    <a:srgbClr val="000000">
                      <a:alpha val="43137"/>
                    </a:srgbClr>
                  </a:outerShdw>
                </a:effectLst>
                <a:latin typeface="Book Antiqua" pitchFamily="18" charset="0"/>
              </a:rPr>
              <a:t> . Заключается  в «освобождении» человека от ложных, «сконструированных» значений и </a:t>
            </a:r>
            <a:r>
              <a:rPr lang="ru-RU" sz="20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формирование новой системы значений, более достоверно отражающих </a:t>
            </a:r>
            <a:r>
              <a:rPr lang="ru-RU" sz="2000" b="1" dirty="0">
                <a:effectLst>
                  <a:outerShdw blurRad="38100" dist="38100" dir="2700000" algn="tl">
                    <a:srgbClr val="000000">
                      <a:alpha val="43137"/>
                    </a:srgbClr>
                  </a:outerShdw>
                </a:effectLst>
                <a:latin typeface="Book Antiqua" pitchFamily="18" charset="0"/>
              </a:rPr>
              <a:t>его внутреннюю и внешнюю реальность.</a:t>
            </a:r>
          </a:p>
          <a:p>
            <a:pPr marL="0" indent="0">
              <a:buNone/>
            </a:pPr>
            <a:endParaRPr lang="ru-RU" sz="2000" b="1" dirty="0">
              <a:effectLst>
                <a:outerShdw blurRad="38100" dist="38100" dir="2700000" algn="tl">
                  <a:srgbClr val="000000">
                    <a:alpha val="43137"/>
                  </a:srgbClr>
                </a:outerShdw>
              </a:effectLst>
              <a:latin typeface="Book Antiqua" pitchFamily="18" charset="0"/>
            </a:endParaRPr>
          </a:p>
        </p:txBody>
      </p:sp>
      <p:sp>
        <p:nvSpPr>
          <p:cNvPr id="12" name="Выгнутая вправо стрелка 11"/>
          <p:cNvSpPr/>
          <p:nvPr/>
        </p:nvSpPr>
        <p:spPr>
          <a:xfrm rot="20340920">
            <a:off x="8269222" y="5516758"/>
            <a:ext cx="731520" cy="1216152"/>
          </a:xfrm>
          <a:prstGeom prst="curvedLef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solidFill>
                <a:schemeClr val="tx1"/>
              </a:solidFill>
            </a:endParaRPr>
          </a:p>
        </p:txBody>
      </p:sp>
    </p:spTree>
    <p:extLst>
      <p:ext uri="{BB962C8B-B14F-4D97-AF65-F5344CB8AC3E}">
        <p14:creationId xmlns:p14="http://schemas.microsoft.com/office/powerpoint/2010/main" val="17103662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2412498337"/>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AutoNum type="arabicPeriod" startAt="9"/>
            </a:pPr>
            <a:r>
              <a:rPr lang="ru-RU" sz="2000" b="1" dirty="0">
                <a:ln w="12700">
                  <a:solidFill>
                    <a:sysClr val="windowText" lastClr="000000"/>
                  </a:solidFill>
                  <a:prstDash val="solid"/>
                </a:ln>
                <a:solidFill>
                  <a:srgbClr val="C00000"/>
                </a:solidFill>
                <a:effectLst>
                  <a:outerShdw blurRad="41275" dist="20320" dir="1800000" algn="tl" rotWithShape="0">
                    <a:srgbClr val="000000">
                      <a:alpha val="40000"/>
                    </a:srgbClr>
                  </a:outerShdw>
                </a:effectLst>
                <a:latin typeface="Book Antiqua" pitchFamily="18" charset="0"/>
              </a:rPr>
              <a:t>Функция рефрейминга </a:t>
            </a:r>
            <a:r>
              <a:rPr lang="ru-RU" sz="2000" b="1" dirty="0">
                <a:effectLst>
                  <a:outerShdw blurRad="38100" dist="38100" dir="2700000" algn="tl">
                    <a:srgbClr val="000000">
                      <a:alpha val="43137"/>
                    </a:srgbClr>
                  </a:outerShdw>
                </a:effectLst>
                <a:latin typeface="Book Antiqua" pitchFamily="18" charset="0"/>
              </a:rPr>
              <a:t>связана с </a:t>
            </a:r>
            <a:r>
              <a:rPr lang="ru-RU" sz="20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включением объекта </a:t>
            </a:r>
            <a:r>
              <a:rPr lang="ru-RU" sz="2000" b="1" dirty="0">
                <a:effectLst>
                  <a:outerShdw blurRad="38100" dist="38100" dir="2700000" algn="tl">
                    <a:srgbClr val="000000">
                      <a:alpha val="43137"/>
                    </a:srgbClr>
                  </a:outerShdw>
                </a:effectLst>
                <a:latin typeface="Book Antiqua" pitchFamily="18" charset="0"/>
              </a:rPr>
              <a:t>(каковыми могут также являться поступки, чувства и мысли человека</a:t>
            </a:r>
            <a:r>
              <a:rPr lang="ru-RU" sz="20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 в иной контекст восприятия</a:t>
            </a:r>
            <a:r>
              <a:rPr lang="ru-RU" sz="2000" b="1" dirty="0">
                <a:effectLst>
                  <a:outerShdw blurRad="38100" dist="38100" dir="2700000" algn="tl">
                    <a:srgbClr val="000000">
                      <a:alpha val="43137"/>
                    </a:srgbClr>
                  </a:outerShdw>
                </a:effectLst>
                <a:latin typeface="Book Antiqua" pitchFamily="18" charset="0"/>
              </a:rPr>
              <a:t>, что приводит к изменению его смысла. </a:t>
            </a:r>
            <a:r>
              <a:rPr lang="ru-RU" sz="2000" b="1" dirty="0" err="1">
                <a:effectLst>
                  <a:outerShdw blurRad="38100" dist="38100" dir="2700000" algn="tl">
                    <a:srgbClr val="000000">
                      <a:alpha val="43137"/>
                    </a:srgbClr>
                  </a:outerShdw>
                </a:effectLst>
                <a:latin typeface="Book Antiqua" pitchFamily="18" charset="0"/>
              </a:rPr>
              <a:t>Приментельно</a:t>
            </a:r>
            <a:r>
              <a:rPr lang="ru-RU" sz="2000" b="1" dirty="0">
                <a:effectLst>
                  <a:outerShdw blurRad="38100" dist="38100" dir="2700000" algn="tl">
                    <a:srgbClr val="000000">
                      <a:alpha val="43137"/>
                    </a:srgbClr>
                  </a:outerShdw>
                </a:effectLst>
                <a:latin typeface="Book Antiqua" pitchFamily="18" charset="0"/>
              </a:rPr>
              <a:t> к фотографии это </a:t>
            </a:r>
            <a:r>
              <a:rPr lang="ru-RU" sz="20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может быть связано с применением фотоколлажа или фотомонтажа</a:t>
            </a:r>
            <a:r>
              <a:rPr lang="ru-RU" sz="2000" b="1" dirty="0">
                <a:effectLst>
                  <a:outerShdw blurRad="38100" dist="38100" dir="2700000" algn="tl">
                    <a:srgbClr val="000000">
                      <a:alpha val="43137"/>
                    </a:srgbClr>
                  </a:outerShdw>
                </a:effectLst>
                <a:latin typeface="Book Antiqua" pitchFamily="18" charset="0"/>
              </a:rPr>
              <a:t>, позволяющих </a:t>
            </a: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соединить определенный визуальный образ </a:t>
            </a:r>
            <a:r>
              <a:rPr lang="ru-RU" sz="2000" b="1" dirty="0">
                <a:effectLst>
                  <a:outerShdw blurRad="38100" dist="38100" dir="2700000" algn="tl">
                    <a:srgbClr val="000000">
                      <a:alpha val="43137"/>
                    </a:srgbClr>
                  </a:outerShdw>
                </a:effectLst>
                <a:latin typeface="Book Antiqua" pitchFamily="18" charset="0"/>
              </a:rPr>
              <a:t>(например, изображение человека) </a:t>
            </a:r>
            <a:r>
              <a:rPr lang="ru-RU" sz="20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с тем материалом, который на оригинальном снимке отсутствовал</a:t>
            </a:r>
            <a:r>
              <a:rPr lang="ru-RU" sz="2000" b="1" dirty="0">
                <a:effectLst>
                  <a:outerShdw blurRad="38100" dist="38100" dir="2700000" algn="tl">
                    <a:srgbClr val="000000">
                      <a:alpha val="43137"/>
                    </a:srgbClr>
                  </a:outerShdw>
                </a:effectLst>
                <a:latin typeface="Book Antiqua" pitchFamily="18" charset="0"/>
              </a:rPr>
              <a:t>. При этом человек может увидеть свои чувства  поступки в совершенно ином свете.</a:t>
            </a:r>
          </a:p>
          <a:p>
            <a:pPr>
              <a:buAutoNum type="arabicPeriod" startAt="9"/>
            </a:pPr>
            <a:r>
              <a:rPr lang="ru-RU" sz="2000" b="1" dirty="0" err="1">
                <a:ln w="12700">
                  <a:solidFill>
                    <a:sysClr val="windowText" lastClr="000000"/>
                  </a:solidFill>
                  <a:prstDash val="solid"/>
                </a:ln>
                <a:solidFill>
                  <a:srgbClr val="C00000"/>
                </a:solidFill>
                <a:effectLst>
                  <a:outerShdw blurRad="41275" dist="20320" dir="1800000" algn="tl" rotWithShape="0">
                    <a:srgbClr val="000000">
                      <a:alpha val="40000"/>
                    </a:srgbClr>
                  </a:outerShdw>
                </a:effectLst>
                <a:latin typeface="Book Antiqua" pitchFamily="18" charset="0"/>
              </a:rPr>
              <a:t>Контейнирующая</a:t>
            </a:r>
            <a:r>
              <a:rPr lang="ru-RU" sz="2000" b="1" dirty="0">
                <a:effectLst>
                  <a:outerShdw blurRad="38100" dist="38100" dir="2700000" algn="tl">
                    <a:srgbClr val="000000">
                      <a:alpha val="43137"/>
                    </a:srgbClr>
                  </a:outerShdw>
                </a:effectLst>
                <a:latin typeface="Book Antiqua" pitchFamily="18" charset="0"/>
              </a:rPr>
              <a:t> (удерживающая) функция связана с тем, что фотография может «удерживать» чувства от их бессознательного </a:t>
            </a:r>
            <a:r>
              <a:rPr lang="ru-RU" sz="2000" b="1" dirty="0" err="1">
                <a:effectLst>
                  <a:outerShdw blurRad="38100" dist="38100" dir="2700000" algn="tl">
                    <a:srgbClr val="000000">
                      <a:alpha val="43137"/>
                    </a:srgbClr>
                  </a:outerShdw>
                </a:effectLst>
                <a:latin typeface="Book Antiqua" pitchFamily="18" charset="0"/>
              </a:rPr>
              <a:t>отреагирования</a:t>
            </a:r>
            <a:r>
              <a:rPr lang="ru-RU" sz="2000" b="1" dirty="0">
                <a:effectLst>
                  <a:outerShdw blurRad="38100" dist="38100" dir="2700000" algn="tl">
                    <a:srgbClr val="000000">
                      <a:alpha val="43137"/>
                    </a:srgbClr>
                  </a:outerShdw>
                </a:effectLst>
                <a:latin typeface="Book Antiqua" pitchFamily="18" charset="0"/>
              </a:rPr>
              <a:t> в реальности. </a:t>
            </a:r>
          </a:p>
          <a:p>
            <a:pPr>
              <a:buAutoNum type="arabicPeriod" startAt="9"/>
            </a:pPr>
            <a:r>
              <a:rPr lang="ru-RU" sz="2000" b="1" dirty="0">
                <a:ln w="12700">
                  <a:solidFill>
                    <a:sysClr val="windowText" lastClr="000000"/>
                  </a:solidFill>
                  <a:prstDash val="solid"/>
                </a:ln>
                <a:solidFill>
                  <a:srgbClr val="C00000"/>
                </a:solidFill>
                <a:effectLst>
                  <a:outerShdw blurRad="41275" dist="20320" dir="1800000" algn="tl" rotWithShape="0">
                    <a:srgbClr val="000000">
                      <a:alpha val="40000"/>
                    </a:srgbClr>
                  </a:outerShdw>
                </a:effectLst>
                <a:latin typeface="Book Antiqua" pitchFamily="18" charset="0"/>
              </a:rPr>
              <a:t>Экспрессивно-</a:t>
            </a:r>
            <a:r>
              <a:rPr lang="ru-RU" sz="2000" b="1" dirty="0" err="1">
                <a:ln w="12700">
                  <a:solidFill>
                    <a:sysClr val="windowText" lastClr="000000"/>
                  </a:solidFill>
                  <a:prstDash val="solid"/>
                </a:ln>
                <a:solidFill>
                  <a:srgbClr val="C00000"/>
                </a:solidFill>
                <a:effectLst>
                  <a:outerShdw blurRad="41275" dist="20320" dir="1800000" algn="tl" rotWithShape="0">
                    <a:srgbClr val="000000">
                      <a:alpha val="40000"/>
                    </a:srgbClr>
                  </a:outerShdw>
                </a:effectLst>
                <a:latin typeface="Book Antiqua" pitchFamily="18" charset="0"/>
              </a:rPr>
              <a:t>катарсическая</a:t>
            </a:r>
            <a:r>
              <a:rPr lang="ru-RU" sz="2000" b="1" dirty="0">
                <a:effectLst>
                  <a:outerShdw blurRad="38100" dist="38100" dir="2700000" algn="tl">
                    <a:srgbClr val="000000">
                      <a:alpha val="43137"/>
                    </a:srgbClr>
                  </a:outerShdw>
                </a:effectLst>
                <a:latin typeface="Book Antiqua" pitchFamily="18" charset="0"/>
              </a:rPr>
              <a:t> функция фотографии заключается в </a:t>
            </a:r>
            <a:r>
              <a:rPr lang="ru-RU" sz="20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повторном переживании чувств и их вербальное и невербальное выражение </a:t>
            </a:r>
            <a:r>
              <a:rPr lang="ru-RU" sz="2000" b="1" dirty="0">
                <a:effectLst>
                  <a:outerShdw blurRad="38100" dist="38100" dir="2700000" algn="tl">
                    <a:srgbClr val="000000">
                      <a:alpha val="43137"/>
                    </a:srgbClr>
                  </a:outerShdw>
                </a:effectLst>
                <a:latin typeface="Book Antiqua" pitchFamily="18" charset="0"/>
              </a:rPr>
              <a:t>во время просмотра фотографий, что способно приводить к эмоциональному «очищению» и освобождению от тягостных переживаний.</a:t>
            </a:r>
          </a:p>
          <a:p>
            <a:pPr>
              <a:buFont typeface="Wingdings"/>
              <a:buChar char="ü"/>
            </a:pPr>
            <a:r>
              <a:rPr lang="ru-RU" sz="2000" b="1" dirty="0">
                <a:effectLst>
                  <a:outerShdw blurRad="38100" dist="38100" dir="2700000" algn="tl">
                    <a:srgbClr val="000000">
                      <a:alpha val="43137"/>
                    </a:srgbClr>
                  </a:outerShdw>
                </a:effectLst>
                <a:latin typeface="Book Antiqua" pitchFamily="18" charset="0"/>
              </a:rPr>
              <a:t>Это, по крайней мере, </a:t>
            </a: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некоторые из наиболее важных функций фотографии,</a:t>
            </a:r>
            <a:r>
              <a:rPr lang="ru-RU" sz="2000" b="1" dirty="0">
                <a:effectLst>
                  <a:outerShdw blurRad="38100" dist="38100" dir="2700000" algn="tl">
                    <a:srgbClr val="000000">
                      <a:alpha val="43137"/>
                    </a:srgbClr>
                  </a:outerShdw>
                </a:effectLst>
                <a:latin typeface="Book Antiqua" pitchFamily="18" charset="0"/>
              </a:rPr>
              <a:t> позволяющих использовать ее </a:t>
            </a: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в качестве развивающего инструмента.</a:t>
            </a:r>
            <a:endParaRPr lang="ru-RU" sz="2000" b="1" dirty="0">
              <a:solidFill>
                <a:srgbClr val="3333FF"/>
              </a:solidFill>
              <a:effectLst>
                <a:outerShdw blurRad="38100" dist="38100" dir="2700000" algn="tl">
                  <a:srgbClr val="000000">
                    <a:alpha val="43137"/>
                  </a:srgbClr>
                </a:outerShdw>
              </a:effectLst>
              <a:latin typeface="Book Antiqua" pitchFamily="18" charset="0"/>
            </a:endParaRPr>
          </a:p>
        </p:txBody>
      </p:sp>
      <p:sp>
        <p:nvSpPr>
          <p:cNvPr id="7"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Функции  фотографии:</a:t>
            </a:r>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endPar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endParaRPr>
          </a:p>
        </p:txBody>
      </p:sp>
    </p:spTree>
    <p:extLst>
      <p:ext uri="{BB962C8B-B14F-4D97-AF65-F5344CB8AC3E}">
        <p14:creationId xmlns:p14="http://schemas.microsoft.com/office/powerpoint/2010/main" val="25580121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2236236539"/>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mj-lt"/>
              <a:buAutoNum type="arabicParenR"/>
            </a:pPr>
            <a:r>
              <a:rPr lang="ru-RU" sz="20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Переживание и новое осмысление человеком травмирующей ситуации прошлого</a:t>
            </a:r>
            <a:r>
              <a:rPr lang="ru-RU" sz="2000" b="1" dirty="0">
                <a:effectLst>
                  <a:outerShdw blurRad="38100" dist="38100" dir="2700000" algn="tl">
                    <a:srgbClr val="000000">
                      <a:alpha val="43137"/>
                    </a:srgbClr>
                  </a:outerShdw>
                </a:effectLst>
                <a:latin typeface="Book Antiqua" pitchFamily="18" charset="0"/>
              </a:rPr>
              <a:t>. С помощью работы посредством взаимодействия с фотографией происходит снятие определенных «блоков» психики и принятие ситуации.</a:t>
            </a:r>
          </a:p>
          <a:p>
            <a:pPr>
              <a:buFont typeface="+mj-lt"/>
              <a:buAutoNum type="arabicParenR"/>
            </a:pPr>
            <a:r>
              <a:rPr lang="ru-RU" sz="20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Формирование объективного взгляда на существующую реальность</a:t>
            </a:r>
            <a:r>
              <a:rPr lang="ru-RU" sz="2000" b="1" dirty="0">
                <a:effectLst>
                  <a:outerShdw blurRad="38100" dist="38100" dir="2700000" algn="tl">
                    <a:srgbClr val="000000">
                      <a:alpha val="43137"/>
                    </a:srgbClr>
                  </a:outerShdw>
                </a:effectLst>
                <a:latin typeface="Book Antiqua" pitchFamily="18" charset="0"/>
              </a:rPr>
              <a:t>. При работе с терапевтом с использованием фото человек способен более объективно оценить свое состояние, свои качества и отношения с другими людьми, взглянуть на собственную ситуацию со стороны.</a:t>
            </a:r>
          </a:p>
          <a:p>
            <a:pPr>
              <a:buFont typeface="+mj-lt"/>
              <a:buAutoNum type="arabicParenR"/>
            </a:pPr>
            <a:r>
              <a:rPr lang="ru-RU" sz="20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Формирование пути к достижению целей через ряд последовательных во времени снимков</a:t>
            </a:r>
            <a:r>
              <a:rPr lang="ru-RU" sz="2000" b="1" dirty="0">
                <a:effectLst>
                  <a:outerShdw blurRad="38100" dist="38100" dir="2700000" algn="tl">
                    <a:srgbClr val="000000">
                      <a:alpha val="43137"/>
                    </a:srgbClr>
                  </a:outerShdw>
                </a:effectLst>
                <a:latin typeface="Book Antiqua" pitchFamily="18" charset="0"/>
              </a:rPr>
              <a:t>, по которым можно отследить динамику изменений своего образа и своего внутреннего состояния.</a:t>
            </a:r>
          </a:p>
          <a:p>
            <a:pPr>
              <a:buFont typeface="+mj-lt"/>
              <a:buAutoNum type="arabicParenR"/>
            </a:pPr>
            <a:r>
              <a:rPr lang="ru-RU" sz="20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Распознавание смысла своих поступков, эмоций и чувств, а также эмоций других людей</a:t>
            </a:r>
            <a:r>
              <a:rPr lang="ru-RU" sz="2000" b="1" dirty="0">
                <a:effectLst>
                  <a:outerShdw blurRad="38100" dist="38100" dir="2700000" algn="tl">
                    <a:srgbClr val="000000">
                      <a:alpha val="43137"/>
                    </a:srgbClr>
                  </a:outerShdw>
                </a:effectLst>
                <a:latin typeface="Book Antiqua" pitchFamily="18" charset="0"/>
              </a:rPr>
              <a:t>. Возможность посмотреть на вещи отстраненно, что облегчает процесс анализа и интерпретации.</a:t>
            </a:r>
          </a:p>
          <a:p>
            <a:pPr>
              <a:buFont typeface="+mj-lt"/>
              <a:buAutoNum type="arabicParenR"/>
            </a:pPr>
            <a:r>
              <a:rPr lang="ru-RU" sz="20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Активизация сенсорных систем организма, мобилизация чувств</a:t>
            </a:r>
            <a:r>
              <a:rPr lang="ru-RU" sz="2000" b="1" dirty="0">
                <a:effectLst>
                  <a:outerShdw blurRad="38100" dist="38100" dir="2700000" algn="tl">
                    <a:srgbClr val="000000">
                      <a:alpha val="43137"/>
                    </a:srgbClr>
                  </a:outerShdw>
                </a:effectLst>
                <a:latin typeface="Book Antiqua" pitchFamily="18" charset="0"/>
              </a:rPr>
              <a:t>, которые были ранее заблокированы неприятными эмоциями или неразвиты. Создание условий для более полного самовыражения.</a:t>
            </a:r>
          </a:p>
          <a:p>
            <a:pPr>
              <a:buFont typeface="+mj-lt"/>
              <a:buAutoNum type="arabicParenR"/>
            </a:pPr>
            <a:endParaRPr lang="ru-RU" sz="2000" b="1" dirty="0">
              <a:effectLst>
                <a:outerShdw blurRad="38100" dist="38100" dir="2700000" algn="tl">
                  <a:srgbClr val="000000">
                    <a:alpha val="43137"/>
                  </a:srgbClr>
                </a:outerShdw>
              </a:effectLst>
              <a:latin typeface="Book Antiqua" pitchFamily="18" charset="0"/>
            </a:endParaRPr>
          </a:p>
        </p:txBody>
      </p:sp>
      <p:sp>
        <p:nvSpPr>
          <p:cNvPr id="7"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r>
              <a:rPr lang="ru-RU" sz="2400" b="1" i="1" dirty="0">
                <a:ln w="12700">
                  <a:solidFill>
                    <a:sysClr val="windowText" lastClr="000000"/>
                  </a:solidFill>
                  <a:prstDash val="solid"/>
                </a:ln>
                <a:solidFill>
                  <a:srgbClr val="C00000"/>
                </a:solidFill>
                <a:effectLst>
                  <a:outerShdw blurRad="41275" dist="20320" dir="1800000" algn="tl" rotWithShape="0">
                    <a:srgbClr val="000000">
                      <a:alpha val="40000"/>
                    </a:srgbClr>
                  </a:outerShdw>
                </a:effectLst>
                <a:latin typeface="Book Antiqua" pitchFamily="18" charset="0"/>
              </a:rPr>
              <a:t>НАПРИМЕР</a:t>
            </a: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   Цели:</a:t>
            </a:r>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endPar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endParaRPr>
          </a:p>
        </p:txBody>
      </p:sp>
    </p:spTree>
    <p:extLst>
      <p:ext uri="{BB962C8B-B14F-4D97-AF65-F5344CB8AC3E}">
        <p14:creationId xmlns:p14="http://schemas.microsoft.com/office/powerpoint/2010/main" val="10879559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1682016847"/>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marL="0" indent="0">
              <a:buNone/>
            </a:pPr>
            <a:r>
              <a:rPr lang="ru-RU" sz="1800" b="1" dirty="0">
                <a:effectLst>
                  <a:outerShdw blurRad="38100" dist="38100" dir="2700000" algn="tl">
                    <a:srgbClr val="000000">
                      <a:alpha val="43137"/>
                    </a:srgbClr>
                  </a:outerShdw>
                </a:effectLst>
                <a:latin typeface="Book Antiqua" pitchFamily="18" charset="0"/>
              </a:rPr>
              <a:t>щ</a:t>
            </a:r>
          </a:p>
        </p:txBody>
      </p:sp>
      <p:sp>
        <p:nvSpPr>
          <p:cNvPr id="7"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Задачи использования фотографии и ее психологические функции</a:t>
            </a:r>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endPar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endParaRPr>
          </a:p>
        </p:txBody>
      </p:sp>
      <p:graphicFrame>
        <p:nvGraphicFramePr>
          <p:cNvPr id="3" name="Таблица 2"/>
          <p:cNvGraphicFramePr>
            <a:graphicFrameLocks noGrp="1"/>
          </p:cNvGraphicFramePr>
          <p:nvPr>
            <p:extLst>
              <p:ext uri="{D42A27DB-BD31-4B8C-83A1-F6EECF244321}">
                <p14:modId xmlns:p14="http://schemas.microsoft.com/office/powerpoint/2010/main" val="2573536213"/>
              </p:ext>
            </p:extLst>
          </p:nvPr>
        </p:nvGraphicFramePr>
        <p:xfrm>
          <a:off x="107504" y="377908"/>
          <a:ext cx="8856984" cy="6460232"/>
        </p:xfrm>
        <a:graphic>
          <a:graphicData uri="http://schemas.openxmlformats.org/drawingml/2006/table">
            <a:tbl>
              <a:tblPr firstRow="1" firstCol="1" bandRow="1">
                <a:tableStyleId>{5940675A-B579-460E-94D1-54222C63F5DA}</a:tableStyleId>
              </a:tblPr>
              <a:tblGrid>
                <a:gridCol w="504056">
                  <a:extLst>
                    <a:ext uri="{9D8B030D-6E8A-4147-A177-3AD203B41FA5}">
                      <a16:colId xmlns:a16="http://schemas.microsoft.com/office/drawing/2014/main" val="20000"/>
                    </a:ext>
                  </a:extLst>
                </a:gridCol>
                <a:gridCol w="3168352">
                  <a:extLst>
                    <a:ext uri="{9D8B030D-6E8A-4147-A177-3AD203B41FA5}">
                      <a16:colId xmlns:a16="http://schemas.microsoft.com/office/drawing/2014/main" val="20001"/>
                    </a:ext>
                  </a:extLst>
                </a:gridCol>
                <a:gridCol w="5184576">
                  <a:extLst>
                    <a:ext uri="{9D8B030D-6E8A-4147-A177-3AD203B41FA5}">
                      <a16:colId xmlns:a16="http://schemas.microsoft.com/office/drawing/2014/main" val="20002"/>
                    </a:ext>
                  </a:extLst>
                </a:gridCol>
              </a:tblGrid>
              <a:tr h="285533">
                <a:tc>
                  <a:txBody>
                    <a:bodyPr/>
                    <a:lstStyle/>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a:t>
                      </a:r>
                      <a:endParaRPr lang="ru-RU" sz="1600" b="1" dirty="0">
                        <a:effectLst>
                          <a:outerShdw blurRad="38100" dist="38100" dir="2700000" algn="tl">
                            <a:srgbClr val="000000">
                              <a:alpha val="43137"/>
                            </a:srgbClr>
                          </a:outerShdw>
                        </a:effectLst>
                        <a:latin typeface="Book Antiqua" pitchFamily="18" charset="0"/>
                        <a:ea typeface="Calibri"/>
                        <a:cs typeface="Times New Roman"/>
                      </a:endParaRPr>
                    </a:p>
                  </a:txBody>
                  <a:tcPr marL="64071" marR="64071" marT="64071" marB="64071"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a:tcPr>
                </a:tc>
                <a:tc>
                  <a:txBody>
                    <a:bodyPr/>
                    <a:lstStyle/>
                    <a:p>
                      <a:pPr indent="142875">
                        <a:lnSpc>
                          <a:spcPct val="115000"/>
                        </a:lnSpc>
                        <a:spcAft>
                          <a:spcPts val="1000"/>
                        </a:spcAft>
                      </a:pPr>
                      <a:r>
                        <a:rPr lang="ru-RU" sz="1600" b="1">
                          <a:effectLst>
                            <a:outerShdw blurRad="38100" dist="38100" dir="2700000" algn="tl">
                              <a:srgbClr val="000000">
                                <a:alpha val="43137"/>
                              </a:srgbClr>
                            </a:outerShdw>
                          </a:effectLst>
                          <a:latin typeface="Book Antiqua" pitchFamily="18" charset="0"/>
                        </a:rPr>
                        <a:t>Задачи</a:t>
                      </a:r>
                      <a:endParaRPr lang="ru-RU" sz="1600" b="1">
                        <a:effectLst>
                          <a:outerShdw blurRad="38100" dist="38100" dir="2700000" algn="tl">
                            <a:srgbClr val="000000">
                              <a:alpha val="43137"/>
                            </a:srgbClr>
                          </a:outerShdw>
                        </a:effectLst>
                        <a:latin typeface="Book Antiqua" pitchFamily="18" charset="0"/>
                        <a:ea typeface="Calibri"/>
                        <a:cs typeface="Times New Roman"/>
                      </a:endParaRPr>
                    </a:p>
                  </a:txBody>
                  <a:tcPr marL="64071" marR="64071" marT="64071" marB="64071"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a:tcPr>
                </a:tc>
                <a:tc>
                  <a:txBody>
                    <a:bodyPr/>
                    <a:lstStyle/>
                    <a:p>
                      <a:pPr indent="142875">
                        <a:lnSpc>
                          <a:spcPct val="115000"/>
                        </a:lnSpc>
                        <a:spcAft>
                          <a:spcPts val="1000"/>
                        </a:spcAft>
                      </a:pPr>
                      <a:r>
                        <a:rPr lang="ru-RU" sz="1600" b="1">
                          <a:effectLst>
                            <a:outerShdw blurRad="38100" dist="38100" dir="2700000" algn="tl">
                              <a:srgbClr val="000000">
                                <a:alpha val="43137"/>
                              </a:srgbClr>
                            </a:outerShdw>
                          </a:effectLst>
                          <a:latin typeface="Book Antiqua" pitchFamily="18" charset="0"/>
                        </a:rPr>
                        <a:t>Функции</a:t>
                      </a:r>
                      <a:endParaRPr lang="ru-RU" sz="1600" b="1">
                        <a:effectLst>
                          <a:outerShdw blurRad="38100" dist="38100" dir="2700000" algn="tl">
                            <a:srgbClr val="000000">
                              <a:alpha val="43137"/>
                            </a:srgbClr>
                          </a:outerShdw>
                        </a:effectLst>
                        <a:latin typeface="Book Antiqua" pitchFamily="18" charset="0"/>
                        <a:ea typeface="Calibri"/>
                        <a:cs typeface="Times New Roman"/>
                      </a:endParaRPr>
                    </a:p>
                  </a:txBody>
                  <a:tcPr marL="64071" marR="64071" marT="64071" marB="64071"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a:tcPr>
                </a:tc>
                <a:extLst>
                  <a:ext uri="{0D108BD9-81ED-4DB2-BD59-A6C34878D82A}">
                    <a16:rowId xmlns:a16="http://schemas.microsoft.com/office/drawing/2014/main" val="10000"/>
                  </a:ext>
                </a:extLst>
              </a:tr>
              <a:tr h="1441844">
                <a:tc>
                  <a:txBody>
                    <a:bodyPr/>
                    <a:lstStyle/>
                    <a:p>
                      <a:pPr indent="142875">
                        <a:lnSpc>
                          <a:spcPct val="115000"/>
                        </a:lnSpc>
                        <a:spcAft>
                          <a:spcPts val="1000"/>
                        </a:spcAft>
                      </a:pPr>
                      <a:r>
                        <a:rPr lang="ru-RU" sz="1600" b="1">
                          <a:effectLst>
                            <a:outerShdw blurRad="38100" dist="38100" dir="2700000" algn="tl">
                              <a:srgbClr val="000000">
                                <a:alpha val="43137"/>
                              </a:srgbClr>
                            </a:outerShdw>
                          </a:effectLst>
                          <a:latin typeface="Book Antiqua" pitchFamily="18" charset="0"/>
                        </a:rPr>
                        <a:t>1.</a:t>
                      </a:r>
                      <a:endParaRPr lang="ru-RU" sz="1600" b="1">
                        <a:effectLst>
                          <a:outerShdw blurRad="38100" dist="38100" dir="2700000" algn="tl">
                            <a:srgbClr val="000000">
                              <a:alpha val="43137"/>
                            </a:srgbClr>
                          </a:outerShdw>
                        </a:effectLst>
                        <a:latin typeface="Book Antiqua" pitchFamily="18" charset="0"/>
                        <a:ea typeface="Calibri"/>
                        <a:cs typeface="Times New Roman"/>
                      </a:endParaRPr>
                    </a:p>
                  </a:txBody>
                  <a:tcPr marL="64071" marR="64071" marT="64071" marB="64071"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a:tcPr>
                </a:tc>
                <a:tc>
                  <a:txBody>
                    <a:bodyPr/>
                    <a:lstStyle/>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Актуализация и выражение чувств, достижение </a:t>
                      </a:r>
                      <a:r>
                        <a:rPr lang="ru-RU" sz="1600" b="1" dirty="0" err="1">
                          <a:effectLst>
                            <a:outerShdw blurRad="38100" dist="38100" dir="2700000" algn="tl">
                              <a:srgbClr val="000000">
                                <a:alpha val="43137"/>
                              </a:srgbClr>
                            </a:outerShdw>
                          </a:effectLst>
                          <a:latin typeface="Book Antiqua" pitchFamily="18" charset="0"/>
                        </a:rPr>
                        <a:t>катарсической</a:t>
                      </a:r>
                      <a:r>
                        <a:rPr lang="ru-RU" sz="1600" b="1" dirty="0">
                          <a:effectLst>
                            <a:outerShdw blurRad="38100" dist="38100" dir="2700000" algn="tl">
                              <a:srgbClr val="000000">
                                <a:alpha val="43137"/>
                              </a:srgbClr>
                            </a:outerShdw>
                          </a:effectLst>
                          <a:latin typeface="Book Antiqua" pitchFamily="18" charset="0"/>
                        </a:rPr>
                        <a:t> разрядки</a:t>
                      </a:r>
                      <a:endParaRPr lang="ru-RU" sz="1600" b="1" dirty="0">
                        <a:effectLst>
                          <a:outerShdw blurRad="38100" dist="38100" dir="2700000" algn="tl">
                            <a:srgbClr val="000000">
                              <a:alpha val="43137"/>
                            </a:srgbClr>
                          </a:outerShdw>
                        </a:effectLst>
                        <a:latin typeface="Book Antiqua" pitchFamily="18" charset="0"/>
                        <a:ea typeface="Calibri"/>
                        <a:cs typeface="Times New Roman"/>
                      </a:endParaRPr>
                    </a:p>
                  </a:txBody>
                  <a:tcPr marL="64071" marR="64071" marT="64071" marB="64071"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a:tcPr>
                </a:tc>
                <a:tc>
                  <a:txBody>
                    <a:bodyPr/>
                    <a:lstStyle/>
                    <a:p>
                      <a:pPr indent="142875">
                        <a:lnSpc>
                          <a:spcPct val="115000"/>
                        </a:lnSpc>
                        <a:spcAft>
                          <a:spcPts val="1000"/>
                        </a:spcAft>
                      </a:pPr>
                      <a:r>
                        <a:rPr lang="ru-RU" sz="1600" b="1">
                          <a:effectLst>
                            <a:outerShdw blurRad="38100" dist="38100" dir="2700000" algn="tl">
                              <a:srgbClr val="000000">
                                <a:alpha val="43137"/>
                              </a:srgbClr>
                            </a:outerShdw>
                          </a:effectLst>
                          <a:latin typeface="Book Antiqua" pitchFamily="18" charset="0"/>
                        </a:rPr>
                        <a:t>Фокусировки</a:t>
                      </a:r>
                    </a:p>
                    <a:p>
                      <a:pPr indent="142875">
                        <a:lnSpc>
                          <a:spcPct val="115000"/>
                        </a:lnSpc>
                        <a:spcAft>
                          <a:spcPts val="1000"/>
                        </a:spcAft>
                      </a:pPr>
                      <a:r>
                        <a:rPr lang="ru-RU" sz="1600" b="1">
                          <a:effectLst>
                            <a:outerShdw blurRad="38100" dist="38100" dir="2700000" algn="tl">
                              <a:srgbClr val="000000">
                                <a:alpha val="43137"/>
                              </a:srgbClr>
                            </a:outerShdw>
                          </a:effectLst>
                          <a:latin typeface="Book Antiqua" pitchFamily="18" charset="0"/>
                        </a:rPr>
                        <a:t>Актуализации</a:t>
                      </a:r>
                    </a:p>
                    <a:p>
                      <a:pPr indent="142875">
                        <a:lnSpc>
                          <a:spcPct val="115000"/>
                        </a:lnSpc>
                        <a:spcAft>
                          <a:spcPts val="1000"/>
                        </a:spcAft>
                      </a:pPr>
                      <a:r>
                        <a:rPr lang="ru-RU" sz="1600" b="1">
                          <a:effectLst>
                            <a:outerShdw blurRad="38100" dist="38100" dir="2700000" algn="tl">
                              <a:srgbClr val="000000">
                                <a:alpha val="43137"/>
                              </a:srgbClr>
                            </a:outerShdw>
                          </a:effectLst>
                          <a:latin typeface="Book Antiqua" pitchFamily="18" charset="0"/>
                        </a:rPr>
                        <a:t>Экспрессивно-катарсическая</a:t>
                      </a:r>
                    </a:p>
                    <a:p>
                      <a:pPr indent="142875">
                        <a:lnSpc>
                          <a:spcPct val="115000"/>
                        </a:lnSpc>
                        <a:spcAft>
                          <a:spcPts val="1000"/>
                        </a:spcAft>
                      </a:pPr>
                      <a:r>
                        <a:rPr lang="ru-RU" sz="1600" b="1">
                          <a:effectLst>
                            <a:outerShdw blurRad="38100" dist="38100" dir="2700000" algn="tl">
                              <a:srgbClr val="000000">
                                <a:alpha val="43137"/>
                              </a:srgbClr>
                            </a:outerShdw>
                          </a:effectLst>
                          <a:latin typeface="Book Antiqua" pitchFamily="18" charset="0"/>
                        </a:rPr>
                        <a:t>Стимуляции</a:t>
                      </a:r>
                    </a:p>
                    <a:p>
                      <a:pPr indent="142875">
                        <a:lnSpc>
                          <a:spcPct val="115000"/>
                        </a:lnSpc>
                        <a:spcAft>
                          <a:spcPts val="1000"/>
                        </a:spcAft>
                      </a:pPr>
                      <a:r>
                        <a:rPr lang="ru-RU" sz="1600" b="1">
                          <a:effectLst>
                            <a:outerShdw blurRad="38100" dist="38100" dir="2700000" algn="tl">
                              <a:srgbClr val="000000">
                                <a:alpha val="43137"/>
                              </a:srgbClr>
                            </a:outerShdw>
                          </a:effectLst>
                          <a:latin typeface="Book Antiqua" pitchFamily="18" charset="0"/>
                        </a:rPr>
                        <a:t>Мобилизации</a:t>
                      </a:r>
                      <a:endParaRPr lang="ru-RU" sz="1600" b="1">
                        <a:effectLst>
                          <a:outerShdw blurRad="38100" dist="38100" dir="2700000" algn="tl">
                            <a:srgbClr val="000000">
                              <a:alpha val="43137"/>
                            </a:srgbClr>
                          </a:outerShdw>
                        </a:effectLst>
                        <a:latin typeface="Book Antiqua" pitchFamily="18" charset="0"/>
                        <a:ea typeface="Calibri"/>
                        <a:cs typeface="Times New Roman"/>
                      </a:endParaRPr>
                    </a:p>
                  </a:txBody>
                  <a:tcPr marL="64071" marR="64071" marT="64071" marB="64071"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a:tcPr>
                </a:tc>
                <a:extLst>
                  <a:ext uri="{0D108BD9-81ED-4DB2-BD59-A6C34878D82A}">
                    <a16:rowId xmlns:a16="http://schemas.microsoft.com/office/drawing/2014/main" val="10001"/>
                  </a:ext>
                </a:extLst>
              </a:tr>
              <a:tr h="1441844">
                <a:tc>
                  <a:txBody>
                    <a:bodyPr/>
                    <a:lstStyle/>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2.</a:t>
                      </a:r>
                      <a:endParaRPr lang="ru-RU" sz="1600" b="1" dirty="0">
                        <a:effectLst>
                          <a:outerShdw blurRad="38100" dist="38100" dir="2700000" algn="tl">
                            <a:srgbClr val="000000">
                              <a:alpha val="43137"/>
                            </a:srgbClr>
                          </a:outerShdw>
                        </a:effectLst>
                        <a:latin typeface="Book Antiqua" pitchFamily="18" charset="0"/>
                        <a:ea typeface="Calibri"/>
                        <a:cs typeface="Times New Roman"/>
                      </a:endParaRPr>
                    </a:p>
                  </a:txBody>
                  <a:tcPr marL="64071" marR="64071" marT="64071" marB="64071"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a:tcPr>
                </a:tc>
                <a:tc>
                  <a:txBody>
                    <a:bodyPr/>
                    <a:lstStyle/>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Осознание потребностей и переживаний</a:t>
                      </a:r>
                      <a:endParaRPr lang="ru-RU" sz="1600" b="1" dirty="0">
                        <a:effectLst>
                          <a:outerShdw blurRad="38100" dist="38100" dir="2700000" algn="tl">
                            <a:srgbClr val="000000">
                              <a:alpha val="43137"/>
                            </a:srgbClr>
                          </a:outerShdw>
                        </a:effectLst>
                        <a:latin typeface="Book Antiqua" pitchFamily="18" charset="0"/>
                        <a:ea typeface="Calibri"/>
                        <a:cs typeface="Times New Roman"/>
                      </a:endParaRPr>
                    </a:p>
                  </a:txBody>
                  <a:tcPr marL="64071" marR="64071" marT="64071" marB="64071"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a:tcPr>
                </a:tc>
                <a:tc>
                  <a:txBody>
                    <a:bodyPr/>
                    <a:lstStyle/>
                    <a:p>
                      <a:pPr indent="142875">
                        <a:lnSpc>
                          <a:spcPct val="115000"/>
                        </a:lnSpc>
                        <a:spcAft>
                          <a:spcPts val="1000"/>
                        </a:spcAft>
                      </a:pPr>
                      <a:r>
                        <a:rPr lang="ru-RU" sz="1600" b="1" dirty="0" err="1">
                          <a:effectLst>
                            <a:outerShdw blurRad="38100" dist="38100" dir="2700000" algn="tl">
                              <a:srgbClr val="000000">
                                <a:alpha val="43137"/>
                              </a:srgbClr>
                            </a:outerShdw>
                          </a:effectLst>
                          <a:latin typeface="Book Antiqua" pitchFamily="18" charset="0"/>
                        </a:rPr>
                        <a:t>Объективирования</a:t>
                      </a:r>
                      <a:endParaRPr lang="ru-RU" sz="1600" b="1" dirty="0">
                        <a:effectLst>
                          <a:outerShdw blurRad="38100" dist="38100" dir="2700000" algn="tl">
                            <a:srgbClr val="000000">
                              <a:alpha val="43137"/>
                            </a:srgbClr>
                          </a:outerShdw>
                        </a:effectLst>
                        <a:latin typeface="Book Antiqua" pitchFamily="18" charset="0"/>
                      </a:endParaRPr>
                    </a:p>
                    <a:p>
                      <a:pPr indent="142875">
                        <a:lnSpc>
                          <a:spcPct val="115000"/>
                        </a:lnSpc>
                        <a:spcAft>
                          <a:spcPts val="1000"/>
                        </a:spcAft>
                      </a:pPr>
                      <a:r>
                        <a:rPr lang="ru-RU" sz="1600" b="1" dirty="0" err="1">
                          <a:effectLst>
                            <a:outerShdw blurRad="38100" dist="38100" dir="2700000" algn="tl">
                              <a:srgbClr val="000000">
                                <a:alpha val="43137"/>
                              </a:srgbClr>
                            </a:outerShdw>
                          </a:effectLst>
                          <a:latin typeface="Book Antiqua" pitchFamily="18" charset="0"/>
                        </a:rPr>
                        <a:t>Смыслообразования</a:t>
                      </a:r>
                      <a:endParaRPr lang="ru-RU" sz="1600" b="1" dirty="0">
                        <a:effectLst>
                          <a:outerShdw blurRad="38100" dist="38100" dir="2700000" algn="tl">
                            <a:srgbClr val="000000">
                              <a:alpha val="43137"/>
                            </a:srgbClr>
                          </a:outerShdw>
                        </a:effectLst>
                        <a:latin typeface="Book Antiqua" pitchFamily="18" charset="0"/>
                      </a:endParaRPr>
                    </a:p>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Отражения динамики изменений</a:t>
                      </a:r>
                    </a:p>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Организации</a:t>
                      </a:r>
                    </a:p>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Рефрейминга</a:t>
                      </a:r>
                      <a:endParaRPr lang="ru-RU" sz="1600" b="1" dirty="0">
                        <a:effectLst>
                          <a:outerShdw blurRad="38100" dist="38100" dir="2700000" algn="tl">
                            <a:srgbClr val="000000">
                              <a:alpha val="43137"/>
                            </a:srgbClr>
                          </a:outerShdw>
                        </a:effectLst>
                        <a:latin typeface="Book Antiqua" pitchFamily="18" charset="0"/>
                        <a:ea typeface="Calibri"/>
                        <a:cs typeface="Times New Roman"/>
                      </a:endParaRPr>
                    </a:p>
                  </a:txBody>
                  <a:tcPr marL="64071" marR="64071" marT="64071" marB="64071"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a:tcPr>
                </a:tc>
                <a:extLst>
                  <a:ext uri="{0D108BD9-81ED-4DB2-BD59-A6C34878D82A}">
                    <a16:rowId xmlns:a16="http://schemas.microsoft.com/office/drawing/2014/main" val="10002"/>
                  </a:ext>
                </a:extLst>
              </a:tr>
              <a:tr h="1851704">
                <a:tc>
                  <a:txBody>
                    <a:bodyPr/>
                    <a:lstStyle/>
                    <a:p>
                      <a:pPr indent="142875">
                        <a:lnSpc>
                          <a:spcPct val="115000"/>
                        </a:lnSpc>
                        <a:spcAft>
                          <a:spcPts val="1000"/>
                        </a:spcAft>
                      </a:pPr>
                      <a:r>
                        <a:rPr lang="ru-RU" sz="1600" b="1">
                          <a:effectLst>
                            <a:outerShdw blurRad="38100" dist="38100" dir="2700000" algn="tl">
                              <a:srgbClr val="000000">
                                <a:alpha val="43137"/>
                              </a:srgbClr>
                            </a:outerShdw>
                          </a:effectLst>
                          <a:latin typeface="Book Antiqua" pitchFamily="18" charset="0"/>
                        </a:rPr>
                        <a:t>3.</a:t>
                      </a:r>
                      <a:endParaRPr lang="ru-RU" sz="1600" b="1">
                        <a:effectLst>
                          <a:outerShdw blurRad="38100" dist="38100" dir="2700000" algn="tl">
                            <a:srgbClr val="000000">
                              <a:alpha val="43137"/>
                            </a:srgbClr>
                          </a:outerShdw>
                        </a:effectLst>
                        <a:latin typeface="Book Antiqua" pitchFamily="18" charset="0"/>
                        <a:ea typeface="Calibri"/>
                        <a:cs typeface="Times New Roman"/>
                      </a:endParaRPr>
                    </a:p>
                  </a:txBody>
                  <a:tcPr marL="64071" marR="64071" marT="64071" marB="64071"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a:tcPr>
                </a:tc>
                <a:tc>
                  <a:txBody>
                    <a:bodyPr/>
                    <a:lstStyle/>
                    <a:p>
                      <a:pPr indent="142875">
                        <a:lnSpc>
                          <a:spcPct val="115000"/>
                        </a:lnSpc>
                        <a:spcAft>
                          <a:spcPts val="1000"/>
                        </a:spcAft>
                      </a:pPr>
                      <a:r>
                        <a:rPr lang="ru-RU" sz="1600" b="1">
                          <a:effectLst>
                            <a:outerShdw blurRad="38100" dist="38100" dir="2700000" algn="tl">
                              <a:srgbClr val="000000">
                                <a:alpha val="43137"/>
                              </a:srgbClr>
                            </a:outerShdw>
                          </a:effectLst>
                          <a:latin typeface="Book Antiqua" pitchFamily="18" charset="0"/>
                        </a:rPr>
                        <a:t>Осознание и коррекция дизадаптивных паттернов поведения и мышления</a:t>
                      </a:r>
                      <a:endParaRPr lang="ru-RU" sz="1600" b="1">
                        <a:effectLst>
                          <a:outerShdw blurRad="38100" dist="38100" dir="2700000" algn="tl">
                            <a:srgbClr val="000000">
                              <a:alpha val="43137"/>
                            </a:srgbClr>
                          </a:outerShdw>
                        </a:effectLst>
                        <a:latin typeface="Book Antiqua" pitchFamily="18" charset="0"/>
                        <a:ea typeface="Calibri"/>
                        <a:cs typeface="Times New Roman"/>
                      </a:endParaRPr>
                    </a:p>
                  </a:txBody>
                  <a:tcPr marL="64071" marR="64071" marT="64071" marB="64071"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a:tcPr>
                </a:tc>
                <a:tc>
                  <a:txBody>
                    <a:bodyPr/>
                    <a:lstStyle/>
                    <a:p>
                      <a:pPr indent="142875">
                        <a:lnSpc>
                          <a:spcPct val="115000"/>
                        </a:lnSpc>
                        <a:spcAft>
                          <a:spcPts val="1000"/>
                        </a:spcAft>
                      </a:pPr>
                      <a:r>
                        <a:rPr lang="ru-RU" sz="1600" b="1" dirty="0" err="1">
                          <a:effectLst>
                            <a:outerShdw blurRad="38100" dist="38100" dir="2700000" algn="tl">
                              <a:srgbClr val="000000">
                                <a:alpha val="43137"/>
                              </a:srgbClr>
                            </a:outerShdw>
                          </a:effectLst>
                          <a:latin typeface="Book Antiqua" pitchFamily="18" charset="0"/>
                        </a:rPr>
                        <a:t>Объективирования</a:t>
                      </a:r>
                      <a:endParaRPr lang="ru-RU" sz="1600" b="1" dirty="0">
                        <a:effectLst>
                          <a:outerShdw blurRad="38100" dist="38100" dir="2700000" algn="tl">
                            <a:srgbClr val="000000">
                              <a:alpha val="43137"/>
                            </a:srgbClr>
                          </a:outerShdw>
                        </a:effectLst>
                        <a:latin typeface="Book Antiqua" pitchFamily="18" charset="0"/>
                      </a:endParaRPr>
                    </a:p>
                    <a:p>
                      <a:pPr indent="142875">
                        <a:lnSpc>
                          <a:spcPct val="115000"/>
                        </a:lnSpc>
                        <a:spcAft>
                          <a:spcPts val="1000"/>
                        </a:spcAft>
                      </a:pPr>
                      <a:r>
                        <a:rPr lang="ru-RU" sz="1600" b="1" dirty="0" err="1">
                          <a:effectLst>
                            <a:outerShdw blurRad="38100" dist="38100" dir="2700000" algn="tl">
                              <a:srgbClr val="000000">
                                <a:alpha val="43137"/>
                              </a:srgbClr>
                            </a:outerShdw>
                          </a:effectLst>
                          <a:latin typeface="Book Antiqua" pitchFamily="18" charset="0"/>
                        </a:rPr>
                        <a:t>Смыслообразования</a:t>
                      </a:r>
                      <a:endParaRPr lang="ru-RU" sz="1600" b="1" dirty="0">
                        <a:effectLst>
                          <a:outerShdw blurRad="38100" dist="38100" dir="2700000" algn="tl">
                            <a:srgbClr val="000000">
                              <a:alpha val="43137"/>
                            </a:srgbClr>
                          </a:outerShdw>
                        </a:effectLst>
                        <a:latin typeface="Book Antiqua" pitchFamily="18" charset="0"/>
                      </a:endParaRPr>
                    </a:p>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Организации</a:t>
                      </a:r>
                    </a:p>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Рефрейминга</a:t>
                      </a:r>
                    </a:p>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Отражения динамики изменений</a:t>
                      </a:r>
                      <a:endParaRPr lang="ru-RU" sz="1600" b="1" dirty="0">
                        <a:effectLst>
                          <a:outerShdw blurRad="38100" dist="38100" dir="2700000" algn="tl">
                            <a:srgbClr val="000000">
                              <a:alpha val="43137"/>
                            </a:srgbClr>
                          </a:outerShdw>
                        </a:effectLst>
                        <a:latin typeface="Book Antiqua" pitchFamily="18" charset="0"/>
                        <a:ea typeface="Calibri"/>
                        <a:cs typeface="Times New Roman"/>
                      </a:endParaRPr>
                    </a:p>
                  </a:txBody>
                  <a:tcPr marL="64071" marR="64071" marT="64071" marB="64071"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a:tcPr>
                </a:tc>
                <a:extLst>
                  <a:ext uri="{0D108BD9-81ED-4DB2-BD59-A6C34878D82A}">
                    <a16:rowId xmlns:a16="http://schemas.microsoft.com/office/drawing/2014/main" val="10003"/>
                  </a:ext>
                </a:extLst>
              </a:tr>
            </a:tbl>
          </a:graphicData>
        </a:graphic>
      </p:graphicFrame>
      <p:sp>
        <p:nvSpPr>
          <p:cNvPr id="12" name="Выгнутая вправо стрелка 11"/>
          <p:cNvSpPr/>
          <p:nvPr/>
        </p:nvSpPr>
        <p:spPr>
          <a:xfrm rot="20340920">
            <a:off x="8269222" y="5516758"/>
            <a:ext cx="731520" cy="1216152"/>
          </a:xfrm>
          <a:prstGeom prst="curvedLef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solidFill>
                <a:schemeClr val="tx1"/>
              </a:solidFill>
            </a:endParaRPr>
          </a:p>
        </p:txBody>
      </p:sp>
    </p:spTree>
    <p:extLst>
      <p:ext uri="{BB962C8B-B14F-4D97-AF65-F5344CB8AC3E}">
        <p14:creationId xmlns:p14="http://schemas.microsoft.com/office/powerpoint/2010/main" val="4634115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1762946578"/>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marL="0" indent="0">
              <a:buNone/>
            </a:pPr>
            <a:r>
              <a:rPr lang="ru-RU" sz="1800" b="1" dirty="0">
                <a:effectLst>
                  <a:outerShdw blurRad="38100" dist="38100" dir="2700000" algn="tl">
                    <a:srgbClr val="000000">
                      <a:alpha val="43137"/>
                    </a:srgbClr>
                  </a:outerShdw>
                </a:effectLst>
                <a:latin typeface="Book Antiqua" pitchFamily="18" charset="0"/>
              </a:rPr>
              <a:t>щ</a:t>
            </a:r>
          </a:p>
        </p:txBody>
      </p:sp>
      <p:sp>
        <p:nvSpPr>
          <p:cNvPr id="7"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Задачи использования фотографии и ее психологические функции</a:t>
            </a:r>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endPar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791348302"/>
              </p:ext>
            </p:extLst>
          </p:nvPr>
        </p:nvGraphicFramePr>
        <p:xfrm>
          <a:off x="179512" y="476672"/>
          <a:ext cx="8784976" cy="6192688"/>
        </p:xfrm>
        <a:graphic>
          <a:graphicData uri="http://schemas.openxmlformats.org/drawingml/2006/table">
            <a:tbl>
              <a:tblPr firstRow="1" firstCol="1" bandRow="1">
                <a:tableStyleId>{5940675A-B579-460E-94D1-54222C63F5DA}</a:tableStyleId>
              </a:tblPr>
              <a:tblGrid>
                <a:gridCol w="576064">
                  <a:extLst>
                    <a:ext uri="{9D8B030D-6E8A-4147-A177-3AD203B41FA5}">
                      <a16:colId xmlns:a16="http://schemas.microsoft.com/office/drawing/2014/main" val="20000"/>
                    </a:ext>
                  </a:extLst>
                </a:gridCol>
                <a:gridCol w="3384376">
                  <a:extLst>
                    <a:ext uri="{9D8B030D-6E8A-4147-A177-3AD203B41FA5}">
                      <a16:colId xmlns:a16="http://schemas.microsoft.com/office/drawing/2014/main" val="20001"/>
                    </a:ext>
                  </a:extLst>
                </a:gridCol>
                <a:gridCol w="4824536">
                  <a:extLst>
                    <a:ext uri="{9D8B030D-6E8A-4147-A177-3AD203B41FA5}">
                      <a16:colId xmlns:a16="http://schemas.microsoft.com/office/drawing/2014/main" val="20002"/>
                    </a:ext>
                  </a:extLst>
                </a:gridCol>
              </a:tblGrid>
              <a:tr h="1782043">
                <a:tc>
                  <a:txBody>
                    <a:bodyPr/>
                    <a:lstStyle/>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4.</a:t>
                      </a:r>
                      <a:endParaRPr lang="ru-RU" sz="1600" b="1" dirty="0">
                        <a:effectLst>
                          <a:outerShdw blurRad="38100" dist="38100" dir="2700000" algn="tl">
                            <a:srgbClr val="000000">
                              <a:alpha val="43137"/>
                            </a:srgbClr>
                          </a:outerShdw>
                        </a:effectLst>
                        <a:latin typeface="Book Antiqua" pitchFamily="18" charset="0"/>
                        <a:ea typeface="Calibri"/>
                        <a:cs typeface="Times New Roman"/>
                      </a:endParaRPr>
                    </a:p>
                  </a:txBody>
                  <a:tcPr marL="95250" marR="95250" marT="95250" marB="95250"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a:tcPr>
                </a:tc>
                <a:tc>
                  <a:txBody>
                    <a:bodyPr/>
                    <a:lstStyle/>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Развитие </a:t>
                      </a:r>
                      <a:r>
                        <a:rPr lang="ru-RU" sz="1600" b="1" dirty="0" err="1">
                          <a:effectLst>
                            <a:outerShdw blurRad="38100" dist="38100" dir="2700000" algn="tl">
                              <a:srgbClr val="000000">
                                <a:alpha val="43137"/>
                              </a:srgbClr>
                            </a:outerShdw>
                          </a:effectLst>
                          <a:latin typeface="Book Antiqua" pitchFamily="18" charset="0"/>
                        </a:rPr>
                        <a:t>копинговых</a:t>
                      </a:r>
                      <a:r>
                        <a:rPr lang="ru-RU" sz="1600" b="1" dirty="0">
                          <a:effectLst>
                            <a:outerShdw blurRad="38100" dist="38100" dir="2700000" algn="tl">
                              <a:srgbClr val="000000">
                                <a:alpha val="43137"/>
                              </a:srgbClr>
                            </a:outerShdw>
                          </a:effectLst>
                          <a:latin typeface="Book Antiqua" pitchFamily="18" charset="0"/>
                        </a:rPr>
                        <a:t> умений и механизмов психической защиты и самоконтроля</a:t>
                      </a:r>
                      <a:endParaRPr lang="ru-RU" sz="1600" b="1" dirty="0">
                        <a:effectLst>
                          <a:outerShdw blurRad="38100" dist="38100" dir="2700000" algn="tl">
                            <a:srgbClr val="000000">
                              <a:alpha val="43137"/>
                            </a:srgbClr>
                          </a:outerShdw>
                        </a:effectLst>
                        <a:latin typeface="Book Antiqua" pitchFamily="18" charset="0"/>
                        <a:ea typeface="Calibri"/>
                        <a:cs typeface="Times New Roman"/>
                      </a:endParaRPr>
                    </a:p>
                  </a:txBody>
                  <a:tcPr marL="95250" marR="95250" marT="95250" marB="95250"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a:tcPr>
                </a:tc>
                <a:tc>
                  <a:txBody>
                    <a:bodyPr/>
                    <a:lstStyle/>
                    <a:p>
                      <a:pPr indent="142875">
                        <a:lnSpc>
                          <a:spcPct val="115000"/>
                        </a:lnSpc>
                        <a:spcAft>
                          <a:spcPts val="1000"/>
                        </a:spcAft>
                      </a:pPr>
                      <a:r>
                        <a:rPr lang="ru-RU" sz="1600" b="1">
                          <a:effectLst>
                            <a:outerShdw blurRad="38100" dist="38100" dir="2700000" algn="tl">
                              <a:srgbClr val="000000">
                                <a:alpha val="43137"/>
                              </a:srgbClr>
                            </a:outerShdw>
                          </a:effectLst>
                          <a:latin typeface="Book Antiqua" pitchFamily="18" charset="0"/>
                        </a:rPr>
                        <a:t>Защиты</a:t>
                      </a:r>
                    </a:p>
                    <a:p>
                      <a:pPr indent="142875">
                        <a:lnSpc>
                          <a:spcPct val="115000"/>
                        </a:lnSpc>
                        <a:spcAft>
                          <a:spcPts val="1000"/>
                        </a:spcAft>
                      </a:pPr>
                      <a:r>
                        <a:rPr lang="ru-RU" sz="1600" b="1">
                          <a:effectLst>
                            <a:outerShdw blurRad="38100" dist="38100" dir="2700000" algn="tl">
                              <a:srgbClr val="000000">
                                <a:alpha val="43137"/>
                              </a:srgbClr>
                            </a:outerShdw>
                          </a:effectLst>
                          <a:latin typeface="Book Antiqua" pitchFamily="18" charset="0"/>
                        </a:rPr>
                        <a:t>Контейнирования</a:t>
                      </a:r>
                    </a:p>
                    <a:p>
                      <a:pPr indent="142875">
                        <a:lnSpc>
                          <a:spcPct val="115000"/>
                        </a:lnSpc>
                        <a:spcAft>
                          <a:spcPts val="1000"/>
                        </a:spcAft>
                      </a:pPr>
                      <a:r>
                        <a:rPr lang="ru-RU" sz="1600" b="1">
                          <a:effectLst>
                            <a:outerShdw blurRad="38100" dist="38100" dir="2700000" algn="tl">
                              <a:srgbClr val="000000">
                                <a:alpha val="43137"/>
                              </a:srgbClr>
                            </a:outerShdw>
                          </a:effectLst>
                          <a:latin typeface="Book Antiqua" pitchFamily="18" charset="0"/>
                        </a:rPr>
                        <a:t>Организации</a:t>
                      </a:r>
                    </a:p>
                    <a:p>
                      <a:pPr indent="142875">
                        <a:lnSpc>
                          <a:spcPct val="115000"/>
                        </a:lnSpc>
                        <a:spcAft>
                          <a:spcPts val="1000"/>
                        </a:spcAft>
                      </a:pPr>
                      <a:r>
                        <a:rPr lang="ru-RU" sz="1600" b="1">
                          <a:effectLst>
                            <a:outerShdw blurRad="38100" dist="38100" dir="2700000" algn="tl">
                              <a:srgbClr val="000000">
                                <a:alpha val="43137"/>
                              </a:srgbClr>
                            </a:outerShdw>
                          </a:effectLst>
                          <a:latin typeface="Book Antiqua" pitchFamily="18" charset="0"/>
                        </a:rPr>
                        <a:t>Мобилизации</a:t>
                      </a:r>
                      <a:endParaRPr lang="ru-RU" sz="1600" b="1">
                        <a:effectLst>
                          <a:outerShdw blurRad="38100" dist="38100" dir="2700000" algn="tl">
                            <a:srgbClr val="000000">
                              <a:alpha val="43137"/>
                            </a:srgbClr>
                          </a:outerShdw>
                        </a:effectLst>
                        <a:latin typeface="Book Antiqua" pitchFamily="18" charset="0"/>
                        <a:ea typeface="Calibri"/>
                        <a:cs typeface="Times New Roman"/>
                      </a:endParaRPr>
                    </a:p>
                  </a:txBody>
                  <a:tcPr marL="95250" marR="95250" marT="95250" marB="95250"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a:tcPr>
                </a:tc>
                <a:extLst>
                  <a:ext uri="{0D108BD9-81ED-4DB2-BD59-A6C34878D82A}">
                    <a16:rowId xmlns:a16="http://schemas.microsoft.com/office/drawing/2014/main" val="10000"/>
                  </a:ext>
                </a:extLst>
              </a:tr>
              <a:tr h="2628602">
                <a:tc>
                  <a:txBody>
                    <a:bodyPr/>
                    <a:lstStyle/>
                    <a:p>
                      <a:pPr indent="142875">
                        <a:lnSpc>
                          <a:spcPct val="115000"/>
                        </a:lnSpc>
                        <a:spcAft>
                          <a:spcPts val="1000"/>
                        </a:spcAft>
                      </a:pPr>
                      <a:r>
                        <a:rPr lang="ru-RU" sz="1600" b="1">
                          <a:effectLst>
                            <a:outerShdw blurRad="38100" dist="38100" dir="2700000" algn="tl">
                              <a:srgbClr val="000000">
                                <a:alpha val="43137"/>
                              </a:srgbClr>
                            </a:outerShdw>
                          </a:effectLst>
                          <a:latin typeface="Book Antiqua" pitchFamily="18" charset="0"/>
                        </a:rPr>
                        <a:t>5.</a:t>
                      </a:r>
                      <a:endParaRPr lang="ru-RU" sz="1600" b="1">
                        <a:effectLst>
                          <a:outerShdw blurRad="38100" dist="38100" dir="2700000" algn="tl">
                            <a:srgbClr val="000000">
                              <a:alpha val="43137"/>
                            </a:srgbClr>
                          </a:outerShdw>
                        </a:effectLst>
                        <a:latin typeface="Book Antiqua" pitchFamily="18" charset="0"/>
                        <a:ea typeface="Calibri"/>
                        <a:cs typeface="Times New Roman"/>
                      </a:endParaRPr>
                    </a:p>
                  </a:txBody>
                  <a:tcPr marL="95250" marR="95250" marT="95250" marB="95250"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a:tcPr>
                </a:tc>
                <a:tc>
                  <a:txBody>
                    <a:bodyPr/>
                    <a:lstStyle/>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Развитие </a:t>
                      </a:r>
                      <a:r>
                        <a:rPr lang="ru-RU" sz="1600" b="1" dirty="0" err="1">
                          <a:effectLst>
                            <a:outerShdw blurRad="38100" dist="38100" dir="2700000" algn="tl">
                              <a:srgbClr val="000000">
                                <a:alpha val="43137"/>
                              </a:srgbClr>
                            </a:outerShdw>
                          </a:effectLst>
                          <a:latin typeface="Book Antiqua" pitchFamily="18" charset="0"/>
                        </a:rPr>
                        <a:t>самодирективности</a:t>
                      </a:r>
                      <a:r>
                        <a:rPr lang="ru-RU" sz="1600" b="1" dirty="0">
                          <a:effectLst>
                            <a:outerShdw blurRad="38100" dist="38100" dir="2700000" algn="tl">
                              <a:srgbClr val="000000">
                                <a:alpha val="43137"/>
                              </a:srgbClr>
                            </a:outerShdw>
                          </a:effectLst>
                          <a:latin typeface="Book Antiqua" pitchFamily="18" charset="0"/>
                        </a:rPr>
                        <a:t> (самостоятельности) и способности к принятию ответственности за свои действия</a:t>
                      </a:r>
                      <a:endParaRPr lang="ru-RU" sz="1600" b="1" dirty="0">
                        <a:effectLst>
                          <a:outerShdw blurRad="38100" dist="38100" dir="2700000" algn="tl">
                            <a:srgbClr val="000000">
                              <a:alpha val="43137"/>
                            </a:srgbClr>
                          </a:outerShdw>
                        </a:effectLst>
                        <a:latin typeface="Book Antiqua" pitchFamily="18" charset="0"/>
                        <a:ea typeface="Calibri"/>
                        <a:cs typeface="Times New Roman"/>
                      </a:endParaRPr>
                    </a:p>
                  </a:txBody>
                  <a:tcPr marL="95250" marR="95250" marT="95250" marB="95250"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a:tcPr>
                </a:tc>
                <a:tc>
                  <a:txBody>
                    <a:bodyPr/>
                    <a:lstStyle/>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Организации</a:t>
                      </a:r>
                    </a:p>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Мобилизации</a:t>
                      </a:r>
                    </a:p>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Фокусировки</a:t>
                      </a:r>
                    </a:p>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Актуализации</a:t>
                      </a:r>
                    </a:p>
                    <a:p>
                      <a:pPr indent="142875">
                        <a:lnSpc>
                          <a:spcPct val="115000"/>
                        </a:lnSpc>
                        <a:spcAft>
                          <a:spcPts val="1000"/>
                        </a:spcAft>
                      </a:pPr>
                      <a:r>
                        <a:rPr lang="ru-RU" sz="1600" b="1" dirty="0" err="1">
                          <a:effectLst>
                            <a:outerShdw blurRad="38100" dist="38100" dir="2700000" algn="tl">
                              <a:srgbClr val="000000">
                                <a:alpha val="43137"/>
                              </a:srgbClr>
                            </a:outerShdw>
                          </a:effectLst>
                          <a:latin typeface="Book Antiqua" pitchFamily="18" charset="0"/>
                        </a:rPr>
                        <a:t>Объективирования</a:t>
                      </a:r>
                      <a:endParaRPr lang="ru-RU" sz="1600" b="1" dirty="0">
                        <a:effectLst>
                          <a:outerShdw blurRad="38100" dist="38100" dir="2700000" algn="tl">
                            <a:srgbClr val="000000">
                              <a:alpha val="43137"/>
                            </a:srgbClr>
                          </a:outerShdw>
                        </a:effectLst>
                        <a:latin typeface="Book Antiqua" pitchFamily="18" charset="0"/>
                      </a:endParaRPr>
                    </a:p>
                    <a:p>
                      <a:pPr indent="142875">
                        <a:lnSpc>
                          <a:spcPct val="115000"/>
                        </a:lnSpc>
                        <a:spcAft>
                          <a:spcPts val="1000"/>
                        </a:spcAft>
                      </a:pPr>
                      <a:r>
                        <a:rPr lang="ru-RU" sz="1600" b="1" dirty="0" err="1">
                          <a:effectLst>
                            <a:outerShdw blurRad="38100" dist="38100" dir="2700000" algn="tl">
                              <a:srgbClr val="000000">
                                <a:alpha val="43137"/>
                              </a:srgbClr>
                            </a:outerShdw>
                          </a:effectLst>
                          <a:latin typeface="Book Antiqua" pitchFamily="18" charset="0"/>
                        </a:rPr>
                        <a:t>Смыслообразования</a:t>
                      </a:r>
                      <a:endParaRPr lang="ru-RU" sz="1600" b="1" dirty="0">
                        <a:effectLst>
                          <a:outerShdw blurRad="38100" dist="38100" dir="2700000" algn="tl">
                            <a:srgbClr val="000000">
                              <a:alpha val="43137"/>
                            </a:srgbClr>
                          </a:outerShdw>
                        </a:effectLst>
                        <a:latin typeface="Book Antiqua" pitchFamily="18" charset="0"/>
                        <a:ea typeface="Calibri"/>
                        <a:cs typeface="Times New Roman"/>
                      </a:endParaRPr>
                    </a:p>
                  </a:txBody>
                  <a:tcPr marL="95250" marR="95250" marT="95250" marB="95250"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a:tcPr>
                </a:tc>
                <a:extLst>
                  <a:ext uri="{0D108BD9-81ED-4DB2-BD59-A6C34878D82A}">
                    <a16:rowId xmlns:a16="http://schemas.microsoft.com/office/drawing/2014/main" val="10001"/>
                  </a:ext>
                </a:extLst>
              </a:tr>
              <a:tr h="1782043">
                <a:tc>
                  <a:txBody>
                    <a:bodyPr/>
                    <a:lstStyle/>
                    <a:p>
                      <a:pPr indent="142875">
                        <a:lnSpc>
                          <a:spcPct val="115000"/>
                        </a:lnSpc>
                        <a:spcAft>
                          <a:spcPts val="1000"/>
                        </a:spcAft>
                      </a:pPr>
                      <a:r>
                        <a:rPr lang="ru-RU" sz="1600" b="1">
                          <a:effectLst>
                            <a:outerShdw blurRad="38100" dist="38100" dir="2700000" algn="tl">
                              <a:srgbClr val="000000">
                                <a:alpha val="43137"/>
                              </a:srgbClr>
                            </a:outerShdw>
                          </a:effectLst>
                          <a:latin typeface="Book Antiqua" pitchFamily="18" charset="0"/>
                        </a:rPr>
                        <a:t>6.</a:t>
                      </a:r>
                      <a:endParaRPr lang="ru-RU" sz="1600" b="1">
                        <a:effectLst>
                          <a:outerShdw blurRad="38100" dist="38100" dir="2700000" algn="tl">
                            <a:srgbClr val="000000">
                              <a:alpha val="43137"/>
                            </a:srgbClr>
                          </a:outerShdw>
                        </a:effectLst>
                        <a:latin typeface="Book Antiqua" pitchFamily="18" charset="0"/>
                        <a:ea typeface="Calibri"/>
                        <a:cs typeface="Times New Roman"/>
                      </a:endParaRPr>
                    </a:p>
                  </a:txBody>
                  <a:tcPr marL="95250" marR="95250" marT="95250" marB="95250"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a:tcPr>
                </a:tc>
                <a:tc>
                  <a:txBody>
                    <a:bodyPr/>
                    <a:lstStyle/>
                    <a:p>
                      <a:pPr indent="142875">
                        <a:lnSpc>
                          <a:spcPct val="115000"/>
                        </a:lnSpc>
                        <a:spcAft>
                          <a:spcPts val="1000"/>
                        </a:spcAft>
                      </a:pPr>
                      <a:r>
                        <a:rPr lang="ru-RU" sz="1600" b="1">
                          <a:effectLst>
                            <a:outerShdw blurRad="38100" dist="38100" dir="2700000" algn="tl">
                              <a:srgbClr val="000000">
                                <a:alpha val="43137"/>
                              </a:srgbClr>
                            </a:outerShdw>
                          </a:effectLst>
                          <a:latin typeface="Book Antiqua" pitchFamily="18" charset="0"/>
                        </a:rPr>
                        <a:t>Развитие спонтанности и способности экспериментировать с новыми формами опыта</a:t>
                      </a:r>
                      <a:endParaRPr lang="ru-RU" sz="1600" b="1">
                        <a:effectLst>
                          <a:outerShdw blurRad="38100" dist="38100" dir="2700000" algn="tl">
                            <a:srgbClr val="000000">
                              <a:alpha val="43137"/>
                            </a:srgbClr>
                          </a:outerShdw>
                        </a:effectLst>
                        <a:latin typeface="Book Antiqua" pitchFamily="18" charset="0"/>
                        <a:ea typeface="Calibri"/>
                        <a:cs typeface="Times New Roman"/>
                      </a:endParaRPr>
                    </a:p>
                  </a:txBody>
                  <a:tcPr marL="95250" marR="95250" marT="95250" marB="95250"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a:tcPr>
                </a:tc>
                <a:tc>
                  <a:txBody>
                    <a:bodyPr/>
                    <a:lstStyle/>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Фокусировки</a:t>
                      </a:r>
                    </a:p>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Актуализации</a:t>
                      </a:r>
                    </a:p>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Экспрессивно-</a:t>
                      </a:r>
                      <a:r>
                        <a:rPr lang="ru-RU" sz="1600" b="1" dirty="0" err="1">
                          <a:effectLst>
                            <a:outerShdw blurRad="38100" dist="38100" dir="2700000" algn="tl">
                              <a:srgbClr val="000000">
                                <a:alpha val="43137"/>
                              </a:srgbClr>
                            </a:outerShdw>
                          </a:effectLst>
                          <a:latin typeface="Book Antiqua" pitchFamily="18" charset="0"/>
                        </a:rPr>
                        <a:t>катарсическая</a:t>
                      </a:r>
                      <a:endParaRPr lang="ru-RU" sz="1600" b="1" dirty="0">
                        <a:effectLst>
                          <a:outerShdw blurRad="38100" dist="38100" dir="2700000" algn="tl">
                            <a:srgbClr val="000000">
                              <a:alpha val="43137"/>
                            </a:srgbClr>
                          </a:outerShdw>
                        </a:effectLst>
                        <a:latin typeface="Book Antiqua" pitchFamily="18" charset="0"/>
                      </a:endParaRPr>
                    </a:p>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Мобилизации и стимуляции</a:t>
                      </a:r>
                      <a:endParaRPr lang="ru-RU" sz="1600" b="1" dirty="0">
                        <a:effectLst>
                          <a:outerShdw blurRad="38100" dist="38100" dir="2700000" algn="tl">
                            <a:srgbClr val="000000">
                              <a:alpha val="43137"/>
                            </a:srgbClr>
                          </a:outerShdw>
                        </a:effectLst>
                        <a:latin typeface="Book Antiqua" pitchFamily="18" charset="0"/>
                        <a:ea typeface="Calibri"/>
                        <a:cs typeface="Times New Roman"/>
                      </a:endParaRPr>
                    </a:p>
                  </a:txBody>
                  <a:tcPr marL="95250" marR="95250" marT="95250" marB="95250"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a:tcPr>
                </a:tc>
                <a:extLst>
                  <a:ext uri="{0D108BD9-81ED-4DB2-BD59-A6C34878D82A}">
                    <a16:rowId xmlns:a16="http://schemas.microsoft.com/office/drawing/2014/main" val="10002"/>
                  </a:ext>
                </a:extLst>
              </a:tr>
            </a:tbl>
          </a:graphicData>
        </a:graphic>
      </p:graphicFrame>
      <p:sp>
        <p:nvSpPr>
          <p:cNvPr id="12" name="Выгнутая вправо стрелка 11"/>
          <p:cNvSpPr/>
          <p:nvPr/>
        </p:nvSpPr>
        <p:spPr>
          <a:xfrm rot="20340920">
            <a:off x="8269222" y="5516758"/>
            <a:ext cx="731520" cy="1216152"/>
          </a:xfrm>
          <a:prstGeom prst="curvedLef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solidFill>
                <a:schemeClr val="tx1"/>
              </a:solidFill>
            </a:endParaRPr>
          </a:p>
        </p:txBody>
      </p:sp>
    </p:spTree>
    <p:extLst>
      <p:ext uri="{BB962C8B-B14F-4D97-AF65-F5344CB8AC3E}">
        <p14:creationId xmlns:p14="http://schemas.microsoft.com/office/powerpoint/2010/main" val="25185712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483712946"/>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marL="0" indent="0">
              <a:buNone/>
            </a:pPr>
            <a:r>
              <a:rPr lang="ru-RU" sz="1800" b="1" dirty="0">
                <a:effectLst>
                  <a:outerShdw blurRad="38100" dist="38100" dir="2700000" algn="tl">
                    <a:srgbClr val="000000">
                      <a:alpha val="43137"/>
                    </a:srgbClr>
                  </a:outerShdw>
                </a:effectLst>
                <a:latin typeface="Book Antiqua" pitchFamily="18" charset="0"/>
              </a:rPr>
              <a:t>щ</a:t>
            </a:r>
          </a:p>
        </p:txBody>
      </p:sp>
      <p:sp>
        <p:nvSpPr>
          <p:cNvPr id="7"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Задачи использования фотографии и ее психологические функции</a:t>
            </a:r>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endPar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endParaRPr>
          </a:p>
        </p:txBody>
      </p:sp>
      <p:graphicFrame>
        <p:nvGraphicFramePr>
          <p:cNvPr id="3" name="Таблица 2"/>
          <p:cNvGraphicFramePr>
            <a:graphicFrameLocks noGrp="1"/>
          </p:cNvGraphicFramePr>
          <p:nvPr>
            <p:extLst>
              <p:ext uri="{D42A27DB-BD31-4B8C-83A1-F6EECF244321}">
                <p14:modId xmlns:p14="http://schemas.microsoft.com/office/powerpoint/2010/main" val="1797964227"/>
              </p:ext>
            </p:extLst>
          </p:nvPr>
        </p:nvGraphicFramePr>
        <p:xfrm>
          <a:off x="107504" y="513350"/>
          <a:ext cx="8856984" cy="5659756"/>
        </p:xfrm>
        <a:graphic>
          <a:graphicData uri="http://schemas.openxmlformats.org/drawingml/2006/table">
            <a:tbl>
              <a:tblPr firstRow="1" firstCol="1" bandRow="1">
                <a:tableStyleId>{5940675A-B579-460E-94D1-54222C63F5DA}</a:tableStyleId>
              </a:tblPr>
              <a:tblGrid>
                <a:gridCol w="504056">
                  <a:extLst>
                    <a:ext uri="{9D8B030D-6E8A-4147-A177-3AD203B41FA5}">
                      <a16:colId xmlns:a16="http://schemas.microsoft.com/office/drawing/2014/main" val="20000"/>
                    </a:ext>
                  </a:extLst>
                </a:gridCol>
                <a:gridCol w="3600400">
                  <a:extLst>
                    <a:ext uri="{9D8B030D-6E8A-4147-A177-3AD203B41FA5}">
                      <a16:colId xmlns:a16="http://schemas.microsoft.com/office/drawing/2014/main" val="20001"/>
                    </a:ext>
                  </a:extLst>
                </a:gridCol>
                <a:gridCol w="4752528">
                  <a:extLst>
                    <a:ext uri="{9D8B030D-6E8A-4147-A177-3AD203B41FA5}">
                      <a16:colId xmlns:a16="http://schemas.microsoft.com/office/drawing/2014/main" val="20002"/>
                    </a:ext>
                  </a:extLst>
                </a:gridCol>
              </a:tblGrid>
              <a:tr h="1872936">
                <a:tc>
                  <a:txBody>
                    <a:bodyPr/>
                    <a:lstStyle/>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7.</a:t>
                      </a:r>
                      <a:endParaRPr lang="ru-RU" sz="1600" b="1" dirty="0">
                        <a:effectLst>
                          <a:outerShdw blurRad="38100" dist="38100" dir="2700000" algn="tl">
                            <a:srgbClr val="000000">
                              <a:alpha val="43137"/>
                            </a:srgbClr>
                          </a:outerShdw>
                        </a:effectLst>
                        <a:latin typeface="Book Antiqua" pitchFamily="18" charset="0"/>
                        <a:ea typeface="Calibri"/>
                        <a:cs typeface="Times New Roman"/>
                      </a:endParaRPr>
                    </a:p>
                  </a:txBody>
                  <a:tcPr marL="60357" marR="60357" marT="60357" marB="60357"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a:tcPr>
                </a:tc>
                <a:tc>
                  <a:txBody>
                    <a:bodyPr/>
                    <a:lstStyle/>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Развитие визуального и понятийного мышления, сенсомоторных навыков, эстетических представлений</a:t>
                      </a:r>
                      <a:endParaRPr lang="ru-RU" sz="1600" b="1" dirty="0">
                        <a:effectLst>
                          <a:outerShdw blurRad="38100" dist="38100" dir="2700000" algn="tl">
                            <a:srgbClr val="000000">
                              <a:alpha val="43137"/>
                            </a:srgbClr>
                          </a:outerShdw>
                        </a:effectLst>
                        <a:latin typeface="Book Antiqua" pitchFamily="18" charset="0"/>
                        <a:ea typeface="Calibri"/>
                        <a:cs typeface="Times New Roman"/>
                      </a:endParaRPr>
                    </a:p>
                  </a:txBody>
                  <a:tcPr marL="60357" marR="60357" marT="60357" marB="60357"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a:tcPr>
                </a:tc>
                <a:tc>
                  <a:txBody>
                    <a:bodyPr/>
                    <a:lstStyle/>
                    <a:p>
                      <a:pPr indent="142875">
                        <a:lnSpc>
                          <a:spcPct val="115000"/>
                        </a:lnSpc>
                        <a:spcAft>
                          <a:spcPts val="1000"/>
                        </a:spcAft>
                      </a:pPr>
                      <a:r>
                        <a:rPr lang="ru-RU" sz="1600" b="1">
                          <a:effectLst>
                            <a:outerShdw blurRad="38100" dist="38100" dir="2700000" algn="tl">
                              <a:srgbClr val="000000">
                                <a:alpha val="43137"/>
                              </a:srgbClr>
                            </a:outerShdw>
                          </a:effectLst>
                          <a:latin typeface="Book Antiqua" pitchFamily="18" charset="0"/>
                        </a:rPr>
                        <a:t>Стимуляции</a:t>
                      </a:r>
                    </a:p>
                    <a:p>
                      <a:pPr indent="142875">
                        <a:lnSpc>
                          <a:spcPct val="115000"/>
                        </a:lnSpc>
                        <a:spcAft>
                          <a:spcPts val="1000"/>
                        </a:spcAft>
                      </a:pPr>
                      <a:r>
                        <a:rPr lang="ru-RU" sz="1600" b="1">
                          <a:effectLst>
                            <a:outerShdw blurRad="38100" dist="38100" dir="2700000" algn="tl">
                              <a:srgbClr val="000000">
                                <a:alpha val="43137"/>
                              </a:srgbClr>
                            </a:outerShdw>
                          </a:effectLst>
                          <a:latin typeface="Book Antiqua" pitchFamily="18" charset="0"/>
                        </a:rPr>
                        <a:t>Организации</a:t>
                      </a:r>
                    </a:p>
                    <a:p>
                      <a:pPr indent="142875">
                        <a:lnSpc>
                          <a:spcPct val="115000"/>
                        </a:lnSpc>
                        <a:spcAft>
                          <a:spcPts val="1000"/>
                        </a:spcAft>
                      </a:pPr>
                      <a:r>
                        <a:rPr lang="ru-RU" sz="1600" b="1">
                          <a:effectLst>
                            <a:outerShdw blurRad="38100" dist="38100" dir="2700000" algn="tl">
                              <a:srgbClr val="000000">
                                <a:alpha val="43137"/>
                              </a:srgbClr>
                            </a:outerShdw>
                          </a:effectLst>
                          <a:latin typeface="Book Antiqua" pitchFamily="18" charset="0"/>
                        </a:rPr>
                        <a:t>Мобилизации</a:t>
                      </a:r>
                    </a:p>
                    <a:p>
                      <a:pPr indent="142875">
                        <a:lnSpc>
                          <a:spcPct val="115000"/>
                        </a:lnSpc>
                        <a:spcAft>
                          <a:spcPts val="1000"/>
                        </a:spcAft>
                      </a:pPr>
                      <a:r>
                        <a:rPr lang="ru-RU" sz="1600" b="1">
                          <a:effectLst>
                            <a:outerShdw blurRad="38100" dist="38100" dir="2700000" algn="tl">
                              <a:srgbClr val="000000">
                                <a:alpha val="43137"/>
                              </a:srgbClr>
                            </a:outerShdw>
                          </a:effectLst>
                          <a:latin typeface="Book Antiqua" pitchFamily="18" charset="0"/>
                        </a:rPr>
                        <a:t>Экспрессивно-катарсическая</a:t>
                      </a:r>
                    </a:p>
                    <a:p>
                      <a:pPr indent="142875">
                        <a:lnSpc>
                          <a:spcPct val="115000"/>
                        </a:lnSpc>
                        <a:spcAft>
                          <a:spcPts val="1000"/>
                        </a:spcAft>
                      </a:pPr>
                      <a:r>
                        <a:rPr lang="ru-RU" sz="1600" b="1">
                          <a:effectLst>
                            <a:outerShdw blurRad="38100" dist="38100" dir="2700000" algn="tl">
                              <a:srgbClr val="000000">
                                <a:alpha val="43137"/>
                              </a:srgbClr>
                            </a:outerShdw>
                          </a:effectLst>
                          <a:latin typeface="Book Antiqua" pitchFamily="18" charset="0"/>
                        </a:rPr>
                        <a:t>Смыслообразования</a:t>
                      </a:r>
                    </a:p>
                    <a:p>
                      <a:pPr indent="142875">
                        <a:lnSpc>
                          <a:spcPct val="115000"/>
                        </a:lnSpc>
                        <a:spcAft>
                          <a:spcPts val="1000"/>
                        </a:spcAft>
                      </a:pPr>
                      <a:r>
                        <a:rPr lang="ru-RU" sz="1600" b="1">
                          <a:effectLst>
                            <a:outerShdw blurRad="38100" dist="38100" dir="2700000" algn="tl">
                              <a:srgbClr val="000000">
                                <a:alpha val="43137"/>
                              </a:srgbClr>
                            </a:outerShdw>
                          </a:effectLst>
                          <a:latin typeface="Book Antiqua" pitchFamily="18" charset="0"/>
                        </a:rPr>
                        <a:t>Отражения динамики изменений</a:t>
                      </a:r>
                    </a:p>
                    <a:p>
                      <a:pPr indent="142875">
                        <a:lnSpc>
                          <a:spcPct val="115000"/>
                        </a:lnSpc>
                        <a:spcAft>
                          <a:spcPts val="1000"/>
                        </a:spcAft>
                      </a:pPr>
                      <a:r>
                        <a:rPr lang="ru-RU" sz="1600" b="1">
                          <a:effectLst>
                            <a:outerShdw blurRad="38100" dist="38100" dir="2700000" algn="tl">
                              <a:srgbClr val="000000">
                                <a:alpha val="43137"/>
                              </a:srgbClr>
                            </a:outerShdw>
                          </a:effectLst>
                          <a:latin typeface="Book Antiqua" pitchFamily="18" charset="0"/>
                        </a:rPr>
                        <a:t>Деконструирования</a:t>
                      </a:r>
                      <a:endParaRPr lang="ru-RU" sz="1600" b="1">
                        <a:effectLst>
                          <a:outerShdw blurRad="38100" dist="38100" dir="2700000" algn="tl">
                            <a:srgbClr val="000000">
                              <a:alpha val="43137"/>
                            </a:srgbClr>
                          </a:outerShdw>
                        </a:effectLst>
                        <a:latin typeface="Book Antiqua" pitchFamily="18" charset="0"/>
                        <a:ea typeface="Calibri"/>
                        <a:cs typeface="Times New Roman"/>
                      </a:endParaRPr>
                    </a:p>
                  </a:txBody>
                  <a:tcPr marL="60357" marR="60357" marT="60357" marB="60357"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a:tcPr>
                </a:tc>
                <a:extLst>
                  <a:ext uri="{0D108BD9-81ED-4DB2-BD59-A6C34878D82A}">
                    <a16:rowId xmlns:a16="http://schemas.microsoft.com/office/drawing/2014/main" val="10000"/>
                  </a:ext>
                </a:extLst>
              </a:tr>
              <a:tr h="1872936">
                <a:tc>
                  <a:txBody>
                    <a:bodyPr/>
                    <a:lstStyle/>
                    <a:p>
                      <a:pPr indent="142875">
                        <a:lnSpc>
                          <a:spcPct val="115000"/>
                        </a:lnSpc>
                        <a:spcAft>
                          <a:spcPts val="1000"/>
                        </a:spcAft>
                      </a:pPr>
                      <a:r>
                        <a:rPr lang="ru-RU" sz="1600" b="1">
                          <a:effectLst>
                            <a:outerShdw blurRad="38100" dist="38100" dir="2700000" algn="tl">
                              <a:srgbClr val="000000">
                                <a:alpha val="43137"/>
                              </a:srgbClr>
                            </a:outerShdw>
                          </a:effectLst>
                          <a:latin typeface="Book Antiqua" pitchFamily="18" charset="0"/>
                        </a:rPr>
                        <a:t>8.</a:t>
                      </a:r>
                      <a:endParaRPr lang="ru-RU" sz="1600" b="1">
                        <a:effectLst>
                          <a:outerShdw blurRad="38100" dist="38100" dir="2700000" algn="tl">
                            <a:srgbClr val="000000">
                              <a:alpha val="43137"/>
                            </a:srgbClr>
                          </a:outerShdw>
                        </a:effectLst>
                        <a:latin typeface="Book Antiqua" pitchFamily="18" charset="0"/>
                        <a:ea typeface="Calibri"/>
                        <a:cs typeface="Times New Roman"/>
                      </a:endParaRPr>
                    </a:p>
                  </a:txBody>
                  <a:tcPr marL="60357" marR="60357" marT="60357" marB="60357"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a:tcPr>
                </a:tc>
                <a:tc>
                  <a:txBody>
                    <a:bodyPr/>
                    <a:lstStyle/>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Осознание связи между разными аспектами психического опыта и системы отношений, укрепление «Я» и личных границ</a:t>
                      </a:r>
                      <a:endParaRPr lang="ru-RU" sz="1600" b="1" dirty="0">
                        <a:effectLst>
                          <a:outerShdw blurRad="38100" dist="38100" dir="2700000" algn="tl">
                            <a:srgbClr val="000000">
                              <a:alpha val="43137"/>
                            </a:srgbClr>
                          </a:outerShdw>
                        </a:effectLst>
                        <a:latin typeface="Book Antiqua" pitchFamily="18" charset="0"/>
                        <a:ea typeface="Calibri"/>
                        <a:cs typeface="Times New Roman"/>
                      </a:endParaRPr>
                    </a:p>
                  </a:txBody>
                  <a:tcPr marL="60357" marR="60357" marT="60357" marB="60357"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a:tcPr>
                </a:tc>
                <a:tc>
                  <a:txBody>
                    <a:bodyPr/>
                    <a:lstStyle/>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Отражения динамики изменений</a:t>
                      </a:r>
                    </a:p>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Организации и интеграции</a:t>
                      </a:r>
                    </a:p>
                    <a:p>
                      <a:pPr indent="142875">
                        <a:lnSpc>
                          <a:spcPct val="115000"/>
                        </a:lnSpc>
                        <a:spcAft>
                          <a:spcPts val="1000"/>
                        </a:spcAft>
                      </a:pPr>
                      <a:r>
                        <a:rPr lang="ru-RU" sz="1600" b="1" dirty="0" err="1">
                          <a:effectLst>
                            <a:outerShdw blurRad="38100" dist="38100" dir="2700000" algn="tl">
                              <a:srgbClr val="000000">
                                <a:alpha val="43137"/>
                              </a:srgbClr>
                            </a:outerShdw>
                          </a:effectLst>
                          <a:latin typeface="Book Antiqua" pitchFamily="18" charset="0"/>
                        </a:rPr>
                        <a:t>Объективирования</a:t>
                      </a:r>
                      <a:endParaRPr lang="ru-RU" sz="1600" b="1" dirty="0">
                        <a:effectLst>
                          <a:outerShdw blurRad="38100" dist="38100" dir="2700000" algn="tl">
                            <a:srgbClr val="000000">
                              <a:alpha val="43137"/>
                            </a:srgbClr>
                          </a:outerShdw>
                        </a:effectLst>
                        <a:latin typeface="Book Antiqua" pitchFamily="18" charset="0"/>
                      </a:endParaRPr>
                    </a:p>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Фокусировки</a:t>
                      </a:r>
                    </a:p>
                    <a:p>
                      <a:pPr indent="142875">
                        <a:lnSpc>
                          <a:spcPct val="115000"/>
                        </a:lnSpc>
                        <a:spcAft>
                          <a:spcPts val="1000"/>
                        </a:spcAft>
                      </a:pPr>
                      <a:r>
                        <a:rPr lang="ru-RU" sz="1600" b="1" dirty="0" err="1">
                          <a:effectLst>
                            <a:outerShdw blurRad="38100" dist="38100" dir="2700000" algn="tl">
                              <a:srgbClr val="000000">
                                <a:alpha val="43137"/>
                              </a:srgbClr>
                            </a:outerShdw>
                          </a:effectLst>
                          <a:latin typeface="Book Antiqua" pitchFamily="18" charset="0"/>
                        </a:rPr>
                        <a:t>Смыслообразования</a:t>
                      </a:r>
                      <a:endParaRPr lang="ru-RU" sz="1600" b="1" dirty="0">
                        <a:effectLst>
                          <a:outerShdw blurRad="38100" dist="38100" dir="2700000" algn="tl">
                            <a:srgbClr val="000000">
                              <a:alpha val="43137"/>
                            </a:srgbClr>
                          </a:outerShdw>
                        </a:effectLst>
                        <a:latin typeface="Book Antiqua" pitchFamily="18" charset="0"/>
                      </a:endParaRPr>
                    </a:p>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Рефрейминга</a:t>
                      </a:r>
                    </a:p>
                    <a:p>
                      <a:pPr indent="142875">
                        <a:lnSpc>
                          <a:spcPct val="115000"/>
                        </a:lnSpc>
                        <a:spcAft>
                          <a:spcPts val="1000"/>
                        </a:spcAft>
                      </a:pPr>
                      <a:r>
                        <a:rPr lang="ru-RU" sz="1600" b="1" dirty="0" err="1">
                          <a:effectLst>
                            <a:outerShdw blurRad="38100" dist="38100" dir="2700000" algn="tl">
                              <a:srgbClr val="000000">
                                <a:alpha val="43137"/>
                              </a:srgbClr>
                            </a:outerShdw>
                          </a:effectLst>
                          <a:latin typeface="Book Antiqua" pitchFamily="18" charset="0"/>
                        </a:rPr>
                        <a:t>Контейнирования</a:t>
                      </a:r>
                      <a:endParaRPr lang="ru-RU" sz="1600" b="1" dirty="0">
                        <a:effectLst>
                          <a:outerShdw blurRad="38100" dist="38100" dir="2700000" algn="tl">
                            <a:srgbClr val="000000">
                              <a:alpha val="43137"/>
                            </a:srgbClr>
                          </a:outerShdw>
                        </a:effectLst>
                        <a:latin typeface="Book Antiqua" pitchFamily="18" charset="0"/>
                        <a:ea typeface="Calibri"/>
                        <a:cs typeface="Times New Roman"/>
                      </a:endParaRPr>
                    </a:p>
                  </a:txBody>
                  <a:tcPr marL="60357" marR="60357" marT="60357" marB="60357"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a:tcPr>
                </a:tc>
                <a:extLst>
                  <a:ext uri="{0D108BD9-81ED-4DB2-BD59-A6C34878D82A}">
                    <a16:rowId xmlns:a16="http://schemas.microsoft.com/office/drawing/2014/main" val="10001"/>
                  </a:ext>
                </a:extLst>
              </a:tr>
            </a:tbl>
          </a:graphicData>
        </a:graphic>
      </p:graphicFrame>
      <p:sp>
        <p:nvSpPr>
          <p:cNvPr id="12" name="Выгнутая вправо стрелка 11"/>
          <p:cNvSpPr/>
          <p:nvPr/>
        </p:nvSpPr>
        <p:spPr>
          <a:xfrm rot="20340920">
            <a:off x="8269222" y="5516758"/>
            <a:ext cx="731520" cy="1216152"/>
          </a:xfrm>
          <a:prstGeom prst="curvedLef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solidFill>
                <a:schemeClr val="tx1"/>
              </a:solidFill>
            </a:endParaRPr>
          </a:p>
        </p:txBody>
      </p:sp>
    </p:spTree>
    <p:extLst>
      <p:ext uri="{BB962C8B-B14F-4D97-AF65-F5344CB8AC3E}">
        <p14:creationId xmlns:p14="http://schemas.microsoft.com/office/powerpoint/2010/main" val="4923438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4078750770"/>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marL="0" indent="0">
              <a:buNone/>
            </a:pPr>
            <a:r>
              <a:rPr lang="ru-RU" sz="1800" b="1" dirty="0">
                <a:effectLst>
                  <a:outerShdw blurRad="38100" dist="38100" dir="2700000" algn="tl">
                    <a:srgbClr val="000000">
                      <a:alpha val="43137"/>
                    </a:srgbClr>
                  </a:outerShdw>
                </a:effectLst>
                <a:latin typeface="Book Antiqua" pitchFamily="18" charset="0"/>
              </a:rPr>
              <a:t>щ</a:t>
            </a:r>
          </a:p>
        </p:txBody>
      </p:sp>
      <p:sp>
        <p:nvSpPr>
          <p:cNvPr id="7"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Задачи использования фотографии и ее психологические функции</a:t>
            </a:r>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endPar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3795409180"/>
              </p:ext>
            </p:extLst>
          </p:nvPr>
        </p:nvGraphicFramePr>
        <p:xfrm>
          <a:off x="107504" y="562164"/>
          <a:ext cx="8928993" cy="6039972"/>
        </p:xfrm>
        <a:graphic>
          <a:graphicData uri="http://schemas.openxmlformats.org/drawingml/2006/table">
            <a:tbl>
              <a:tblPr firstRow="1" firstCol="1" bandRow="1">
                <a:tableStyleId>{5940675A-B579-460E-94D1-54222C63F5DA}</a:tableStyleId>
              </a:tblPr>
              <a:tblGrid>
                <a:gridCol w="576064">
                  <a:extLst>
                    <a:ext uri="{9D8B030D-6E8A-4147-A177-3AD203B41FA5}">
                      <a16:colId xmlns:a16="http://schemas.microsoft.com/office/drawing/2014/main" val="20000"/>
                    </a:ext>
                  </a:extLst>
                </a:gridCol>
                <a:gridCol w="3816424">
                  <a:extLst>
                    <a:ext uri="{9D8B030D-6E8A-4147-A177-3AD203B41FA5}">
                      <a16:colId xmlns:a16="http://schemas.microsoft.com/office/drawing/2014/main" val="20001"/>
                    </a:ext>
                  </a:extLst>
                </a:gridCol>
                <a:gridCol w="4536505">
                  <a:extLst>
                    <a:ext uri="{9D8B030D-6E8A-4147-A177-3AD203B41FA5}">
                      <a16:colId xmlns:a16="http://schemas.microsoft.com/office/drawing/2014/main" val="20002"/>
                    </a:ext>
                  </a:extLst>
                </a:gridCol>
              </a:tblGrid>
              <a:tr h="2139994">
                <a:tc>
                  <a:txBody>
                    <a:bodyPr/>
                    <a:lstStyle/>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9.</a:t>
                      </a:r>
                      <a:endParaRPr lang="ru-RU" sz="1600" b="1" dirty="0">
                        <a:effectLst>
                          <a:outerShdw blurRad="38100" dist="38100" dir="2700000" algn="tl">
                            <a:srgbClr val="000000">
                              <a:alpha val="43137"/>
                            </a:srgbClr>
                          </a:outerShdw>
                        </a:effectLst>
                        <a:latin typeface="Book Antiqua" pitchFamily="18" charset="0"/>
                        <a:ea typeface="Calibri"/>
                        <a:cs typeface="Times New Roman"/>
                      </a:endParaRPr>
                    </a:p>
                  </a:txBody>
                  <a:tcPr marL="53557" marR="53557" marT="53557" marB="53557"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a:tcPr>
                </a:tc>
                <a:tc>
                  <a:txBody>
                    <a:bodyPr/>
                    <a:lstStyle/>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Актуализация и проявление латентных потребностей свойств личности, раскрытие внутренних ресурсов и творческих способностей</a:t>
                      </a:r>
                      <a:endParaRPr lang="ru-RU" sz="1600" b="1" dirty="0">
                        <a:effectLst>
                          <a:outerShdw blurRad="38100" dist="38100" dir="2700000" algn="tl">
                            <a:srgbClr val="000000">
                              <a:alpha val="43137"/>
                            </a:srgbClr>
                          </a:outerShdw>
                        </a:effectLst>
                        <a:latin typeface="Book Antiqua" pitchFamily="18" charset="0"/>
                        <a:ea typeface="Calibri"/>
                        <a:cs typeface="Times New Roman"/>
                      </a:endParaRPr>
                    </a:p>
                  </a:txBody>
                  <a:tcPr marL="53557" marR="53557" marT="53557" marB="53557"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a:tcPr>
                </a:tc>
                <a:tc>
                  <a:txBody>
                    <a:bodyPr/>
                    <a:lstStyle/>
                    <a:p>
                      <a:pPr indent="142875">
                        <a:lnSpc>
                          <a:spcPct val="115000"/>
                        </a:lnSpc>
                        <a:spcAft>
                          <a:spcPts val="1000"/>
                        </a:spcAft>
                      </a:pPr>
                      <a:r>
                        <a:rPr lang="ru-RU" sz="1600" b="1">
                          <a:effectLst>
                            <a:outerShdw blurRad="38100" dist="38100" dir="2700000" algn="tl">
                              <a:srgbClr val="000000">
                                <a:alpha val="43137"/>
                              </a:srgbClr>
                            </a:outerShdw>
                          </a:effectLst>
                          <a:latin typeface="Book Antiqua" pitchFamily="18" charset="0"/>
                        </a:rPr>
                        <a:t>Стимуляции</a:t>
                      </a:r>
                    </a:p>
                    <a:p>
                      <a:pPr indent="142875">
                        <a:lnSpc>
                          <a:spcPct val="115000"/>
                        </a:lnSpc>
                        <a:spcAft>
                          <a:spcPts val="1000"/>
                        </a:spcAft>
                      </a:pPr>
                      <a:r>
                        <a:rPr lang="ru-RU" sz="1600" b="1">
                          <a:effectLst>
                            <a:outerShdw blurRad="38100" dist="38100" dir="2700000" algn="tl">
                              <a:srgbClr val="000000">
                                <a:alpha val="43137"/>
                              </a:srgbClr>
                            </a:outerShdw>
                          </a:effectLst>
                          <a:latin typeface="Book Antiqua" pitchFamily="18" charset="0"/>
                        </a:rPr>
                        <a:t>Мобилизации</a:t>
                      </a:r>
                    </a:p>
                    <a:p>
                      <a:pPr indent="142875">
                        <a:lnSpc>
                          <a:spcPct val="115000"/>
                        </a:lnSpc>
                        <a:spcAft>
                          <a:spcPts val="1000"/>
                        </a:spcAft>
                      </a:pPr>
                      <a:r>
                        <a:rPr lang="ru-RU" sz="1600" b="1">
                          <a:effectLst>
                            <a:outerShdw blurRad="38100" dist="38100" dir="2700000" algn="tl">
                              <a:srgbClr val="000000">
                                <a:alpha val="43137"/>
                              </a:srgbClr>
                            </a:outerShdw>
                          </a:effectLst>
                          <a:latin typeface="Book Antiqua" pitchFamily="18" charset="0"/>
                        </a:rPr>
                        <a:t>Фокусировки</a:t>
                      </a:r>
                    </a:p>
                    <a:p>
                      <a:pPr indent="142875">
                        <a:lnSpc>
                          <a:spcPct val="115000"/>
                        </a:lnSpc>
                        <a:spcAft>
                          <a:spcPts val="1000"/>
                        </a:spcAft>
                      </a:pPr>
                      <a:r>
                        <a:rPr lang="ru-RU" sz="1600" b="1">
                          <a:effectLst>
                            <a:outerShdw blurRad="38100" dist="38100" dir="2700000" algn="tl">
                              <a:srgbClr val="000000">
                                <a:alpha val="43137"/>
                              </a:srgbClr>
                            </a:outerShdw>
                          </a:effectLst>
                          <a:latin typeface="Book Antiqua" pitchFamily="18" charset="0"/>
                        </a:rPr>
                        <a:t>Экспрессивно-катарсическая</a:t>
                      </a:r>
                    </a:p>
                    <a:p>
                      <a:pPr indent="142875">
                        <a:lnSpc>
                          <a:spcPct val="115000"/>
                        </a:lnSpc>
                        <a:spcAft>
                          <a:spcPts val="1000"/>
                        </a:spcAft>
                      </a:pPr>
                      <a:r>
                        <a:rPr lang="ru-RU" sz="1600" b="1">
                          <a:effectLst>
                            <a:outerShdw blurRad="38100" dist="38100" dir="2700000" algn="tl">
                              <a:srgbClr val="000000">
                                <a:alpha val="43137"/>
                              </a:srgbClr>
                            </a:outerShdw>
                          </a:effectLst>
                          <a:latin typeface="Book Antiqua" pitchFamily="18" charset="0"/>
                        </a:rPr>
                        <a:t>Организации</a:t>
                      </a:r>
                    </a:p>
                    <a:p>
                      <a:pPr indent="142875">
                        <a:lnSpc>
                          <a:spcPct val="115000"/>
                        </a:lnSpc>
                        <a:spcAft>
                          <a:spcPts val="1000"/>
                        </a:spcAft>
                      </a:pPr>
                      <a:r>
                        <a:rPr lang="ru-RU" sz="1600" b="1">
                          <a:effectLst>
                            <a:outerShdw blurRad="38100" dist="38100" dir="2700000" algn="tl">
                              <a:srgbClr val="000000">
                                <a:alpha val="43137"/>
                              </a:srgbClr>
                            </a:outerShdw>
                          </a:effectLst>
                          <a:latin typeface="Book Antiqua" pitchFamily="18" charset="0"/>
                        </a:rPr>
                        <a:t>Объективирования</a:t>
                      </a:r>
                    </a:p>
                    <a:p>
                      <a:pPr indent="142875">
                        <a:lnSpc>
                          <a:spcPct val="115000"/>
                        </a:lnSpc>
                        <a:spcAft>
                          <a:spcPts val="1000"/>
                        </a:spcAft>
                      </a:pPr>
                      <a:r>
                        <a:rPr lang="ru-RU" sz="1600" b="1">
                          <a:effectLst>
                            <a:outerShdw blurRad="38100" dist="38100" dir="2700000" algn="tl">
                              <a:srgbClr val="000000">
                                <a:alpha val="43137"/>
                              </a:srgbClr>
                            </a:outerShdw>
                          </a:effectLst>
                          <a:latin typeface="Book Antiqua" pitchFamily="18" charset="0"/>
                        </a:rPr>
                        <a:t>Защиты</a:t>
                      </a:r>
                    </a:p>
                    <a:p>
                      <a:pPr indent="142875">
                        <a:lnSpc>
                          <a:spcPct val="115000"/>
                        </a:lnSpc>
                        <a:spcAft>
                          <a:spcPts val="1000"/>
                        </a:spcAft>
                      </a:pPr>
                      <a:r>
                        <a:rPr lang="ru-RU" sz="1600" b="1">
                          <a:effectLst>
                            <a:outerShdw blurRad="38100" dist="38100" dir="2700000" algn="tl">
                              <a:srgbClr val="000000">
                                <a:alpha val="43137"/>
                              </a:srgbClr>
                            </a:outerShdw>
                          </a:effectLst>
                          <a:latin typeface="Book Antiqua" pitchFamily="18" charset="0"/>
                        </a:rPr>
                        <a:t>Рефрейминга</a:t>
                      </a:r>
                    </a:p>
                    <a:p>
                      <a:pPr indent="142875">
                        <a:lnSpc>
                          <a:spcPct val="115000"/>
                        </a:lnSpc>
                        <a:spcAft>
                          <a:spcPts val="1000"/>
                        </a:spcAft>
                      </a:pPr>
                      <a:r>
                        <a:rPr lang="ru-RU" sz="1600" b="1">
                          <a:effectLst>
                            <a:outerShdw blurRad="38100" dist="38100" dir="2700000" algn="tl">
                              <a:srgbClr val="000000">
                                <a:alpha val="43137"/>
                              </a:srgbClr>
                            </a:outerShdw>
                          </a:effectLst>
                          <a:latin typeface="Book Antiqua" pitchFamily="18" charset="0"/>
                        </a:rPr>
                        <a:t>Смыслообразования</a:t>
                      </a:r>
                      <a:endParaRPr lang="ru-RU" sz="1600" b="1">
                        <a:effectLst>
                          <a:outerShdw blurRad="38100" dist="38100" dir="2700000" algn="tl">
                            <a:srgbClr val="000000">
                              <a:alpha val="43137"/>
                            </a:srgbClr>
                          </a:outerShdw>
                        </a:effectLst>
                        <a:latin typeface="Book Antiqua" pitchFamily="18" charset="0"/>
                        <a:ea typeface="Calibri"/>
                        <a:cs typeface="Times New Roman"/>
                      </a:endParaRPr>
                    </a:p>
                  </a:txBody>
                  <a:tcPr marL="53557" marR="53557" marT="53557" marB="53557"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a:tcPr>
                </a:tc>
                <a:extLst>
                  <a:ext uri="{0D108BD9-81ED-4DB2-BD59-A6C34878D82A}">
                    <a16:rowId xmlns:a16="http://schemas.microsoft.com/office/drawing/2014/main" val="10000"/>
                  </a:ext>
                </a:extLst>
              </a:tr>
              <a:tr h="1417659">
                <a:tc>
                  <a:txBody>
                    <a:bodyPr/>
                    <a:lstStyle/>
                    <a:p>
                      <a:pPr indent="142875">
                        <a:lnSpc>
                          <a:spcPct val="115000"/>
                        </a:lnSpc>
                        <a:spcAft>
                          <a:spcPts val="1000"/>
                        </a:spcAft>
                      </a:pPr>
                      <a:r>
                        <a:rPr lang="ru-RU" sz="1600" b="1">
                          <a:effectLst>
                            <a:outerShdw blurRad="38100" dist="38100" dir="2700000" algn="tl">
                              <a:srgbClr val="000000">
                                <a:alpha val="43137"/>
                              </a:srgbClr>
                            </a:outerShdw>
                          </a:effectLst>
                          <a:latin typeface="Book Antiqua" pitchFamily="18" charset="0"/>
                        </a:rPr>
                        <a:t>10.</a:t>
                      </a:r>
                      <a:endParaRPr lang="ru-RU" sz="1600" b="1">
                        <a:effectLst>
                          <a:outerShdw blurRad="38100" dist="38100" dir="2700000" algn="tl">
                            <a:srgbClr val="000000">
                              <a:alpha val="43137"/>
                            </a:srgbClr>
                          </a:outerShdw>
                        </a:effectLst>
                        <a:latin typeface="Book Antiqua" pitchFamily="18" charset="0"/>
                        <a:ea typeface="Calibri"/>
                        <a:cs typeface="Times New Roman"/>
                      </a:endParaRPr>
                    </a:p>
                  </a:txBody>
                  <a:tcPr marL="53557" marR="53557" marT="53557" marB="53557"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a:tcPr>
                </a:tc>
                <a:tc>
                  <a:txBody>
                    <a:bodyPr/>
                    <a:lstStyle/>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Развитие интересов и мотиваций, осознание установок и ценностей</a:t>
                      </a:r>
                      <a:endParaRPr lang="ru-RU" sz="1600" b="1" dirty="0">
                        <a:effectLst>
                          <a:outerShdw blurRad="38100" dist="38100" dir="2700000" algn="tl">
                            <a:srgbClr val="000000">
                              <a:alpha val="43137"/>
                            </a:srgbClr>
                          </a:outerShdw>
                        </a:effectLst>
                        <a:latin typeface="Book Antiqua" pitchFamily="18" charset="0"/>
                        <a:ea typeface="Calibri"/>
                        <a:cs typeface="Times New Roman"/>
                      </a:endParaRPr>
                    </a:p>
                  </a:txBody>
                  <a:tcPr marL="53557" marR="53557" marT="53557" marB="53557"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a:tcPr>
                </a:tc>
                <a:tc>
                  <a:txBody>
                    <a:bodyPr/>
                    <a:lstStyle/>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Мобилизации</a:t>
                      </a:r>
                    </a:p>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Фокусировки</a:t>
                      </a:r>
                    </a:p>
                    <a:p>
                      <a:pPr indent="142875">
                        <a:lnSpc>
                          <a:spcPct val="115000"/>
                        </a:lnSpc>
                        <a:spcAft>
                          <a:spcPts val="1000"/>
                        </a:spcAft>
                      </a:pPr>
                      <a:r>
                        <a:rPr lang="ru-RU" sz="1600" b="1" dirty="0" err="1">
                          <a:effectLst>
                            <a:outerShdw blurRad="38100" dist="38100" dir="2700000" algn="tl">
                              <a:srgbClr val="000000">
                                <a:alpha val="43137"/>
                              </a:srgbClr>
                            </a:outerShdw>
                          </a:effectLst>
                          <a:latin typeface="Book Antiqua" pitchFamily="18" charset="0"/>
                        </a:rPr>
                        <a:t>Объективирования</a:t>
                      </a:r>
                      <a:endParaRPr lang="ru-RU" sz="1600" b="1" dirty="0">
                        <a:effectLst>
                          <a:outerShdw blurRad="38100" dist="38100" dir="2700000" algn="tl">
                            <a:srgbClr val="000000">
                              <a:alpha val="43137"/>
                            </a:srgbClr>
                          </a:outerShdw>
                        </a:effectLst>
                        <a:latin typeface="Book Antiqua" pitchFamily="18" charset="0"/>
                      </a:endParaRPr>
                    </a:p>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Отражения динамики изменений</a:t>
                      </a:r>
                    </a:p>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Рефрейминга</a:t>
                      </a:r>
                    </a:p>
                    <a:p>
                      <a:pPr indent="142875">
                        <a:lnSpc>
                          <a:spcPct val="115000"/>
                        </a:lnSpc>
                        <a:spcAft>
                          <a:spcPts val="1000"/>
                        </a:spcAft>
                      </a:pPr>
                      <a:r>
                        <a:rPr lang="ru-RU" sz="1600" b="1" dirty="0" err="1">
                          <a:effectLst>
                            <a:outerShdw blurRad="38100" dist="38100" dir="2700000" algn="tl">
                              <a:srgbClr val="000000">
                                <a:alpha val="43137"/>
                              </a:srgbClr>
                            </a:outerShdw>
                          </a:effectLst>
                          <a:latin typeface="Book Antiqua" pitchFamily="18" charset="0"/>
                        </a:rPr>
                        <a:t>Смыслообразования</a:t>
                      </a:r>
                      <a:endParaRPr lang="ru-RU" sz="1600" b="1" dirty="0">
                        <a:effectLst>
                          <a:outerShdw blurRad="38100" dist="38100" dir="2700000" algn="tl">
                            <a:srgbClr val="000000">
                              <a:alpha val="43137"/>
                            </a:srgbClr>
                          </a:outerShdw>
                        </a:effectLst>
                        <a:latin typeface="Book Antiqua" pitchFamily="18" charset="0"/>
                        <a:ea typeface="Calibri"/>
                        <a:cs typeface="Times New Roman"/>
                      </a:endParaRPr>
                    </a:p>
                  </a:txBody>
                  <a:tcPr marL="53557" marR="53557" marT="53557" marB="53557"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a:tcPr>
                </a:tc>
                <a:extLst>
                  <a:ext uri="{0D108BD9-81ED-4DB2-BD59-A6C34878D82A}">
                    <a16:rowId xmlns:a16="http://schemas.microsoft.com/office/drawing/2014/main" val="10001"/>
                  </a:ext>
                </a:extLst>
              </a:tr>
            </a:tbl>
          </a:graphicData>
        </a:graphic>
      </p:graphicFrame>
      <p:sp>
        <p:nvSpPr>
          <p:cNvPr id="12" name="Выгнутая вправо стрелка 11"/>
          <p:cNvSpPr/>
          <p:nvPr/>
        </p:nvSpPr>
        <p:spPr>
          <a:xfrm rot="20340920">
            <a:off x="8269222" y="5516758"/>
            <a:ext cx="731520" cy="1216152"/>
          </a:xfrm>
          <a:prstGeom prst="curvedLef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solidFill>
                <a:schemeClr val="tx1"/>
              </a:solidFill>
            </a:endParaRPr>
          </a:p>
        </p:txBody>
      </p:sp>
    </p:spTree>
    <p:extLst>
      <p:ext uri="{BB962C8B-B14F-4D97-AF65-F5344CB8AC3E}">
        <p14:creationId xmlns:p14="http://schemas.microsoft.com/office/powerpoint/2010/main" val="8700706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1069254704"/>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pitchFamily="2" charset="2"/>
              <a:buChar char="q"/>
            </a:pPr>
            <a:r>
              <a:rPr lang="ru-RU" sz="1900" b="1" dirty="0">
                <a:effectLst>
                  <a:outerShdw blurRad="38100" dist="38100" dir="2700000" algn="tl">
                    <a:srgbClr val="000000">
                      <a:alpha val="43137"/>
                    </a:srgbClr>
                  </a:outerShdw>
                </a:effectLst>
                <a:latin typeface="Book Antiqua" pitchFamily="18" charset="0"/>
              </a:rPr>
              <a:t>Фототерапия – </a:t>
            </a:r>
            <a:r>
              <a:rPr lang="ru-RU" sz="1900" b="1" dirty="0">
                <a:ln w="12700">
                  <a:solidFill>
                    <a:sysClr val="windowText" lastClr="000000"/>
                  </a:solidFill>
                  <a:prstDash val="solid"/>
                </a:ln>
                <a:solidFill>
                  <a:srgbClr val="C00000"/>
                </a:solidFill>
                <a:effectLst>
                  <a:outerShdw blurRad="41275" dist="20320" dir="1800000" algn="tl" rotWithShape="0">
                    <a:srgbClr val="000000">
                      <a:alpha val="40000"/>
                    </a:srgbClr>
                  </a:outerShdw>
                </a:effectLst>
                <a:latin typeface="Book Antiqua" pitchFamily="18" charset="0"/>
              </a:rPr>
              <a:t>создание </a:t>
            </a:r>
            <a:r>
              <a:rPr lang="ru-RU" sz="2000" b="1" i="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или</a:t>
            </a:r>
            <a:r>
              <a:rPr lang="ru-RU" sz="1900" b="1" dirty="0">
                <a:ln w="12700">
                  <a:solidFill>
                    <a:sysClr val="windowText" lastClr="000000"/>
                  </a:solidFill>
                  <a:prstDash val="solid"/>
                </a:ln>
                <a:solidFill>
                  <a:srgbClr val="C00000"/>
                </a:solidFill>
                <a:effectLst>
                  <a:outerShdw blurRad="41275" dist="20320" dir="1800000" algn="tl" rotWithShape="0">
                    <a:srgbClr val="000000">
                      <a:alpha val="40000"/>
                    </a:srgbClr>
                  </a:outerShdw>
                </a:effectLst>
                <a:latin typeface="Book Antiqua" pitchFamily="18" charset="0"/>
              </a:rPr>
              <a:t> восприятие </a:t>
            </a:r>
            <a:r>
              <a:rPr lang="ru-RU" sz="1900" b="1" dirty="0">
                <a:effectLst>
                  <a:outerShdw blurRad="38100" dist="38100" dir="2700000" algn="tl">
                    <a:srgbClr val="000000">
                      <a:alpha val="43137"/>
                    </a:srgbClr>
                  </a:outerShdw>
                </a:effectLst>
                <a:latin typeface="Book Antiqua" pitchFamily="18" charset="0"/>
              </a:rPr>
              <a:t>фотографических образов,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дополняемое их обсуждение разными видами творческой деятельности.</a:t>
            </a:r>
          </a:p>
          <a:p>
            <a:pPr>
              <a:buFont typeface="Wingdings" pitchFamily="2" charset="2"/>
              <a:buChar char="q"/>
            </a:pPr>
            <a:r>
              <a:rPr lang="ru-RU" sz="1900" b="1" dirty="0">
                <a:effectLst>
                  <a:outerShdw blurRad="38100" dist="38100" dir="2700000" algn="tl">
                    <a:srgbClr val="000000">
                      <a:alpha val="43137"/>
                    </a:srgbClr>
                  </a:outerShdw>
                </a:effectLst>
                <a:latin typeface="Book Antiqua" pitchFamily="18" charset="0"/>
              </a:rPr>
              <a:t>Это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лечебно-коррекционное применение фотографии </a:t>
            </a:r>
            <a:r>
              <a:rPr lang="ru-RU" sz="1900" b="1" dirty="0">
                <a:effectLst>
                  <a:outerShdw blurRad="38100" dist="38100" dir="2700000" algn="tl">
                    <a:srgbClr val="000000">
                      <a:alpha val="43137"/>
                    </a:srgbClr>
                  </a:outerShdw>
                </a:effectLst>
                <a:latin typeface="Book Antiqua" pitchFamily="18" charset="0"/>
              </a:rPr>
              <a:t>и ее использование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для решения всевозможных психологических проблем</a:t>
            </a:r>
            <a:r>
              <a:rPr lang="ru-RU" sz="1900" b="1" dirty="0">
                <a:effectLst>
                  <a:outerShdw blurRad="38100" dist="38100" dir="2700000" algn="tl">
                    <a:srgbClr val="000000">
                      <a:alpha val="43137"/>
                    </a:srgbClr>
                  </a:outerShdw>
                </a:effectLst>
                <a:latin typeface="Book Antiqua" pitchFamily="18" charset="0"/>
              </a:rPr>
              <a:t>, а также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для развития и гармонизации личности</a:t>
            </a:r>
            <a:r>
              <a:rPr lang="ru-RU" sz="1900" b="1" dirty="0">
                <a:effectLst>
                  <a:outerShdw blurRad="38100" dist="38100" dir="2700000" algn="tl">
                    <a:srgbClr val="000000">
                      <a:alpha val="43137"/>
                    </a:srgbClr>
                  </a:outerShdw>
                </a:effectLst>
                <a:latin typeface="Book Antiqua" pitchFamily="18" charset="0"/>
              </a:rPr>
              <a:t>. </a:t>
            </a:r>
          </a:p>
          <a:p>
            <a:pPr>
              <a:buFont typeface="Wingdings" pitchFamily="2" charset="2"/>
              <a:buChar char="q"/>
            </a:pPr>
            <a:r>
              <a:rPr lang="ru-RU" sz="1900" b="1" dirty="0">
                <a:effectLst>
                  <a:outerShdw blurRad="38100" dist="38100" dir="2700000" algn="tl">
                    <a:srgbClr val="000000">
                      <a:alpha val="43137"/>
                    </a:srgbClr>
                  </a:outerShdw>
                </a:effectLst>
                <a:latin typeface="Book Antiqua" pitchFamily="18" charset="0"/>
              </a:rPr>
              <a:t>Фототерапия -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одно из направлений арт-терапии</a:t>
            </a:r>
            <a:r>
              <a:rPr lang="ru-RU" sz="1900" b="1" dirty="0">
                <a:effectLst>
                  <a:outerShdw blurRad="38100" dist="38100" dir="2700000" algn="tl">
                    <a:srgbClr val="000000">
                      <a:alpha val="43137"/>
                    </a:srgbClr>
                  </a:outerShdw>
                </a:effectLst>
                <a:latin typeface="Book Antiqua" pitchFamily="18" charset="0"/>
              </a:rPr>
              <a:t>. Арт-терапия – это направление психологической коррекции,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в основе которого лежит искусство и творчество</a:t>
            </a:r>
            <a:r>
              <a:rPr lang="ru-RU" sz="1900" b="1" dirty="0">
                <a:effectLst>
                  <a:outerShdw blurRad="38100" dist="38100" dir="2700000" algn="tl">
                    <a:srgbClr val="000000">
                      <a:alpha val="43137"/>
                    </a:srgbClr>
                  </a:outerShdw>
                </a:effectLst>
                <a:latin typeface="Book Antiqua" pitchFamily="18" charset="0"/>
              </a:rPr>
              <a:t>. </a:t>
            </a:r>
          </a:p>
          <a:p>
            <a:pPr>
              <a:buFont typeface="Wingdings" pitchFamily="2" charset="2"/>
              <a:buChar char="q"/>
            </a:pPr>
            <a:r>
              <a:rPr lang="ru-RU" sz="1900" b="1" dirty="0">
                <a:effectLst>
                  <a:outerShdw blurRad="38100" dist="38100" dir="2700000" algn="tl">
                    <a:srgbClr val="000000">
                      <a:alpha val="43137"/>
                    </a:srgbClr>
                  </a:outerShdw>
                </a:effectLst>
                <a:latin typeface="Book Antiqua" pitchFamily="18" charset="0"/>
              </a:rPr>
              <a:t>Фототерапия может быть основана</a:t>
            </a:r>
          </a:p>
          <a:p>
            <a:pPr>
              <a:buFont typeface="Wingdings" pitchFamily="2" charset="2"/>
              <a:buChar char="q"/>
            </a:pPr>
            <a:endParaRPr lang="ru-RU" sz="1900" b="1" dirty="0">
              <a:effectLst>
                <a:outerShdw blurRad="38100" dist="38100" dir="2700000" algn="tl">
                  <a:srgbClr val="000000">
                    <a:alpha val="43137"/>
                  </a:srgbClr>
                </a:outerShdw>
              </a:effectLst>
              <a:latin typeface="Book Antiqua" pitchFamily="18" charset="0"/>
            </a:endParaRPr>
          </a:p>
          <a:p>
            <a:pPr marL="0" indent="0">
              <a:buNone/>
            </a:pPr>
            <a:endParaRPr lang="ru-RU" sz="1900" b="1" dirty="0">
              <a:effectLst>
                <a:outerShdw blurRad="38100" dist="38100" dir="2700000" algn="tl">
                  <a:srgbClr val="000000">
                    <a:alpha val="43137"/>
                  </a:srgbClr>
                </a:outerShdw>
              </a:effectLst>
              <a:latin typeface="Book Antiqua" pitchFamily="18" charset="0"/>
            </a:endParaRPr>
          </a:p>
          <a:p>
            <a:pPr>
              <a:buFont typeface="Wingdings" pitchFamily="2" charset="2"/>
              <a:buChar char="q"/>
            </a:pPr>
            <a:r>
              <a:rPr lang="ru-RU" sz="1900" b="1" dirty="0">
                <a:effectLst>
                  <a:outerShdw blurRad="38100" dist="38100" dir="2700000" algn="tl">
                    <a:srgbClr val="000000">
                      <a:alpha val="43137"/>
                    </a:srgbClr>
                  </a:outerShdw>
                </a:effectLst>
                <a:latin typeface="Book Antiqua" pitchFamily="18" charset="0"/>
              </a:rPr>
              <a:t>Фотография</a:t>
            </a:r>
          </a:p>
          <a:p>
            <a:pPr>
              <a:buFont typeface="Wingdings" pitchFamily="2" charset="2"/>
              <a:buChar char="Ø"/>
            </a:pPr>
            <a:r>
              <a:rPr lang="ru-RU" sz="1900" b="1" dirty="0">
                <a:effectLst>
                  <a:outerShdw blurRad="38100" dist="38100" dir="2700000" algn="tl">
                    <a:srgbClr val="000000">
                      <a:alpha val="43137"/>
                    </a:srgbClr>
                  </a:outerShdw>
                </a:effectLst>
                <a:latin typeface="Book Antiqua" pitchFamily="18" charset="0"/>
              </a:rPr>
              <a:t>уникальным образом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объединяет в себе </a:t>
            </a:r>
            <a:r>
              <a:rPr lang="ru-RU" sz="1900" b="1" dirty="0">
                <a:effectLst>
                  <a:outerShdw blurRad="38100" dist="38100" dir="2700000" algn="tl">
                    <a:srgbClr val="000000">
                      <a:alpha val="43137"/>
                    </a:srgbClr>
                  </a:outerShdw>
                </a:effectLst>
                <a:latin typeface="Book Antiqua" pitchFamily="18" charset="0"/>
              </a:rPr>
              <a:t>и </a:t>
            </a:r>
            <a:r>
              <a:rPr lang="ru-RU" sz="1900" b="1" u="sng" dirty="0">
                <a:effectLst>
                  <a:outerShdw blurRad="38100" dist="38100" dir="2700000" algn="tl">
                    <a:srgbClr val="000000">
                      <a:alpha val="43137"/>
                    </a:srgbClr>
                  </a:outerShdw>
                </a:effectLst>
                <a:latin typeface="Book Antiqua" pitchFamily="18" charset="0"/>
              </a:rPr>
              <a:t>последние достижения технического прогресса,</a:t>
            </a:r>
            <a:r>
              <a:rPr lang="ru-RU" sz="1900" b="1" dirty="0">
                <a:effectLst>
                  <a:outerShdw blurRad="38100" dist="38100" dir="2700000" algn="tl">
                    <a:srgbClr val="000000">
                      <a:alpha val="43137"/>
                    </a:srgbClr>
                  </a:outerShdw>
                </a:effectLst>
                <a:latin typeface="Book Antiqua" pitchFamily="18" charset="0"/>
              </a:rPr>
              <a:t> и </a:t>
            </a:r>
            <a:r>
              <a:rPr lang="ru-RU" sz="1900" b="1" u="sng" dirty="0">
                <a:effectLst>
                  <a:outerShdw blurRad="38100" dist="38100" dir="2700000" algn="tl">
                    <a:srgbClr val="000000">
                      <a:alpha val="43137"/>
                    </a:srgbClr>
                  </a:outerShdw>
                </a:effectLst>
                <a:latin typeface="Book Antiqua" pitchFamily="18" charset="0"/>
              </a:rPr>
              <a:t>психологические возможности высокого искусства.</a:t>
            </a:r>
          </a:p>
          <a:p>
            <a:pPr>
              <a:buFont typeface="Wingdings" pitchFamily="2" charset="2"/>
              <a:buChar char="Ø"/>
            </a:pPr>
            <a:r>
              <a:rPr lang="ru-RU" sz="1900" b="1" dirty="0">
                <a:effectLst>
                  <a:outerShdw blurRad="38100" dist="38100" dir="2700000" algn="tl">
                    <a:srgbClr val="000000">
                      <a:alpha val="43137"/>
                    </a:srgbClr>
                  </a:outerShdw>
                </a:effectLst>
                <a:latin typeface="Book Antiqua" pitchFamily="18" charset="0"/>
              </a:rPr>
              <a:t>Фотография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доступна, относительно дешева, она создается быстро</a:t>
            </a:r>
            <a:r>
              <a:rPr lang="ru-RU" sz="1900" b="1" dirty="0">
                <a:effectLst>
                  <a:outerShdw blurRad="38100" dist="38100" dir="2700000" algn="tl">
                    <a:srgbClr val="000000">
                      <a:alpha val="43137"/>
                    </a:srgbClr>
                  </a:outerShdw>
                </a:effectLst>
                <a:latin typeface="Book Antiqua" pitchFamily="18" charset="0"/>
              </a:rPr>
              <a:t>. Для ее создания не требуется специальное образование.</a:t>
            </a:r>
          </a:p>
          <a:p>
            <a:pPr>
              <a:buFont typeface="Wingdings" pitchFamily="2" charset="2"/>
              <a:buChar char="Ø"/>
            </a:pPr>
            <a:r>
              <a:rPr lang="ru-RU" sz="1900" b="1" dirty="0">
                <a:effectLst>
                  <a:outerShdw blurRad="38100" dist="38100" dir="2700000" algn="tl">
                    <a:srgbClr val="000000">
                      <a:alpha val="43137"/>
                    </a:srgbClr>
                  </a:outerShdw>
                </a:effectLst>
                <a:latin typeface="Book Antiqua" pitchFamily="18" charset="0"/>
              </a:rPr>
              <a:t>В то же время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воздействие фотографии </a:t>
            </a:r>
            <a:r>
              <a:rPr lang="ru-RU" sz="1900" b="1" dirty="0">
                <a:effectLst>
                  <a:outerShdw blurRad="38100" dist="38100" dir="2700000" algn="tl">
                    <a:srgbClr val="000000">
                      <a:alpha val="43137"/>
                    </a:srgbClr>
                  </a:outerShdw>
                </a:effectLst>
                <a:latin typeface="Book Antiqua" pitchFamily="18" charset="0"/>
              </a:rPr>
              <a:t>на ее создателя и зрителей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может быть достаточно сильным</a:t>
            </a:r>
            <a:r>
              <a:rPr lang="ru-RU" sz="1900" b="1" dirty="0">
                <a:effectLst>
                  <a:outerShdw blurRad="38100" dist="38100" dir="2700000" algn="tl">
                    <a:srgbClr val="000000">
                      <a:alpha val="43137"/>
                    </a:srgbClr>
                  </a:outerShdw>
                </a:effectLst>
                <a:latin typeface="Book Antiqua" pitchFamily="18" charset="0"/>
              </a:rPr>
              <a:t>.</a:t>
            </a:r>
          </a:p>
        </p:txBody>
      </p:sp>
      <p:sp>
        <p:nvSpPr>
          <p:cNvPr id="7"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Фототерапия</a:t>
            </a:r>
          </a:p>
        </p:txBody>
      </p:sp>
      <p:graphicFrame>
        <p:nvGraphicFramePr>
          <p:cNvPr id="2" name="Таблица 1"/>
          <p:cNvGraphicFramePr>
            <a:graphicFrameLocks noGrp="1"/>
          </p:cNvGraphicFramePr>
          <p:nvPr>
            <p:extLst>
              <p:ext uri="{D42A27DB-BD31-4B8C-83A1-F6EECF244321}">
                <p14:modId xmlns:p14="http://schemas.microsoft.com/office/powerpoint/2010/main" val="1174657316"/>
              </p:ext>
            </p:extLst>
          </p:nvPr>
        </p:nvGraphicFramePr>
        <p:xfrm>
          <a:off x="107504" y="3573016"/>
          <a:ext cx="8928992" cy="670560"/>
        </p:xfrm>
        <a:graphic>
          <a:graphicData uri="http://schemas.openxmlformats.org/drawingml/2006/table">
            <a:tbl>
              <a:tblPr firstRow="1" bandRow="1">
                <a:tableStyleId>{5940675A-B579-460E-94D1-54222C63F5DA}</a:tableStyleId>
              </a:tblPr>
              <a:tblGrid>
                <a:gridCol w="4464496">
                  <a:extLst>
                    <a:ext uri="{9D8B030D-6E8A-4147-A177-3AD203B41FA5}">
                      <a16:colId xmlns:a16="http://schemas.microsoft.com/office/drawing/2014/main" val="20000"/>
                    </a:ext>
                  </a:extLst>
                </a:gridCol>
                <a:gridCol w="4464496">
                  <a:extLst>
                    <a:ext uri="{9D8B030D-6E8A-4147-A177-3AD203B41FA5}">
                      <a16:colId xmlns:a16="http://schemas.microsoft.com/office/drawing/2014/main" val="20001"/>
                    </a:ext>
                  </a:extLst>
                </a:gridCol>
              </a:tblGrid>
              <a:tr h="370840">
                <a:tc>
                  <a:txBody>
                    <a:bodyPr/>
                    <a:lstStyle/>
                    <a:p>
                      <a:r>
                        <a:rPr lang="ru-RU" sz="1800" b="1" dirty="0">
                          <a:effectLst>
                            <a:outerShdw blurRad="38100" dist="38100" dir="2700000" algn="tl">
                              <a:srgbClr val="000000">
                                <a:alpha val="43137"/>
                              </a:srgbClr>
                            </a:outerShdw>
                          </a:effectLst>
                          <a:latin typeface="Book Antiqua" pitchFamily="18" charset="0"/>
                        </a:rPr>
                        <a:t>на работе с уже готовыми фотографиями, слайдами </a:t>
                      </a:r>
                      <a:endParaRPr lang="ru-RU" dirty="0"/>
                    </a:p>
                  </a:txBody>
                  <a:tcPr>
                    <a:gradFill flip="none" rotWithShape="1">
                      <a:gsLst>
                        <a:gs pos="0">
                          <a:schemeClr val="accent3">
                            <a:lumMod val="60000"/>
                            <a:lumOff val="40000"/>
                            <a:tint val="66000"/>
                            <a:satMod val="160000"/>
                          </a:schemeClr>
                        </a:gs>
                        <a:gs pos="50000">
                          <a:schemeClr val="accent3">
                            <a:lumMod val="60000"/>
                            <a:lumOff val="40000"/>
                            <a:tint val="44500"/>
                            <a:satMod val="160000"/>
                          </a:schemeClr>
                        </a:gs>
                        <a:gs pos="100000">
                          <a:schemeClr val="accent3">
                            <a:lumMod val="60000"/>
                            <a:lumOff val="40000"/>
                            <a:tint val="23500"/>
                            <a:satMod val="160000"/>
                          </a:schemeClr>
                        </a:gs>
                      </a:gsLst>
                      <a:lin ang="10800000" scaled="1"/>
                      <a:tileRect/>
                    </a:gra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2000" b="1" i="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или</a:t>
                      </a:r>
                      <a:r>
                        <a:rPr lang="ru-RU" sz="1800" b="1" dirty="0">
                          <a:effectLst>
                            <a:outerShdw blurRad="38100" dist="38100" dir="2700000" algn="tl">
                              <a:srgbClr val="000000">
                                <a:alpha val="43137"/>
                              </a:srgbClr>
                            </a:outerShdw>
                          </a:effectLst>
                          <a:latin typeface="Book Antiqua" pitchFamily="18" charset="0"/>
                        </a:rPr>
                        <a:t> на создании оригинальных авторских снимков.</a:t>
                      </a:r>
                    </a:p>
                  </a:txBody>
                  <a:tcPr>
                    <a:gradFill flip="none" rotWithShape="1">
                      <a:gsLst>
                        <a:gs pos="0">
                          <a:schemeClr val="accent3">
                            <a:lumMod val="60000"/>
                            <a:lumOff val="40000"/>
                            <a:tint val="66000"/>
                            <a:satMod val="160000"/>
                          </a:schemeClr>
                        </a:gs>
                        <a:gs pos="50000">
                          <a:schemeClr val="accent3">
                            <a:lumMod val="60000"/>
                            <a:lumOff val="40000"/>
                            <a:tint val="44500"/>
                            <a:satMod val="160000"/>
                          </a:schemeClr>
                        </a:gs>
                        <a:gs pos="100000">
                          <a:schemeClr val="accent3">
                            <a:lumMod val="60000"/>
                            <a:lumOff val="40000"/>
                            <a:tint val="23500"/>
                            <a:satMod val="160000"/>
                          </a:schemeClr>
                        </a:gs>
                      </a:gsLst>
                      <a:lin ang="10800000" scaled="1"/>
                      <a:tileRect/>
                    </a:gra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7544817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2747405821"/>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marL="0" indent="0">
              <a:buNone/>
            </a:pPr>
            <a:r>
              <a:rPr lang="ru-RU" sz="1800" b="1" dirty="0">
                <a:effectLst>
                  <a:outerShdw blurRad="38100" dist="38100" dir="2700000" algn="tl">
                    <a:srgbClr val="000000">
                      <a:alpha val="43137"/>
                    </a:srgbClr>
                  </a:outerShdw>
                </a:effectLst>
                <a:latin typeface="Book Antiqua" pitchFamily="18" charset="0"/>
              </a:rPr>
              <a:t>щ</a:t>
            </a:r>
          </a:p>
        </p:txBody>
      </p:sp>
      <p:sp>
        <p:nvSpPr>
          <p:cNvPr id="7"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Задачи использования фотографии и ее психологические функции</a:t>
            </a:r>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endPar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endParaRPr>
          </a:p>
        </p:txBody>
      </p:sp>
      <p:graphicFrame>
        <p:nvGraphicFramePr>
          <p:cNvPr id="3" name="Таблица 2"/>
          <p:cNvGraphicFramePr>
            <a:graphicFrameLocks noGrp="1"/>
          </p:cNvGraphicFramePr>
          <p:nvPr>
            <p:extLst>
              <p:ext uri="{D42A27DB-BD31-4B8C-83A1-F6EECF244321}">
                <p14:modId xmlns:p14="http://schemas.microsoft.com/office/powerpoint/2010/main" val="2842986756"/>
              </p:ext>
            </p:extLst>
          </p:nvPr>
        </p:nvGraphicFramePr>
        <p:xfrm>
          <a:off x="179512" y="548680"/>
          <a:ext cx="8856984" cy="4478518"/>
        </p:xfrm>
        <a:graphic>
          <a:graphicData uri="http://schemas.openxmlformats.org/drawingml/2006/table">
            <a:tbl>
              <a:tblPr firstRow="1" firstCol="1" bandRow="1">
                <a:tableStyleId>{5940675A-B579-460E-94D1-54222C63F5DA}</a:tableStyleId>
              </a:tblPr>
              <a:tblGrid>
                <a:gridCol w="576064">
                  <a:extLst>
                    <a:ext uri="{9D8B030D-6E8A-4147-A177-3AD203B41FA5}">
                      <a16:colId xmlns:a16="http://schemas.microsoft.com/office/drawing/2014/main" val="20000"/>
                    </a:ext>
                  </a:extLst>
                </a:gridCol>
                <a:gridCol w="3672408">
                  <a:extLst>
                    <a:ext uri="{9D8B030D-6E8A-4147-A177-3AD203B41FA5}">
                      <a16:colId xmlns:a16="http://schemas.microsoft.com/office/drawing/2014/main" val="20001"/>
                    </a:ext>
                  </a:extLst>
                </a:gridCol>
                <a:gridCol w="4608512">
                  <a:extLst>
                    <a:ext uri="{9D8B030D-6E8A-4147-A177-3AD203B41FA5}">
                      <a16:colId xmlns:a16="http://schemas.microsoft.com/office/drawing/2014/main" val="20002"/>
                    </a:ext>
                  </a:extLst>
                </a:gridCol>
              </a:tblGrid>
              <a:tr h="3404413">
                <a:tc>
                  <a:txBody>
                    <a:bodyPr/>
                    <a:lstStyle/>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11.</a:t>
                      </a:r>
                      <a:endParaRPr lang="ru-RU" sz="1600" b="1" dirty="0">
                        <a:effectLst>
                          <a:outerShdw blurRad="38100" dist="38100" dir="2700000" algn="tl">
                            <a:srgbClr val="000000">
                              <a:alpha val="43137"/>
                            </a:srgbClr>
                          </a:outerShdw>
                        </a:effectLst>
                        <a:latin typeface="Book Antiqua" pitchFamily="18" charset="0"/>
                        <a:ea typeface="Calibri"/>
                        <a:cs typeface="Times New Roman"/>
                      </a:endParaRPr>
                    </a:p>
                  </a:txBody>
                  <a:tcPr marL="69845" marR="69845" marT="69845" marB="69845"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a:tcPr>
                </a:tc>
                <a:tc>
                  <a:txBody>
                    <a:bodyPr/>
                    <a:lstStyle/>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Развитие межличностной компетентности - умения понимать и принимать окружающих и вступать с ними в конструктивное взаимодействие</a:t>
                      </a:r>
                      <a:endParaRPr lang="ru-RU" sz="1600" b="1" dirty="0">
                        <a:effectLst>
                          <a:outerShdw blurRad="38100" dist="38100" dir="2700000" algn="tl">
                            <a:srgbClr val="000000">
                              <a:alpha val="43137"/>
                            </a:srgbClr>
                          </a:outerShdw>
                        </a:effectLst>
                        <a:latin typeface="Book Antiqua" pitchFamily="18" charset="0"/>
                        <a:ea typeface="Calibri"/>
                        <a:cs typeface="Times New Roman"/>
                      </a:endParaRPr>
                    </a:p>
                  </a:txBody>
                  <a:tcPr marL="69845" marR="69845" marT="69845" marB="69845"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a:tcPr>
                </a:tc>
                <a:tc>
                  <a:txBody>
                    <a:bodyPr/>
                    <a:lstStyle/>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Фокусировки</a:t>
                      </a:r>
                    </a:p>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Актуализации</a:t>
                      </a:r>
                    </a:p>
                    <a:p>
                      <a:pPr indent="142875">
                        <a:lnSpc>
                          <a:spcPct val="115000"/>
                        </a:lnSpc>
                        <a:spcAft>
                          <a:spcPts val="1000"/>
                        </a:spcAft>
                      </a:pPr>
                      <a:r>
                        <a:rPr lang="ru-RU" sz="1600" b="1" dirty="0" err="1">
                          <a:effectLst>
                            <a:outerShdw blurRad="38100" dist="38100" dir="2700000" algn="tl">
                              <a:srgbClr val="000000">
                                <a:alpha val="43137"/>
                              </a:srgbClr>
                            </a:outerShdw>
                          </a:effectLst>
                          <a:latin typeface="Book Antiqua" pitchFamily="18" charset="0"/>
                        </a:rPr>
                        <a:t>Объективирования</a:t>
                      </a:r>
                      <a:endParaRPr lang="ru-RU" sz="1600" b="1" dirty="0">
                        <a:effectLst>
                          <a:outerShdw blurRad="38100" dist="38100" dir="2700000" algn="tl">
                            <a:srgbClr val="000000">
                              <a:alpha val="43137"/>
                            </a:srgbClr>
                          </a:outerShdw>
                        </a:effectLst>
                        <a:latin typeface="Book Antiqua" pitchFamily="18" charset="0"/>
                      </a:endParaRPr>
                    </a:p>
                    <a:p>
                      <a:pPr indent="142875">
                        <a:lnSpc>
                          <a:spcPct val="115000"/>
                        </a:lnSpc>
                        <a:spcAft>
                          <a:spcPts val="1000"/>
                        </a:spcAft>
                      </a:pPr>
                      <a:r>
                        <a:rPr lang="ru-RU" sz="1600" b="1" dirty="0" err="1">
                          <a:effectLst>
                            <a:outerShdw blurRad="38100" dist="38100" dir="2700000" algn="tl">
                              <a:srgbClr val="000000">
                                <a:alpha val="43137"/>
                              </a:srgbClr>
                            </a:outerShdw>
                          </a:effectLst>
                          <a:latin typeface="Book Antiqua" pitchFamily="18" charset="0"/>
                        </a:rPr>
                        <a:t>Смыслообразования</a:t>
                      </a:r>
                      <a:endParaRPr lang="ru-RU" sz="1600" b="1" dirty="0">
                        <a:effectLst>
                          <a:outerShdw blurRad="38100" dist="38100" dir="2700000" algn="tl">
                            <a:srgbClr val="000000">
                              <a:alpha val="43137"/>
                            </a:srgbClr>
                          </a:outerShdw>
                        </a:effectLst>
                        <a:latin typeface="Book Antiqua" pitchFamily="18" charset="0"/>
                      </a:endParaRPr>
                    </a:p>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Рефрейминга</a:t>
                      </a:r>
                    </a:p>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Экспрессивно-</a:t>
                      </a:r>
                      <a:r>
                        <a:rPr lang="ru-RU" sz="1600" b="1" dirty="0" err="1">
                          <a:effectLst>
                            <a:outerShdw blurRad="38100" dist="38100" dir="2700000" algn="tl">
                              <a:srgbClr val="000000">
                                <a:alpha val="43137"/>
                              </a:srgbClr>
                            </a:outerShdw>
                          </a:effectLst>
                          <a:latin typeface="Book Antiqua" pitchFamily="18" charset="0"/>
                        </a:rPr>
                        <a:t>катарсическая</a:t>
                      </a:r>
                      <a:endParaRPr lang="ru-RU" sz="1600" b="1" dirty="0">
                        <a:effectLst>
                          <a:outerShdw blurRad="38100" dist="38100" dir="2700000" algn="tl">
                            <a:srgbClr val="000000">
                              <a:alpha val="43137"/>
                            </a:srgbClr>
                          </a:outerShdw>
                        </a:effectLst>
                        <a:latin typeface="Book Antiqua" pitchFamily="18" charset="0"/>
                      </a:endParaRPr>
                    </a:p>
                    <a:p>
                      <a:pPr indent="142875">
                        <a:lnSpc>
                          <a:spcPct val="115000"/>
                        </a:lnSpc>
                        <a:spcAft>
                          <a:spcPts val="1000"/>
                        </a:spcAft>
                      </a:pPr>
                      <a:r>
                        <a:rPr lang="ru-RU" sz="1600" b="1" dirty="0" err="1">
                          <a:effectLst>
                            <a:outerShdw blurRad="38100" dist="38100" dir="2700000" algn="tl">
                              <a:srgbClr val="000000">
                                <a:alpha val="43137"/>
                              </a:srgbClr>
                            </a:outerShdw>
                          </a:effectLst>
                          <a:latin typeface="Book Antiqua" pitchFamily="18" charset="0"/>
                        </a:rPr>
                        <a:t>Контейнирования</a:t>
                      </a:r>
                      <a:endParaRPr lang="ru-RU" sz="1600" b="1" dirty="0">
                        <a:effectLst>
                          <a:outerShdw blurRad="38100" dist="38100" dir="2700000" algn="tl">
                            <a:srgbClr val="000000">
                              <a:alpha val="43137"/>
                            </a:srgbClr>
                          </a:outerShdw>
                        </a:effectLst>
                        <a:latin typeface="Book Antiqua" pitchFamily="18" charset="0"/>
                      </a:endParaRPr>
                    </a:p>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Организации</a:t>
                      </a:r>
                    </a:p>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Мобилизации</a:t>
                      </a:r>
                    </a:p>
                    <a:p>
                      <a:pPr indent="142875">
                        <a:lnSpc>
                          <a:spcPct val="115000"/>
                        </a:lnSpc>
                        <a:spcAft>
                          <a:spcPts val="1000"/>
                        </a:spcAft>
                      </a:pPr>
                      <a:r>
                        <a:rPr lang="ru-RU" sz="1600" b="1" dirty="0" err="1">
                          <a:effectLst>
                            <a:outerShdw blurRad="38100" dist="38100" dir="2700000" algn="tl">
                              <a:srgbClr val="000000">
                                <a:alpha val="43137"/>
                              </a:srgbClr>
                            </a:outerShdw>
                          </a:effectLst>
                          <a:latin typeface="Book Antiqua" pitchFamily="18" charset="0"/>
                        </a:rPr>
                        <a:t>Деконструирования</a:t>
                      </a:r>
                      <a:endParaRPr lang="ru-RU" sz="1600" b="1" dirty="0">
                        <a:effectLst>
                          <a:outerShdw blurRad="38100" dist="38100" dir="2700000" algn="tl">
                            <a:srgbClr val="000000">
                              <a:alpha val="43137"/>
                            </a:srgbClr>
                          </a:outerShdw>
                        </a:effectLst>
                        <a:latin typeface="Book Antiqua" pitchFamily="18" charset="0"/>
                      </a:endParaRPr>
                    </a:p>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Отражения динамики изменений</a:t>
                      </a:r>
                      <a:endParaRPr lang="ru-RU" sz="1600" b="1" dirty="0">
                        <a:effectLst>
                          <a:outerShdw blurRad="38100" dist="38100" dir="2700000" algn="tl">
                            <a:srgbClr val="000000">
                              <a:alpha val="43137"/>
                            </a:srgbClr>
                          </a:outerShdw>
                        </a:effectLst>
                        <a:latin typeface="Book Antiqua" pitchFamily="18" charset="0"/>
                        <a:ea typeface="Calibri"/>
                        <a:cs typeface="Times New Roman"/>
                      </a:endParaRPr>
                    </a:p>
                  </a:txBody>
                  <a:tcPr marL="69845" marR="69845" marT="69845" marB="69845"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a:tcPr>
                </a:tc>
                <a:extLst>
                  <a:ext uri="{0D108BD9-81ED-4DB2-BD59-A6C34878D82A}">
                    <a16:rowId xmlns:a16="http://schemas.microsoft.com/office/drawing/2014/main" val="10000"/>
                  </a:ext>
                </a:extLst>
              </a:tr>
            </a:tbl>
          </a:graphicData>
        </a:graphic>
      </p:graphicFrame>
      <p:sp>
        <p:nvSpPr>
          <p:cNvPr id="12" name="Выгнутая вправо стрелка 11"/>
          <p:cNvSpPr/>
          <p:nvPr/>
        </p:nvSpPr>
        <p:spPr>
          <a:xfrm rot="20340920">
            <a:off x="8269222" y="5516758"/>
            <a:ext cx="731520" cy="1216152"/>
          </a:xfrm>
          <a:prstGeom prst="curvedLef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solidFill>
                <a:schemeClr val="tx1"/>
              </a:solidFill>
            </a:endParaRPr>
          </a:p>
        </p:txBody>
      </p:sp>
    </p:spTree>
    <p:extLst>
      <p:ext uri="{BB962C8B-B14F-4D97-AF65-F5344CB8AC3E}">
        <p14:creationId xmlns:p14="http://schemas.microsoft.com/office/powerpoint/2010/main" val="21195735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3089619632"/>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0"/>
            <a:ext cx="9144000" cy="6858000"/>
          </a:xfr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marL="0" indent="0">
              <a:buNone/>
            </a:pPr>
            <a:r>
              <a:rPr lang="ru-RU" sz="1800" b="1" dirty="0">
                <a:effectLst>
                  <a:outerShdw blurRad="38100" dist="38100" dir="2700000" algn="tl">
                    <a:srgbClr val="000000">
                      <a:alpha val="43137"/>
                    </a:srgbClr>
                  </a:outerShdw>
                </a:effectLst>
                <a:latin typeface="Book Antiqua" pitchFamily="18" charset="0"/>
              </a:rPr>
              <a:t>щ</a:t>
            </a:r>
          </a:p>
        </p:txBody>
      </p:sp>
      <p:graphicFrame>
        <p:nvGraphicFramePr>
          <p:cNvPr id="2" name="Таблица 1"/>
          <p:cNvGraphicFramePr>
            <a:graphicFrameLocks noGrp="1"/>
          </p:cNvGraphicFramePr>
          <p:nvPr>
            <p:extLst>
              <p:ext uri="{D42A27DB-BD31-4B8C-83A1-F6EECF244321}">
                <p14:modId xmlns:p14="http://schemas.microsoft.com/office/powerpoint/2010/main" val="3549208414"/>
              </p:ext>
            </p:extLst>
          </p:nvPr>
        </p:nvGraphicFramePr>
        <p:xfrm>
          <a:off x="175554" y="42917"/>
          <a:ext cx="8792892" cy="6580600"/>
        </p:xfrm>
        <a:graphic>
          <a:graphicData uri="http://schemas.openxmlformats.org/drawingml/2006/table">
            <a:tbl>
              <a:tblPr firstRow="1" firstCol="1" bandRow="1">
                <a:tableStyleId>{5940675A-B579-460E-94D1-54222C63F5DA}</a:tableStyleId>
              </a:tblPr>
              <a:tblGrid>
                <a:gridCol w="655989">
                  <a:extLst>
                    <a:ext uri="{9D8B030D-6E8A-4147-A177-3AD203B41FA5}">
                      <a16:colId xmlns:a16="http://schemas.microsoft.com/office/drawing/2014/main" val="20000"/>
                    </a:ext>
                  </a:extLst>
                </a:gridCol>
                <a:gridCol w="3888432">
                  <a:extLst>
                    <a:ext uri="{9D8B030D-6E8A-4147-A177-3AD203B41FA5}">
                      <a16:colId xmlns:a16="http://schemas.microsoft.com/office/drawing/2014/main" val="20001"/>
                    </a:ext>
                  </a:extLst>
                </a:gridCol>
                <a:gridCol w="4248471">
                  <a:extLst>
                    <a:ext uri="{9D8B030D-6E8A-4147-A177-3AD203B41FA5}">
                      <a16:colId xmlns:a16="http://schemas.microsoft.com/office/drawing/2014/main" val="20002"/>
                    </a:ext>
                  </a:extLst>
                </a:gridCol>
              </a:tblGrid>
              <a:tr h="3477127">
                <a:tc>
                  <a:txBody>
                    <a:bodyPr/>
                    <a:lstStyle/>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12.</a:t>
                      </a:r>
                      <a:endParaRPr lang="ru-RU" sz="1600" b="1" dirty="0">
                        <a:effectLst>
                          <a:outerShdw blurRad="38100" dist="38100" dir="2700000" algn="tl">
                            <a:srgbClr val="000000">
                              <a:alpha val="43137"/>
                            </a:srgbClr>
                          </a:outerShdw>
                        </a:effectLst>
                        <a:latin typeface="Book Antiqua" pitchFamily="18" charset="0"/>
                        <a:ea typeface="Calibri"/>
                        <a:cs typeface="Times New Roman"/>
                      </a:endParaRPr>
                    </a:p>
                  </a:txBody>
                  <a:tcPr marL="86860" marR="86860" marT="86860" marB="86860"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a:tcPr>
                </a:tc>
                <a:tc>
                  <a:txBody>
                    <a:bodyPr/>
                    <a:lstStyle/>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Совершенствование навыков включения в совместную деятельность</a:t>
                      </a:r>
                      <a:endParaRPr lang="ru-RU" sz="1600" b="1" dirty="0">
                        <a:effectLst>
                          <a:outerShdw blurRad="38100" dist="38100" dir="2700000" algn="tl">
                            <a:srgbClr val="000000">
                              <a:alpha val="43137"/>
                            </a:srgbClr>
                          </a:outerShdw>
                        </a:effectLst>
                        <a:latin typeface="Book Antiqua" pitchFamily="18" charset="0"/>
                        <a:ea typeface="Calibri"/>
                        <a:cs typeface="Times New Roman"/>
                      </a:endParaRPr>
                    </a:p>
                  </a:txBody>
                  <a:tcPr marL="86860" marR="86860" marT="86860" marB="86860"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a:tcPr>
                </a:tc>
                <a:tc>
                  <a:txBody>
                    <a:bodyPr/>
                    <a:lstStyle/>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Стимуляции</a:t>
                      </a:r>
                    </a:p>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Организации</a:t>
                      </a:r>
                    </a:p>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Мобилизации</a:t>
                      </a:r>
                    </a:p>
                    <a:p>
                      <a:pPr indent="142875">
                        <a:lnSpc>
                          <a:spcPct val="115000"/>
                        </a:lnSpc>
                        <a:spcAft>
                          <a:spcPts val="1000"/>
                        </a:spcAft>
                      </a:pPr>
                      <a:r>
                        <a:rPr lang="ru-RU" sz="1600" b="1" dirty="0" err="1">
                          <a:effectLst>
                            <a:outerShdw blurRad="38100" dist="38100" dir="2700000" algn="tl">
                              <a:srgbClr val="000000">
                                <a:alpha val="43137"/>
                              </a:srgbClr>
                            </a:outerShdw>
                          </a:effectLst>
                          <a:latin typeface="Book Antiqua" pitchFamily="18" charset="0"/>
                        </a:rPr>
                        <a:t>Контейнирования</a:t>
                      </a:r>
                      <a:endParaRPr lang="ru-RU" sz="1600" b="1" dirty="0">
                        <a:effectLst>
                          <a:outerShdw blurRad="38100" dist="38100" dir="2700000" algn="tl">
                            <a:srgbClr val="000000">
                              <a:alpha val="43137"/>
                            </a:srgbClr>
                          </a:outerShdw>
                        </a:effectLst>
                        <a:latin typeface="Book Antiqua" pitchFamily="18" charset="0"/>
                      </a:endParaRPr>
                    </a:p>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Экспрессивно-</a:t>
                      </a:r>
                      <a:r>
                        <a:rPr lang="ru-RU" sz="1600" b="1" dirty="0" err="1">
                          <a:effectLst>
                            <a:outerShdw blurRad="38100" dist="38100" dir="2700000" algn="tl">
                              <a:srgbClr val="000000">
                                <a:alpha val="43137"/>
                              </a:srgbClr>
                            </a:outerShdw>
                          </a:effectLst>
                          <a:latin typeface="Book Antiqua" pitchFamily="18" charset="0"/>
                        </a:rPr>
                        <a:t>катарсическая</a:t>
                      </a:r>
                      <a:endParaRPr lang="ru-RU" sz="1600" b="1" dirty="0">
                        <a:effectLst>
                          <a:outerShdw blurRad="38100" dist="38100" dir="2700000" algn="tl">
                            <a:srgbClr val="000000">
                              <a:alpha val="43137"/>
                            </a:srgbClr>
                          </a:outerShdw>
                        </a:effectLst>
                        <a:latin typeface="Book Antiqua" pitchFamily="18" charset="0"/>
                      </a:endParaRPr>
                    </a:p>
                    <a:p>
                      <a:pPr indent="142875">
                        <a:lnSpc>
                          <a:spcPct val="115000"/>
                        </a:lnSpc>
                        <a:spcAft>
                          <a:spcPts val="1000"/>
                        </a:spcAft>
                      </a:pPr>
                      <a:r>
                        <a:rPr lang="ru-RU" sz="1600" b="1" dirty="0" err="1">
                          <a:effectLst>
                            <a:outerShdw blurRad="38100" dist="38100" dir="2700000" algn="tl">
                              <a:srgbClr val="000000">
                                <a:alpha val="43137"/>
                              </a:srgbClr>
                            </a:outerShdw>
                          </a:effectLst>
                          <a:latin typeface="Book Antiqua" pitchFamily="18" charset="0"/>
                        </a:rPr>
                        <a:t>Смыслообразования</a:t>
                      </a:r>
                      <a:endParaRPr lang="ru-RU" sz="1600" b="1" dirty="0">
                        <a:effectLst>
                          <a:outerShdw blurRad="38100" dist="38100" dir="2700000" algn="tl">
                            <a:srgbClr val="000000">
                              <a:alpha val="43137"/>
                            </a:srgbClr>
                          </a:outerShdw>
                        </a:effectLst>
                        <a:latin typeface="Book Antiqua" pitchFamily="18" charset="0"/>
                      </a:endParaRPr>
                    </a:p>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Рефрейминга</a:t>
                      </a:r>
                    </a:p>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Отражения динамики изменений</a:t>
                      </a:r>
                    </a:p>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Фокусировки и актуализации</a:t>
                      </a:r>
                      <a:endParaRPr lang="ru-RU" sz="1600" b="1" dirty="0">
                        <a:effectLst>
                          <a:outerShdw blurRad="38100" dist="38100" dir="2700000" algn="tl">
                            <a:srgbClr val="000000">
                              <a:alpha val="43137"/>
                            </a:srgbClr>
                          </a:outerShdw>
                        </a:effectLst>
                        <a:latin typeface="Book Antiqua" pitchFamily="18" charset="0"/>
                        <a:ea typeface="Calibri"/>
                        <a:cs typeface="Times New Roman"/>
                      </a:endParaRPr>
                    </a:p>
                  </a:txBody>
                  <a:tcPr marL="86860" marR="86860" marT="86860" marB="86860"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a:tcPr>
                </a:tc>
                <a:extLst>
                  <a:ext uri="{0D108BD9-81ED-4DB2-BD59-A6C34878D82A}">
                    <a16:rowId xmlns:a16="http://schemas.microsoft.com/office/drawing/2014/main" val="10000"/>
                  </a:ext>
                </a:extLst>
              </a:tr>
              <a:tr h="2715561">
                <a:tc>
                  <a:txBody>
                    <a:bodyPr/>
                    <a:lstStyle/>
                    <a:p>
                      <a:pPr indent="142875">
                        <a:lnSpc>
                          <a:spcPct val="115000"/>
                        </a:lnSpc>
                        <a:spcAft>
                          <a:spcPts val="1000"/>
                        </a:spcAft>
                      </a:pPr>
                      <a:r>
                        <a:rPr lang="ru-RU" sz="1600" b="1">
                          <a:effectLst>
                            <a:outerShdw blurRad="38100" dist="38100" dir="2700000" algn="tl">
                              <a:srgbClr val="000000">
                                <a:alpha val="43137"/>
                              </a:srgbClr>
                            </a:outerShdw>
                          </a:effectLst>
                          <a:latin typeface="Book Antiqua" pitchFamily="18" charset="0"/>
                        </a:rPr>
                        <a:t>13.</a:t>
                      </a:r>
                      <a:endParaRPr lang="ru-RU" sz="1600" b="1">
                        <a:effectLst>
                          <a:outerShdw blurRad="38100" dist="38100" dir="2700000" algn="tl">
                            <a:srgbClr val="000000">
                              <a:alpha val="43137"/>
                            </a:srgbClr>
                          </a:outerShdw>
                        </a:effectLst>
                        <a:latin typeface="Book Antiqua" pitchFamily="18" charset="0"/>
                        <a:ea typeface="Calibri"/>
                        <a:cs typeface="Times New Roman"/>
                      </a:endParaRPr>
                    </a:p>
                  </a:txBody>
                  <a:tcPr marL="86860" marR="86860" marT="86860" marB="86860"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a:tcPr>
                </a:tc>
                <a:tc>
                  <a:txBody>
                    <a:bodyPr/>
                    <a:lstStyle/>
                    <a:p>
                      <a:pPr indent="142875">
                        <a:lnSpc>
                          <a:spcPct val="115000"/>
                        </a:lnSpc>
                        <a:spcAft>
                          <a:spcPts val="1000"/>
                        </a:spcAft>
                      </a:pPr>
                      <a:r>
                        <a:rPr lang="ru-RU" sz="1600" b="1">
                          <a:effectLst>
                            <a:outerShdw blurRad="38100" dist="38100" dir="2700000" algn="tl">
                              <a:srgbClr val="000000">
                                <a:alpha val="43137"/>
                              </a:srgbClr>
                            </a:outerShdw>
                          </a:effectLst>
                          <a:latin typeface="Book Antiqua" pitchFamily="18" charset="0"/>
                        </a:rPr>
                        <a:t>Осознание и принятие групповых норм и ценностей, осознание общности проблем и человеческого опыта</a:t>
                      </a:r>
                      <a:endParaRPr lang="ru-RU" sz="1600" b="1">
                        <a:effectLst>
                          <a:outerShdw blurRad="38100" dist="38100" dir="2700000" algn="tl">
                            <a:srgbClr val="000000">
                              <a:alpha val="43137"/>
                            </a:srgbClr>
                          </a:outerShdw>
                        </a:effectLst>
                        <a:latin typeface="Book Antiqua" pitchFamily="18" charset="0"/>
                        <a:ea typeface="Calibri"/>
                        <a:cs typeface="Times New Roman"/>
                      </a:endParaRPr>
                    </a:p>
                  </a:txBody>
                  <a:tcPr marL="86860" marR="86860" marT="86860" marB="86860"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a:tcPr>
                </a:tc>
                <a:tc>
                  <a:txBody>
                    <a:bodyPr/>
                    <a:lstStyle/>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Фокусировки</a:t>
                      </a:r>
                    </a:p>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Экспрессивно-</a:t>
                      </a:r>
                      <a:r>
                        <a:rPr lang="ru-RU" sz="1600" b="1" dirty="0" err="1">
                          <a:effectLst>
                            <a:outerShdw blurRad="38100" dist="38100" dir="2700000" algn="tl">
                              <a:srgbClr val="000000">
                                <a:alpha val="43137"/>
                              </a:srgbClr>
                            </a:outerShdw>
                          </a:effectLst>
                          <a:latin typeface="Book Antiqua" pitchFamily="18" charset="0"/>
                        </a:rPr>
                        <a:t>катарсическая</a:t>
                      </a:r>
                      <a:endParaRPr lang="ru-RU" sz="1600" b="1" dirty="0">
                        <a:effectLst>
                          <a:outerShdw blurRad="38100" dist="38100" dir="2700000" algn="tl">
                            <a:srgbClr val="000000">
                              <a:alpha val="43137"/>
                            </a:srgbClr>
                          </a:outerShdw>
                        </a:effectLst>
                        <a:latin typeface="Book Antiqua" pitchFamily="18" charset="0"/>
                      </a:endParaRPr>
                    </a:p>
                    <a:p>
                      <a:pPr indent="142875">
                        <a:lnSpc>
                          <a:spcPct val="115000"/>
                        </a:lnSpc>
                        <a:spcAft>
                          <a:spcPts val="1000"/>
                        </a:spcAft>
                      </a:pPr>
                      <a:r>
                        <a:rPr lang="ru-RU" sz="1600" b="1" dirty="0" err="1">
                          <a:effectLst>
                            <a:outerShdw blurRad="38100" dist="38100" dir="2700000" algn="tl">
                              <a:srgbClr val="000000">
                                <a:alpha val="43137"/>
                              </a:srgbClr>
                            </a:outerShdw>
                          </a:effectLst>
                          <a:latin typeface="Book Antiqua" pitchFamily="18" charset="0"/>
                        </a:rPr>
                        <a:t>Объективирования</a:t>
                      </a:r>
                      <a:endParaRPr lang="ru-RU" sz="1600" b="1" dirty="0">
                        <a:effectLst>
                          <a:outerShdw blurRad="38100" dist="38100" dir="2700000" algn="tl">
                            <a:srgbClr val="000000">
                              <a:alpha val="43137"/>
                            </a:srgbClr>
                          </a:outerShdw>
                        </a:effectLst>
                        <a:latin typeface="Book Antiqua" pitchFamily="18" charset="0"/>
                      </a:endParaRPr>
                    </a:p>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Отражения динамики изменений</a:t>
                      </a:r>
                    </a:p>
                    <a:p>
                      <a:pPr indent="142875">
                        <a:lnSpc>
                          <a:spcPct val="115000"/>
                        </a:lnSpc>
                        <a:spcAft>
                          <a:spcPts val="1000"/>
                        </a:spcAft>
                      </a:pPr>
                      <a:r>
                        <a:rPr lang="ru-RU" sz="1600" b="1" dirty="0" err="1">
                          <a:effectLst>
                            <a:outerShdw blurRad="38100" dist="38100" dir="2700000" algn="tl">
                              <a:srgbClr val="000000">
                                <a:alpha val="43137"/>
                              </a:srgbClr>
                            </a:outerShdw>
                          </a:effectLst>
                          <a:latin typeface="Book Antiqua" pitchFamily="18" charset="0"/>
                        </a:rPr>
                        <a:t>Смыслообразования</a:t>
                      </a:r>
                      <a:endParaRPr lang="ru-RU" sz="1600" b="1" dirty="0">
                        <a:effectLst>
                          <a:outerShdw blurRad="38100" dist="38100" dir="2700000" algn="tl">
                            <a:srgbClr val="000000">
                              <a:alpha val="43137"/>
                            </a:srgbClr>
                          </a:outerShdw>
                        </a:effectLst>
                        <a:latin typeface="Book Antiqua" pitchFamily="18" charset="0"/>
                      </a:endParaRPr>
                    </a:p>
                    <a:p>
                      <a:pPr indent="142875">
                        <a:lnSpc>
                          <a:spcPct val="115000"/>
                        </a:lnSpc>
                        <a:spcAft>
                          <a:spcPts val="1000"/>
                        </a:spcAft>
                      </a:pPr>
                      <a:r>
                        <a:rPr lang="ru-RU" sz="1600" b="1" dirty="0" err="1">
                          <a:effectLst>
                            <a:outerShdw blurRad="38100" dist="38100" dir="2700000" algn="tl">
                              <a:srgbClr val="000000">
                                <a:alpha val="43137"/>
                              </a:srgbClr>
                            </a:outerShdw>
                          </a:effectLst>
                          <a:latin typeface="Book Antiqua" pitchFamily="18" charset="0"/>
                        </a:rPr>
                        <a:t>Деконструирования</a:t>
                      </a:r>
                      <a:endParaRPr lang="ru-RU" sz="1600" b="1" dirty="0">
                        <a:effectLst>
                          <a:outerShdw blurRad="38100" dist="38100" dir="2700000" algn="tl">
                            <a:srgbClr val="000000">
                              <a:alpha val="43137"/>
                            </a:srgbClr>
                          </a:outerShdw>
                        </a:effectLst>
                        <a:latin typeface="Book Antiqua" pitchFamily="18" charset="0"/>
                      </a:endParaRPr>
                    </a:p>
                    <a:p>
                      <a:pPr indent="142875">
                        <a:lnSpc>
                          <a:spcPct val="115000"/>
                        </a:lnSpc>
                        <a:spcAft>
                          <a:spcPts val="1000"/>
                        </a:spcAft>
                      </a:pPr>
                      <a:r>
                        <a:rPr lang="ru-RU" sz="1600" b="1" dirty="0">
                          <a:effectLst>
                            <a:outerShdw blurRad="38100" dist="38100" dir="2700000" algn="tl">
                              <a:srgbClr val="000000">
                                <a:alpha val="43137"/>
                              </a:srgbClr>
                            </a:outerShdw>
                          </a:effectLst>
                          <a:latin typeface="Book Antiqua" pitchFamily="18" charset="0"/>
                        </a:rPr>
                        <a:t>Рефрейминга</a:t>
                      </a:r>
                      <a:endParaRPr lang="ru-RU" sz="1600" b="1" dirty="0">
                        <a:effectLst>
                          <a:outerShdw blurRad="38100" dist="38100" dir="2700000" algn="tl">
                            <a:srgbClr val="000000">
                              <a:alpha val="43137"/>
                            </a:srgbClr>
                          </a:outerShdw>
                        </a:effectLst>
                        <a:latin typeface="Book Antiqua" pitchFamily="18" charset="0"/>
                        <a:ea typeface="Calibri"/>
                        <a:cs typeface="Times New Roman"/>
                      </a:endParaRPr>
                    </a:p>
                  </a:txBody>
                  <a:tcPr marL="86860" marR="86860" marT="86860" marB="86860"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9637756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4117598277"/>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mj-lt"/>
              <a:buAutoNum type="arabicParenR"/>
            </a:pPr>
            <a:r>
              <a:rPr lang="ru-RU" sz="2200" b="1" dirty="0">
                <a:effectLst>
                  <a:outerShdw blurRad="38100" dist="38100" dir="2700000" algn="tl">
                    <a:srgbClr val="000000">
                      <a:alpha val="43137"/>
                    </a:srgbClr>
                  </a:outerShdw>
                </a:effectLst>
                <a:latin typeface="Book Antiqua" pitchFamily="18" charset="0"/>
              </a:rPr>
              <a:t>Содействовать развитию </a:t>
            </a:r>
            <a:r>
              <a:rPr lang="ru-RU" sz="22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навыков конструктивного общения </a:t>
            </a:r>
            <a:r>
              <a:rPr lang="ru-RU" sz="2200" b="1" dirty="0">
                <a:effectLst>
                  <a:outerShdw blurRad="38100" dist="38100" dir="2700000" algn="tl">
                    <a:srgbClr val="000000">
                      <a:alpha val="43137"/>
                    </a:srgbClr>
                  </a:outerShdw>
                </a:effectLst>
                <a:latin typeface="Book Antiqua" pitchFamily="18" charset="0"/>
              </a:rPr>
              <a:t>и совместной творческой деятельности;</a:t>
            </a:r>
          </a:p>
          <a:p>
            <a:pPr>
              <a:buFont typeface="+mj-lt"/>
              <a:buAutoNum type="arabicParenR"/>
            </a:pPr>
            <a:r>
              <a:rPr lang="ru-RU" sz="2200" b="1" dirty="0">
                <a:effectLst>
                  <a:outerShdw blurRad="38100" dist="38100" dir="2700000" algn="tl">
                    <a:srgbClr val="000000">
                      <a:alpha val="43137"/>
                    </a:srgbClr>
                  </a:outerShdw>
                </a:effectLst>
                <a:latin typeface="Book Antiqua" pitchFamily="18" charset="0"/>
              </a:rPr>
              <a:t>Создать условия для </a:t>
            </a:r>
            <a:r>
              <a:rPr lang="ru-RU" sz="22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гармонизации общего эмоционального состояния </a:t>
            </a:r>
            <a:r>
              <a:rPr lang="ru-RU" sz="2200" b="1" dirty="0">
                <a:effectLst>
                  <a:outerShdw blurRad="38100" dist="38100" dir="2700000" algn="tl">
                    <a:srgbClr val="000000">
                      <a:alpha val="43137"/>
                    </a:srgbClr>
                  </a:outerShdw>
                </a:effectLst>
                <a:latin typeface="Book Antiqua" pitchFamily="18" charset="0"/>
              </a:rPr>
              <a:t>посредством творческого самовыражения;</a:t>
            </a:r>
          </a:p>
          <a:p>
            <a:pPr>
              <a:buFont typeface="+mj-lt"/>
              <a:buAutoNum type="arabicParenR"/>
            </a:pPr>
            <a:r>
              <a:rPr lang="ru-RU" sz="2200" b="1" dirty="0">
                <a:effectLst>
                  <a:outerShdw blurRad="38100" dist="38100" dir="2700000" algn="tl">
                    <a:srgbClr val="000000">
                      <a:alpha val="43137"/>
                    </a:srgbClr>
                  </a:outerShdw>
                </a:effectLst>
                <a:latin typeface="Book Antiqua" pitchFamily="18" charset="0"/>
              </a:rPr>
              <a:t>Создать условия для ознакомления с техническими и композиционными основами фотографии;</a:t>
            </a:r>
          </a:p>
          <a:p>
            <a:pPr>
              <a:buFont typeface="+mj-lt"/>
              <a:buAutoNum type="arabicParenR"/>
            </a:pPr>
            <a:r>
              <a:rPr lang="ru-RU" sz="2200" b="1" dirty="0">
                <a:effectLst>
                  <a:outerShdw blurRad="38100" dist="38100" dir="2700000" algn="tl">
                    <a:srgbClr val="000000">
                      <a:alpha val="43137"/>
                    </a:srgbClr>
                  </a:outerShdw>
                </a:effectLst>
                <a:latin typeface="Book Antiqua" pitchFamily="18" charset="0"/>
              </a:rPr>
              <a:t>Содействовать формированию </a:t>
            </a:r>
            <a:r>
              <a:rPr lang="ru-RU" sz="22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чувства защищенности</a:t>
            </a:r>
            <a:r>
              <a:rPr lang="ru-RU" sz="2200" b="1" dirty="0">
                <a:effectLst>
                  <a:outerShdw blurRad="38100" dist="38100" dir="2700000" algn="tl">
                    <a:srgbClr val="000000">
                      <a:alpha val="43137"/>
                    </a:srgbClr>
                  </a:outerShdw>
                </a:effectLst>
                <a:latin typeface="Book Antiqua" pitchFamily="18" charset="0"/>
              </a:rPr>
              <a:t>, свободы, доверия к окружающему ;</a:t>
            </a:r>
          </a:p>
          <a:p>
            <a:pPr>
              <a:buFont typeface="+mj-lt"/>
              <a:buAutoNum type="arabicParenR"/>
            </a:pPr>
            <a:r>
              <a:rPr lang="ru-RU" sz="2200" b="1" dirty="0">
                <a:effectLst>
                  <a:outerShdw blurRad="38100" dist="38100" dir="2700000" algn="tl">
                    <a:srgbClr val="000000">
                      <a:alpha val="43137"/>
                    </a:srgbClr>
                  </a:outerShdw>
                </a:effectLst>
                <a:latin typeface="Book Antiqua" pitchFamily="18" charset="0"/>
              </a:rPr>
              <a:t>Содействовать формированию </a:t>
            </a:r>
            <a:r>
              <a:rPr lang="ru-RU" sz="22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социальной коммуникабельности</a:t>
            </a:r>
          </a:p>
          <a:p>
            <a:pPr>
              <a:buFont typeface="+mj-lt"/>
              <a:buAutoNum type="arabicParenR"/>
            </a:pPr>
            <a:r>
              <a:rPr lang="ru-RU" sz="2200" b="1" dirty="0">
                <a:effectLst>
                  <a:outerShdw blurRad="38100" dist="38100" dir="2700000" algn="tl">
                    <a:srgbClr val="000000">
                      <a:alpha val="43137"/>
                    </a:srgbClr>
                  </a:outerShdw>
                </a:effectLst>
                <a:latin typeface="Book Antiqua" pitchFamily="18" charset="0"/>
              </a:rPr>
              <a:t>Создать условия для </a:t>
            </a:r>
            <a:r>
              <a:rPr lang="ru-RU" sz="22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снятия эмоционального и мышечного напряжения, </a:t>
            </a:r>
            <a:r>
              <a:rPr lang="ru-RU" sz="2200" b="1" dirty="0">
                <a:effectLst>
                  <a:outerShdw blurRad="38100" dist="38100" dir="2700000" algn="tl">
                    <a:srgbClr val="000000">
                      <a:alpha val="43137"/>
                    </a:srgbClr>
                  </a:outerShdw>
                </a:effectLst>
                <a:latin typeface="Book Antiqua" pitchFamily="18" charset="0"/>
              </a:rPr>
              <a:t>снижения импульсивности, излишней двигательной активности, тревоги, агрессивности.</a:t>
            </a:r>
          </a:p>
        </p:txBody>
      </p:sp>
      <p:sp>
        <p:nvSpPr>
          <p:cNvPr id="7"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r>
              <a:rPr lang="ru-RU" sz="2400" b="1" i="1" dirty="0">
                <a:ln w="12700">
                  <a:solidFill>
                    <a:sysClr val="windowText" lastClr="000000"/>
                  </a:solidFill>
                  <a:prstDash val="solid"/>
                </a:ln>
                <a:solidFill>
                  <a:srgbClr val="C00000"/>
                </a:solidFill>
                <a:effectLst>
                  <a:outerShdw blurRad="41275" dist="20320" dir="1800000" algn="tl" rotWithShape="0">
                    <a:srgbClr val="000000">
                      <a:alpha val="40000"/>
                    </a:srgbClr>
                  </a:outerShdw>
                </a:effectLst>
                <a:latin typeface="Book Antiqua" pitchFamily="18" charset="0"/>
              </a:rPr>
              <a:t>НАПРИМЕР</a:t>
            </a: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   Задачи:</a:t>
            </a:r>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endPar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endParaRPr>
          </a:p>
        </p:txBody>
      </p:sp>
    </p:spTree>
    <p:extLst>
      <p:ext uri="{BB962C8B-B14F-4D97-AF65-F5344CB8AC3E}">
        <p14:creationId xmlns:p14="http://schemas.microsoft.com/office/powerpoint/2010/main" val="20325289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52237769"/>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2100" b="1" dirty="0">
                <a:effectLst>
                  <a:outerShdw blurRad="38100" dist="38100" dir="2700000" algn="tl">
                    <a:srgbClr val="000000">
                      <a:alpha val="43137"/>
                    </a:srgbClr>
                  </a:outerShdw>
                </a:effectLst>
                <a:latin typeface="Book Antiqua" pitchFamily="18" charset="0"/>
              </a:rPr>
              <a:t>Ознакомление </a:t>
            </a:r>
            <a:r>
              <a:rPr lang="ru-RU" sz="21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 различными видами искусства и творчества</a:t>
            </a:r>
          </a:p>
          <a:p>
            <a:pPr>
              <a:buFont typeface="Wingdings"/>
              <a:buChar char="v"/>
            </a:pPr>
            <a:r>
              <a:rPr lang="ru-RU" sz="21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Управление своими эмоциями</a:t>
            </a:r>
          </a:p>
          <a:p>
            <a:pPr>
              <a:buFont typeface="Wingdings"/>
              <a:buChar char="v"/>
            </a:pPr>
            <a:r>
              <a:rPr lang="ru-RU" sz="2100" b="1" dirty="0">
                <a:effectLst>
                  <a:outerShdw blurRad="38100" dist="38100" dir="2700000" algn="tl">
                    <a:srgbClr val="000000">
                      <a:alpha val="43137"/>
                    </a:srgbClr>
                  </a:outerShdw>
                </a:effectLst>
                <a:latin typeface="Book Antiqua" pitchFamily="18" charset="0"/>
              </a:rPr>
              <a:t>Получение </a:t>
            </a:r>
            <a:r>
              <a:rPr lang="ru-RU" sz="21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положительных эмоций</a:t>
            </a:r>
            <a:r>
              <a:rPr lang="ru-RU" sz="2100" b="1" dirty="0">
                <a:effectLst>
                  <a:outerShdw blurRad="38100" dist="38100" dir="2700000" algn="tl">
                    <a:srgbClr val="000000">
                      <a:alpha val="43137"/>
                    </a:srgbClr>
                  </a:outerShdw>
                </a:effectLst>
                <a:latin typeface="Book Antiqua" pitchFamily="18" charset="0"/>
              </a:rPr>
              <a:t>.</a:t>
            </a:r>
          </a:p>
          <a:p>
            <a:pPr>
              <a:buFont typeface="Wingdings"/>
              <a:buChar char="v"/>
            </a:pPr>
            <a:r>
              <a:rPr lang="ru-RU" sz="2100" b="1" dirty="0">
                <a:effectLst>
                  <a:outerShdw blurRad="38100" dist="38100" dir="2700000" algn="tl">
                    <a:srgbClr val="000000">
                      <a:alpha val="43137"/>
                    </a:srgbClr>
                  </a:outerShdw>
                </a:effectLst>
                <a:latin typeface="Book Antiqua" pitchFamily="18" charset="0"/>
              </a:rPr>
              <a:t>Приобретаются </a:t>
            </a:r>
            <a:r>
              <a:rPr lang="ru-RU" sz="21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базовые умения в области фотодела</a:t>
            </a:r>
            <a:r>
              <a:rPr lang="ru-RU" sz="2100" b="1" dirty="0">
                <a:effectLst>
                  <a:outerShdw blurRad="38100" dist="38100" dir="2700000" algn="tl">
                    <a:srgbClr val="000000">
                      <a:alpha val="43137"/>
                    </a:srgbClr>
                  </a:outerShdw>
                </a:effectLst>
                <a:latin typeface="Book Antiqua" pitchFamily="18" charset="0"/>
              </a:rPr>
              <a:t>, формируется представление о профессии фотографа и искусстве фотографии;</a:t>
            </a:r>
          </a:p>
          <a:p>
            <a:pPr>
              <a:buFont typeface="Wingdings"/>
              <a:buChar char="v"/>
            </a:pPr>
            <a:r>
              <a:rPr lang="ru-RU" sz="2100" b="1" dirty="0">
                <a:effectLst>
                  <a:outerShdw blurRad="38100" dist="38100" dir="2700000" algn="tl">
                    <a:srgbClr val="000000">
                      <a:alpha val="43137"/>
                    </a:srgbClr>
                  </a:outerShdw>
                </a:effectLst>
                <a:latin typeface="Book Antiqua" pitchFamily="18" charset="0"/>
              </a:rPr>
              <a:t>Происходит овладение </a:t>
            </a:r>
            <a:r>
              <a:rPr lang="ru-RU" sz="21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навыками конструктивного общения</a:t>
            </a:r>
            <a:r>
              <a:rPr lang="ru-RU" sz="2100" b="1" dirty="0">
                <a:effectLst>
                  <a:outerShdw blurRad="38100" dist="38100" dir="2700000" algn="tl">
                    <a:srgbClr val="000000">
                      <a:alpha val="43137"/>
                    </a:srgbClr>
                  </a:outerShdw>
                </a:effectLst>
                <a:latin typeface="Book Antiqua" pitchFamily="18" charset="0"/>
              </a:rPr>
              <a:t>, формируется умение работать в творческой команде;</a:t>
            </a:r>
          </a:p>
          <a:p>
            <a:pPr>
              <a:buFont typeface="Wingdings"/>
              <a:buChar char="v"/>
            </a:pPr>
            <a:r>
              <a:rPr lang="ru-RU" sz="2100" b="1" dirty="0">
                <a:effectLst>
                  <a:outerShdw blurRad="38100" dist="38100" dir="2700000" algn="tl">
                    <a:srgbClr val="000000">
                      <a:alpha val="43137"/>
                    </a:srgbClr>
                  </a:outerShdw>
                </a:effectLst>
                <a:latin typeface="Book Antiqua" pitchFamily="18" charset="0"/>
              </a:rPr>
              <a:t>Развивается умение </a:t>
            </a:r>
            <a:r>
              <a:rPr lang="ru-RU" sz="21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конструктивного творческого выражения эмоциональных переживаний в фотографии</a:t>
            </a:r>
            <a:r>
              <a:rPr lang="ru-RU" sz="2100" b="1" dirty="0">
                <a:effectLst>
                  <a:outerShdw blurRad="38100" dist="38100" dir="2700000" algn="tl">
                    <a:srgbClr val="000000">
                      <a:alpha val="43137"/>
                    </a:srgbClr>
                  </a:outerShdw>
                </a:effectLst>
                <a:latin typeface="Book Antiqua" pitchFamily="18" charset="0"/>
              </a:rPr>
              <a:t>;</a:t>
            </a:r>
          </a:p>
          <a:p>
            <a:pPr>
              <a:buFont typeface="Wingdings"/>
              <a:buChar char="v"/>
            </a:pPr>
            <a:r>
              <a:rPr lang="ru-RU" sz="2100" b="1" dirty="0">
                <a:effectLst>
                  <a:outerShdw blurRad="38100" dist="38100" dir="2700000" algn="tl">
                    <a:srgbClr val="000000">
                      <a:alpha val="43137"/>
                    </a:srgbClr>
                  </a:outerShdw>
                </a:effectLst>
                <a:latin typeface="Book Antiqua" pitchFamily="18" charset="0"/>
              </a:rPr>
              <a:t>Создание портфолио своих лучших фотографий, фотовыставка</a:t>
            </a:r>
          </a:p>
          <a:p>
            <a:pPr>
              <a:buFont typeface="Wingdings"/>
              <a:buChar char="ü"/>
            </a:pPr>
            <a:r>
              <a:rPr lang="ru-RU" sz="2100" b="1" dirty="0">
                <a:ln w="12700">
                  <a:solidFill>
                    <a:sysClr val="windowText" lastClr="000000"/>
                  </a:solidFill>
                  <a:prstDash val="solid"/>
                </a:ln>
                <a:solidFill>
                  <a:srgbClr val="C00000"/>
                </a:solidFill>
                <a:effectLst>
                  <a:outerShdw blurRad="41275" dist="20320" dir="1800000" algn="tl" rotWithShape="0">
                    <a:srgbClr val="000000">
                      <a:alpha val="40000"/>
                    </a:srgbClr>
                  </a:outerShdw>
                </a:effectLst>
                <a:latin typeface="Book Antiqua" pitchFamily="18" charset="0"/>
              </a:rPr>
              <a:t>Условия эффективности восприятия  материала:</a:t>
            </a:r>
          </a:p>
          <a:p>
            <a:pPr marL="457200" indent="-457200">
              <a:buFont typeface="+mj-lt"/>
              <a:buAutoNum type="arabicParenR"/>
            </a:pPr>
            <a:r>
              <a:rPr lang="ru-RU" sz="2100" b="1" dirty="0">
                <a:effectLst>
                  <a:outerShdw blurRad="38100" dist="38100" dir="2700000" algn="tl">
                    <a:srgbClr val="000000">
                      <a:alpha val="43137"/>
                    </a:srgbClr>
                  </a:outerShdw>
                </a:effectLst>
                <a:latin typeface="Book Antiqua" pitchFamily="18" charset="0"/>
              </a:rPr>
              <a:t>Комфортная обстановка</a:t>
            </a:r>
          </a:p>
          <a:p>
            <a:pPr marL="457200" indent="-457200">
              <a:buFont typeface="+mj-lt"/>
              <a:buAutoNum type="arabicParenR"/>
            </a:pPr>
            <a:r>
              <a:rPr lang="ru-RU" sz="2100" b="1" dirty="0">
                <a:effectLst>
                  <a:outerShdw blurRad="38100" dist="38100" dir="2700000" algn="tl">
                    <a:srgbClr val="000000">
                      <a:alpha val="43137"/>
                    </a:srgbClr>
                  </a:outerShdw>
                </a:effectLst>
                <a:latin typeface="Book Antiqua" pitchFamily="18" charset="0"/>
              </a:rPr>
              <a:t>Использование игр, упражнений</a:t>
            </a:r>
          </a:p>
          <a:p>
            <a:pPr marL="457200" indent="-457200">
              <a:buFont typeface="+mj-lt"/>
              <a:buAutoNum type="arabicParenR"/>
            </a:pPr>
            <a:r>
              <a:rPr lang="ru-RU" sz="2100" b="1" dirty="0">
                <a:effectLst>
                  <a:outerShdw blurRad="38100" dist="38100" dir="2700000" algn="tl">
                    <a:srgbClr val="000000">
                      <a:alpha val="43137"/>
                    </a:srgbClr>
                  </a:outerShdw>
                </a:effectLst>
                <a:latin typeface="Book Antiqua" pitchFamily="18" charset="0"/>
              </a:rPr>
              <a:t>Использование новых техник и технологий.</a:t>
            </a:r>
          </a:p>
        </p:txBody>
      </p:sp>
      <p:sp>
        <p:nvSpPr>
          <p:cNvPr id="7"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r>
              <a:rPr lang="ru-RU" sz="2400" b="1" i="1" dirty="0">
                <a:ln w="12700">
                  <a:solidFill>
                    <a:sysClr val="windowText" lastClr="000000"/>
                  </a:solidFill>
                  <a:prstDash val="solid"/>
                </a:ln>
                <a:solidFill>
                  <a:srgbClr val="C00000"/>
                </a:solidFill>
                <a:effectLst>
                  <a:outerShdw blurRad="41275" dist="20320" dir="1800000" algn="tl" rotWithShape="0">
                    <a:srgbClr val="000000">
                      <a:alpha val="40000"/>
                    </a:srgbClr>
                  </a:outerShdw>
                </a:effectLst>
                <a:latin typeface="Book Antiqua" pitchFamily="18" charset="0"/>
              </a:rPr>
              <a:t>НАПРИМЕР</a:t>
            </a: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   Прогнозируемый результат.</a:t>
            </a:r>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endPar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endParaRPr>
          </a:p>
        </p:txBody>
      </p:sp>
    </p:spTree>
    <p:extLst>
      <p:ext uri="{BB962C8B-B14F-4D97-AF65-F5344CB8AC3E}">
        <p14:creationId xmlns:p14="http://schemas.microsoft.com/office/powerpoint/2010/main" val="9470734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3871329532"/>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332656"/>
            <a:ext cx="9144000" cy="6525344"/>
          </a:xfr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1800" b="1" dirty="0">
                <a:effectLst>
                  <a:outerShdw blurRad="38100" dist="38100" dir="2700000" algn="tl">
                    <a:srgbClr val="000000">
                      <a:alpha val="43137"/>
                    </a:srgbClr>
                  </a:outerShdw>
                </a:effectLst>
                <a:latin typeface="Book Antiqua" pitchFamily="18" charset="0"/>
              </a:rPr>
              <a:t>Занятия по фототерапии можно проводить </a:t>
            </a:r>
            <a:r>
              <a:rPr lang="ru-RU" sz="18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с детьми всех возрастов, начиная уже с 3-4 лет</a:t>
            </a:r>
            <a:r>
              <a:rPr lang="ru-RU" sz="1800" b="1" dirty="0">
                <a:effectLst>
                  <a:outerShdw blurRad="38100" dist="38100" dir="2700000" algn="tl">
                    <a:srgbClr val="000000">
                      <a:alpha val="43137"/>
                    </a:srgbClr>
                  </a:outerShdw>
                </a:effectLst>
                <a:latin typeface="Book Antiqua" pitchFamily="18" charset="0"/>
              </a:rPr>
              <a:t>, у которых имеются разнообразные </a:t>
            </a:r>
            <a:r>
              <a:rPr lang="ru-RU" sz="18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психологические проблемы</a:t>
            </a:r>
            <a:r>
              <a:rPr lang="ru-RU" sz="1800" b="1" dirty="0">
                <a:effectLst>
                  <a:outerShdw blurRad="38100" dist="38100" dir="2700000" algn="tl">
                    <a:srgbClr val="000000">
                      <a:alpha val="43137"/>
                    </a:srgbClr>
                  </a:outerShdw>
                </a:effectLst>
                <a:latin typeface="Book Antiqua" pitchFamily="18" charset="0"/>
              </a:rPr>
              <a:t>: страхи, невротические состояния, нарушения сна, тревожность, замкнутость, эмоционально-волевые нарушения, агрессивное поведение.</a:t>
            </a:r>
          </a:p>
          <a:p>
            <a:pPr>
              <a:buFont typeface="Wingdings"/>
              <a:buChar char="v"/>
            </a:pPr>
            <a:r>
              <a:rPr lang="ru-RU" sz="1800" b="1" dirty="0">
                <a:effectLst>
                  <a:outerShdw blurRad="38100" dist="38100" dir="2700000" algn="tl">
                    <a:srgbClr val="000000">
                      <a:alpha val="43137"/>
                    </a:srgbClr>
                  </a:outerShdw>
                </a:effectLst>
                <a:latin typeface="Book Antiqua" pitchFamily="18" charset="0"/>
              </a:rPr>
              <a:t>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При наличии у детей устойчивого интереса </a:t>
            </a:r>
            <a:r>
              <a:rPr lang="ru-RU" sz="1800" b="1" dirty="0">
                <a:effectLst>
                  <a:outerShdw blurRad="38100" dist="38100" dir="2700000" algn="tl">
                    <a:srgbClr val="000000">
                      <a:alpha val="43137"/>
                    </a:srgbClr>
                  </a:outerShdw>
                </a:effectLst>
                <a:latin typeface="Book Antiqua" pitchFamily="18" charset="0"/>
              </a:rPr>
              <a:t>к использованию фотографии ее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можно применять ее регулярно</a:t>
            </a:r>
            <a:r>
              <a:rPr lang="ru-RU" sz="1800" b="1" dirty="0">
                <a:effectLst>
                  <a:outerShdw blurRad="38100" dist="38100" dir="2700000" algn="tl">
                    <a:srgbClr val="000000">
                      <a:alpha val="43137"/>
                    </a:srgbClr>
                  </a:outerShdw>
                </a:effectLst>
                <a:latin typeface="Book Antiqua" pitchFamily="18" charset="0"/>
              </a:rPr>
              <a:t> на протяжении всего процесса работы.</a:t>
            </a:r>
          </a:p>
          <a:p>
            <a:pPr>
              <a:buFont typeface="Wingdings"/>
              <a:buChar char="v"/>
            </a:pPr>
            <a:r>
              <a:rPr lang="ru-RU" sz="1800" b="1" dirty="0">
                <a:effectLst>
                  <a:outerShdw blurRad="38100" dist="38100" dir="2700000" algn="tl">
                    <a:srgbClr val="000000">
                      <a:alpha val="43137"/>
                    </a:srgbClr>
                  </a:outerShdw>
                </a:effectLst>
                <a:latin typeface="Book Antiqua" pitchFamily="18" charset="0"/>
              </a:rPr>
              <a:t> Возможна также организация </a:t>
            </a:r>
            <a:r>
              <a:rPr lang="ru-RU" sz="18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специальных </a:t>
            </a:r>
            <a:r>
              <a:rPr lang="ru-RU" sz="1800" b="1" dirty="0" err="1">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фототерапевтических</a:t>
            </a:r>
            <a:r>
              <a:rPr lang="ru-RU" sz="18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 групп</a:t>
            </a:r>
            <a:r>
              <a:rPr lang="ru-RU" sz="1800" b="1" dirty="0">
                <a:effectLst>
                  <a:outerShdw blurRad="38100" dist="38100" dir="2700000" algn="tl">
                    <a:srgbClr val="000000">
                      <a:alpha val="43137"/>
                    </a:srgbClr>
                  </a:outerShdw>
                </a:effectLst>
                <a:latin typeface="Book Antiqua" pitchFamily="18" charset="0"/>
              </a:rPr>
              <a:t>, работающих в </a:t>
            </a:r>
            <a:r>
              <a:rPr lang="ru-RU" sz="18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формате тренинга </a:t>
            </a:r>
            <a:r>
              <a:rPr lang="ru-RU" sz="1800" b="1" dirty="0">
                <a:effectLst>
                  <a:outerShdw blurRad="38100" dist="38100" dir="2700000" algn="tl">
                    <a:srgbClr val="000000">
                      <a:alpha val="43137"/>
                    </a:srgbClr>
                  </a:outerShdw>
                </a:effectLst>
                <a:latin typeface="Book Antiqua" pitchFamily="18" charset="0"/>
              </a:rPr>
              <a:t>и применяющих фотографию в качестве основного рабочего инструмента.</a:t>
            </a:r>
          </a:p>
          <a:p>
            <a:pPr>
              <a:buFont typeface="Wingdings"/>
              <a:buChar char="v"/>
            </a:pPr>
            <a:r>
              <a:rPr lang="ru-RU" sz="1800" b="1" dirty="0">
                <a:effectLst>
                  <a:outerShdw blurRad="38100" dist="38100" dir="2700000" algn="tl">
                    <a:srgbClr val="000000">
                      <a:alpha val="43137"/>
                    </a:srgbClr>
                  </a:outerShdw>
                </a:effectLst>
                <a:latin typeface="Book Antiqua" pitchFamily="18" charset="0"/>
              </a:rPr>
              <a:t>Кроме того, при занятиях в группе техники и упражнения могут быть рассчитаны на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индивидуальную, парную, </a:t>
            </a:r>
            <a:r>
              <a:rPr lang="ru-RU" sz="1800" b="1" dirty="0" err="1">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микрогрупповую</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 или </a:t>
            </a:r>
            <a:r>
              <a:rPr lang="ru-RU" sz="1800" b="1" dirty="0" err="1">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общегрупповую</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 </a:t>
            </a:r>
            <a:r>
              <a:rPr lang="ru-RU" sz="1800" b="1" dirty="0">
                <a:effectLst>
                  <a:outerShdw blurRad="38100" dist="38100" dir="2700000" algn="tl">
                    <a:srgbClr val="000000">
                      <a:alpha val="43137"/>
                    </a:srgbClr>
                  </a:outerShdw>
                </a:effectLst>
                <a:latin typeface="Book Antiqua" pitchFamily="18" charset="0"/>
              </a:rPr>
              <a:t>работу.</a:t>
            </a:r>
          </a:p>
          <a:p>
            <a:pPr>
              <a:buFont typeface="Wingdings"/>
              <a:buChar char="v"/>
            </a:pPr>
            <a:r>
              <a:rPr lang="ru-RU" sz="1800" b="1" dirty="0">
                <a:effectLst>
                  <a:outerShdw blurRad="38100" dist="38100" dir="2700000" algn="tl">
                    <a:srgbClr val="000000">
                      <a:alpha val="43137"/>
                    </a:srgbClr>
                  </a:outerShdw>
                </a:effectLst>
                <a:latin typeface="Book Antiqua" pitchFamily="18" charset="0"/>
              </a:rPr>
              <a:t>Фотография может стать отличным </a:t>
            </a:r>
            <a:r>
              <a:rPr lang="ru-RU" sz="18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средством самовыражения и самопознания, социализации и эмоционального воспитания</a:t>
            </a:r>
            <a:r>
              <a:rPr lang="ru-RU" sz="1800" b="1" dirty="0">
                <a:effectLst>
                  <a:outerShdw blurRad="38100" dist="38100" dir="2700000" algn="tl">
                    <a:srgbClr val="000000">
                      <a:alpha val="43137"/>
                    </a:srgbClr>
                  </a:outerShdw>
                </a:effectLst>
                <a:latin typeface="Book Antiqua" pitchFamily="18" charset="0"/>
              </a:rPr>
              <a:t>, оказывая значительную пользу психическому и физическому здоровью наших детей.</a:t>
            </a:r>
          </a:p>
          <a:p>
            <a:pPr>
              <a:buFont typeface="Wingdings"/>
              <a:buChar char="v"/>
            </a:pP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Фотографии могут выступать в качестве триггеров</a:t>
            </a:r>
            <a:r>
              <a:rPr lang="ru-RU" sz="1800" b="1" dirty="0">
                <a:effectLst>
                  <a:outerShdw blurRad="38100" dist="38100" dir="2700000" algn="tl">
                    <a:srgbClr val="000000">
                      <a:alpha val="43137"/>
                    </a:srgbClr>
                  </a:outerShdw>
                </a:effectLst>
                <a:latin typeface="Book Antiqua" pitchFamily="18" charset="0"/>
              </a:rPr>
              <a:t>, «пусковых стимулов»,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пробуждающих определенные чувства или потребности детей</a:t>
            </a:r>
            <a:r>
              <a:rPr lang="ru-RU" sz="1800" b="1" dirty="0">
                <a:effectLst>
                  <a:outerShdw blurRad="38100" dist="38100" dir="2700000" algn="tl">
                    <a:srgbClr val="000000">
                      <a:alpha val="43137"/>
                    </a:srgbClr>
                  </a:outerShdw>
                </a:effectLst>
                <a:latin typeface="Book Antiqua" pitchFamily="18" charset="0"/>
              </a:rPr>
              <a:t>, и тем самым способствовать их самораскрытию.</a:t>
            </a:r>
          </a:p>
          <a:p>
            <a:pPr>
              <a:buFont typeface="Wingdings"/>
              <a:buChar char="v"/>
            </a:pPr>
            <a:r>
              <a:rPr lang="ru-RU" sz="1800" b="1" dirty="0">
                <a:effectLst>
                  <a:outerShdw blurRad="38100" dist="38100" dir="2700000" algn="tl">
                    <a:srgbClr val="000000">
                      <a:alpha val="43137"/>
                    </a:srgbClr>
                  </a:outerShdw>
                </a:effectLst>
                <a:latin typeface="Book Antiqua" pitchFamily="18" charset="0"/>
              </a:rPr>
              <a:t>Кроме того, </a:t>
            </a:r>
            <a:r>
              <a:rPr lang="ru-RU" sz="18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при описании фотографий </a:t>
            </a:r>
            <a:r>
              <a:rPr lang="ru-RU" sz="1800" b="1" dirty="0">
                <a:effectLst>
                  <a:outerShdw blurRad="38100" dist="38100" dir="2700000" algn="tl">
                    <a:srgbClr val="000000">
                      <a:alpha val="43137"/>
                    </a:srgbClr>
                  </a:outerShdw>
                </a:effectLst>
                <a:latin typeface="Book Antiqua" pitchFamily="18" charset="0"/>
              </a:rPr>
              <a:t>ребенок может прийти </a:t>
            </a:r>
            <a:r>
              <a:rPr lang="ru-RU" sz="18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к новому восприятию запечатленных на них событий</a:t>
            </a:r>
            <a:r>
              <a:rPr lang="ru-RU" sz="1800" b="1" dirty="0">
                <a:effectLst>
                  <a:outerShdw blurRad="38100" dist="38100" dir="2700000" algn="tl">
                    <a:srgbClr val="000000">
                      <a:alpha val="43137"/>
                    </a:srgbClr>
                  </a:outerShdw>
                </a:effectLst>
                <a:latin typeface="Book Antiqua" pitchFamily="18" charset="0"/>
              </a:rPr>
              <a:t>, представить себе другие варианты их развития, критически оценить характерные для себя схемы мышления и обозначить поведенческие альтернативы. </a:t>
            </a:r>
          </a:p>
        </p:txBody>
      </p:sp>
      <p:sp>
        <p:nvSpPr>
          <p:cNvPr id="10" name="Заголовок 6"/>
          <p:cNvSpPr>
            <a:spLocks noGrp="1"/>
          </p:cNvSpPr>
          <p:nvPr>
            <p:ph type="title"/>
          </p:nvPr>
        </p:nvSpPr>
        <p:spPr>
          <a:xfrm>
            <a:off x="179512" y="20873"/>
            <a:ext cx="8964487" cy="239775"/>
          </a:xfrm>
        </p:spPr>
        <p:style>
          <a:lnRef idx="1">
            <a:schemeClr val="accent3"/>
          </a:lnRef>
          <a:fillRef idx="2">
            <a:schemeClr val="accent3"/>
          </a:fillRef>
          <a:effectRef idx="1">
            <a:schemeClr val="accent3"/>
          </a:effectRef>
          <a:fontRef idx="minor">
            <a:schemeClr val="dk1"/>
          </a:fontRef>
        </p:style>
        <p:txBody>
          <a:bodyPr/>
          <a:lstStyle/>
          <a:p>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Общие сведения</a:t>
            </a:r>
          </a:p>
        </p:txBody>
      </p:sp>
    </p:spTree>
    <p:extLst>
      <p:ext uri="{BB962C8B-B14F-4D97-AF65-F5344CB8AC3E}">
        <p14:creationId xmlns:p14="http://schemas.microsoft.com/office/powerpoint/2010/main" val="10172939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3203695383"/>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332656"/>
            <a:ext cx="9144000" cy="6525344"/>
          </a:xfr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1800" b="1" dirty="0">
                <a:effectLst>
                  <a:outerShdw blurRad="38100" dist="38100" dir="2700000" algn="tl">
                    <a:srgbClr val="000000">
                      <a:alpha val="43137"/>
                    </a:srgbClr>
                  </a:outerShdw>
                </a:effectLst>
                <a:latin typeface="Book Antiqua" pitchFamily="18" charset="0"/>
              </a:rPr>
              <a:t>В процессе </a:t>
            </a:r>
            <a:r>
              <a:rPr lang="ru-RU" sz="1800" b="1" dirty="0" err="1">
                <a:effectLst>
                  <a:outerShdw blurRad="38100" dist="38100" dir="2700000" algn="tl">
                    <a:srgbClr val="000000">
                      <a:alpha val="43137"/>
                    </a:srgbClr>
                  </a:outerShdw>
                </a:effectLst>
                <a:latin typeface="Book Antiqua" pitchFamily="18" charset="0"/>
              </a:rPr>
              <a:t>фототерапевтических</a:t>
            </a:r>
            <a:r>
              <a:rPr lang="ru-RU" sz="1800" b="1" dirty="0">
                <a:effectLst>
                  <a:outerShdw blurRad="38100" dist="38100" dir="2700000" algn="tl">
                    <a:srgbClr val="000000">
                      <a:alpha val="43137"/>
                    </a:srgbClr>
                  </a:outerShdw>
                </a:effectLst>
                <a:latin typeface="Book Antiqua" pitchFamily="18" charset="0"/>
              </a:rPr>
              <a:t> занятий </a:t>
            </a:r>
            <a:r>
              <a:rPr lang="ru-RU" sz="18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младшие школьники не обучаются технике фотографии.</a:t>
            </a:r>
            <a:r>
              <a:rPr lang="ru-RU" sz="1800" b="1" dirty="0">
                <a:effectLst>
                  <a:outerShdw blurRad="38100" dist="38100" dir="2700000" algn="tl">
                    <a:srgbClr val="000000">
                      <a:alpha val="43137"/>
                    </a:srgbClr>
                  </a:outerShdw>
                </a:effectLst>
                <a:latin typeface="Book Antiqua" pitchFamily="18" charset="0"/>
              </a:rPr>
              <a:t> В отличие от занятий в условиях фотокружка или художественной студии, где люди также могут заниматься фотографией, фототерапия фокусируется на потребностях и способностях детей, </a:t>
            </a:r>
            <a:r>
              <a:rPr lang="ru-RU" sz="18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направлена на развитие </a:t>
            </a:r>
            <a:r>
              <a:rPr lang="ru-RU" sz="1800" b="1" dirty="0" err="1">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эмпатии</a:t>
            </a:r>
            <a:r>
              <a:rPr lang="ru-RU" sz="18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 младших школьников</a:t>
            </a:r>
            <a:r>
              <a:rPr lang="ru-RU" sz="1800" b="1" dirty="0">
                <a:effectLst>
                  <a:outerShdw blurRad="38100" dist="38100" dir="2700000" algn="tl">
                    <a:srgbClr val="000000">
                      <a:alpha val="43137"/>
                    </a:srgbClr>
                  </a:outerShdw>
                </a:effectLst>
                <a:latin typeface="Book Antiqua" pitchFamily="18" charset="0"/>
              </a:rPr>
              <a:t>.</a:t>
            </a:r>
          </a:p>
          <a:p>
            <a:pPr>
              <a:buFont typeface="Wingdings"/>
              <a:buChar char="v"/>
            </a:pPr>
            <a:r>
              <a:rPr lang="ru-RU" sz="1800" b="1" dirty="0">
                <a:effectLst>
                  <a:outerShdw blurRad="38100" dist="38100" dir="2700000" algn="tl">
                    <a:srgbClr val="000000">
                      <a:alpha val="43137"/>
                    </a:srgbClr>
                  </a:outerShdw>
                </a:effectLst>
                <a:latin typeface="Book Antiqua" pitchFamily="18" charset="0"/>
              </a:rPr>
              <a:t>Фототерапия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ориентирована на выражение различных содержаний внутреннего мира </a:t>
            </a:r>
            <a:r>
              <a:rPr lang="ru-RU" sz="1800" b="1" dirty="0">
                <a:effectLst>
                  <a:outerShdw blurRad="38100" dist="38100" dir="2700000" algn="tl">
                    <a:srgbClr val="000000">
                      <a:alpha val="43137"/>
                    </a:srgbClr>
                  </a:outerShdw>
                </a:effectLst>
                <a:latin typeface="Book Antiqua" pitchFamily="18" charset="0"/>
              </a:rPr>
              <a:t>младшего школьника и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достижение благодаря этому изменений в структуре его эмоционального опыта</a:t>
            </a:r>
            <a:r>
              <a:rPr lang="ru-RU" sz="1800" b="1" dirty="0">
                <a:effectLst>
                  <a:outerShdw blurRad="38100" dist="38100" dir="2700000" algn="tl">
                    <a:srgbClr val="000000">
                      <a:alpha val="43137"/>
                    </a:srgbClr>
                  </a:outerShdw>
                </a:effectLst>
                <a:latin typeface="Book Antiqua" pitchFamily="18" charset="0"/>
              </a:rPr>
              <a:t>, установках и взглядах на себя и окружающий мир . </a:t>
            </a:r>
          </a:p>
          <a:p>
            <a:pPr>
              <a:buFont typeface="Wingdings"/>
              <a:buChar char="v"/>
            </a:pPr>
            <a:r>
              <a:rPr lang="ru-RU" sz="1800" b="1" dirty="0">
                <a:effectLst>
                  <a:outerShdw blurRad="38100" dist="38100" dir="2700000" algn="tl">
                    <a:srgbClr val="000000">
                      <a:alpha val="43137"/>
                    </a:srgbClr>
                  </a:outerShdw>
                </a:effectLst>
                <a:latin typeface="Book Antiqua" pitchFamily="18" charset="0"/>
              </a:rPr>
              <a:t>Фотография </a:t>
            </a:r>
            <a:r>
              <a:rPr lang="ru-RU" sz="18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дает возможность создавать образы, которые помогают сформировать четкий образ «Я» </a:t>
            </a:r>
            <a:r>
              <a:rPr lang="ru-RU" sz="1800" b="1" dirty="0">
                <a:effectLst>
                  <a:outerShdw blurRad="38100" dist="38100" dir="2700000" algn="tl">
                    <a:srgbClr val="000000">
                      <a:alpha val="43137"/>
                    </a:srgbClr>
                  </a:outerShdw>
                </a:effectLst>
                <a:latin typeface="Book Antiqua" pitchFamily="18" charset="0"/>
              </a:rPr>
              <a:t>и представить его себе и окружающим. Также после работы с фототерапией, младший школьник </a:t>
            </a:r>
            <a:r>
              <a:rPr lang="ru-RU" sz="18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становится открытым, менее агрессивным, внимательным, самостоятельным, наблюдательным, у него развивается творческая активность</a:t>
            </a:r>
            <a:r>
              <a:rPr lang="ru-RU" sz="1800" b="1" dirty="0">
                <a:effectLst>
                  <a:outerShdw blurRad="38100" dist="38100" dir="2700000" algn="tl">
                    <a:srgbClr val="000000">
                      <a:alpha val="43137"/>
                    </a:srgbClr>
                  </a:outerShdw>
                </a:effectLst>
                <a:latin typeface="Book Antiqua" pitchFamily="18" charset="0"/>
              </a:rPr>
              <a:t>. Все эти качества является залогом благоприятного развития личности.</a:t>
            </a:r>
          </a:p>
          <a:p>
            <a:pPr>
              <a:buFont typeface="Wingdings"/>
              <a:buChar char="v"/>
            </a:pPr>
            <a:r>
              <a:rPr lang="ru-RU" sz="1800" b="1" dirty="0" err="1">
                <a:effectLst>
                  <a:outerShdw blurRad="38100" dist="38100" dir="2700000" algn="tl">
                    <a:srgbClr val="000000">
                      <a:alpha val="43137"/>
                    </a:srgbClr>
                  </a:outerShdw>
                </a:effectLst>
                <a:latin typeface="Book Antiqua" pitchFamily="18" charset="0"/>
              </a:rPr>
              <a:t>Фототерапевтический</a:t>
            </a:r>
            <a:r>
              <a:rPr lang="ru-RU" sz="1800" b="1" dirty="0">
                <a:effectLst>
                  <a:outerShdw blurRad="38100" dist="38100" dir="2700000" algn="tl">
                    <a:srgbClr val="000000">
                      <a:alpha val="43137"/>
                    </a:srgbClr>
                  </a:outerShdw>
                </a:effectLst>
                <a:latin typeface="Book Antiqua" pitchFamily="18" charset="0"/>
              </a:rPr>
              <a:t> процесс представляет собой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пять взаимосвязанных последовательных стадий работы</a:t>
            </a:r>
            <a:r>
              <a:rPr lang="ru-RU" sz="1800" b="1" dirty="0">
                <a:effectLst>
                  <a:outerShdw blurRad="38100" dist="38100" dir="2700000" algn="tl">
                    <a:srgbClr val="000000">
                      <a:alpha val="43137"/>
                    </a:srgbClr>
                  </a:outerShdw>
                </a:effectLst>
                <a:latin typeface="Book Antiqua" pitchFamily="18" charset="0"/>
              </a:rPr>
              <a:t>, которые выделяет С. А. </a:t>
            </a:r>
            <a:r>
              <a:rPr lang="ru-RU" sz="1800" b="1" dirty="0" err="1">
                <a:effectLst>
                  <a:outerShdw blurRad="38100" dist="38100" dir="2700000" algn="tl">
                    <a:srgbClr val="000000">
                      <a:alpha val="43137"/>
                    </a:srgbClr>
                  </a:outerShdw>
                </a:effectLst>
                <a:latin typeface="Book Antiqua" pitchFamily="18" charset="0"/>
              </a:rPr>
              <a:t>Осмачкина</a:t>
            </a:r>
            <a:r>
              <a:rPr lang="ru-RU" sz="1800" b="1" dirty="0">
                <a:effectLst>
                  <a:outerShdw blurRad="38100" dist="38100" dir="2700000" algn="tl">
                    <a:srgbClr val="000000">
                      <a:alpha val="43137"/>
                    </a:srgbClr>
                  </a:outerShdw>
                </a:effectLst>
                <a:latin typeface="Book Antiqua" pitchFamily="18" charset="0"/>
              </a:rPr>
              <a:t> :</a:t>
            </a:r>
          </a:p>
          <a:p>
            <a:pPr>
              <a:buFont typeface="+mj-lt"/>
              <a:buAutoNum type="arabicParenR"/>
            </a:pPr>
            <a:r>
              <a:rPr lang="ru-RU" sz="1800" b="1" dirty="0">
                <a:ln w="12700">
                  <a:solidFill>
                    <a:sysClr val="windowText" lastClr="000000"/>
                  </a:solidFill>
                  <a:prstDash val="solid"/>
                </a:ln>
                <a:solidFill>
                  <a:srgbClr val="C00000"/>
                </a:solidFill>
                <a:effectLst>
                  <a:outerShdw blurRad="41275" dist="20320" dir="1800000" algn="tl" rotWithShape="0">
                    <a:srgbClr val="000000">
                      <a:alpha val="40000"/>
                    </a:srgbClr>
                  </a:outerShdw>
                </a:effectLst>
                <a:latin typeface="Book Antiqua" pitchFamily="18" charset="0"/>
              </a:rPr>
              <a:t>«Знакомство»  </a:t>
            </a:r>
            <a:r>
              <a:rPr lang="ru-RU" sz="1800" b="1" dirty="0" err="1">
                <a:effectLst>
                  <a:outerShdw blurRad="38100" dist="38100" dir="2700000" algn="tl">
                    <a:srgbClr val="000000">
                      <a:alpha val="43137"/>
                    </a:srgbClr>
                  </a:outerShdw>
                </a:effectLst>
                <a:latin typeface="Book Antiqua" pitchFamily="18" charset="0"/>
              </a:rPr>
              <a:t>фототерапевта</a:t>
            </a:r>
            <a:r>
              <a:rPr lang="ru-RU" sz="1800" b="1" dirty="0">
                <a:effectLst>
                  <a:outerShdw blurRad="38100" dist="38100" dir="2700000" algn="tl">
                    <a:srgbClr val="000000">
                      <a:alpha val="43137"/>
                    </a:srgbClr>
                  </a:outerShdw>
                </a:effectLst>
                <a:latin typeface="Book Antiqua" pitchFamily="18" charset="0"/>
              </a:rPr>
              <a:t> со школьником. Терапевтическая беседа и тестовая фотосъемка. </a:t>
            </a:r>
          </a:p>
          <a:p>
            <a:pPr>
              <a:buFont typeface="+mj-lt"/>
              <a:buAutoNum type="arabicParenR"/>
            </a:pPr>
            <a:r>
              <a:rPr lang="ru-RU" sz="1800" b="1" dirty="0">
                <a:ln w="12700">
                  <a:solidFill>
                    <a:sysClr val="windowText" lastClr="000000"/>
                  </a:solidFill>
                  <a:prstDash val="solid"/>
                </a:ln>
                <a:solidFill>
                  <a:srgbClr val="C00000"/>
                </a:solidFill>
                <a:effectLst>
                  <a:outerShdw blurRad="41275" dist="20320" dir="1800000" algn="tl" rotWithShape="0">
                    <a:srgbClr val="000000">
                      <a:alpha val="40000"/>
                    </a:srgbClr>
                  </a:outerShdw>
                </a:effectLst>
                <a:latin typeface="Book Antiqua" pitchFamily="18" charset="0"/>
              </a:rPr>
              <a:t>«Разогрев», </a:t>
            </a:r>
            <a:r>
              <a:rPr lang="ru-RU" sz="1800" b="1" dirty="0">
                <a:effectLst>
                  <a:outerShdw blurRad="38100" dist="38100" dir="2700000" algn="tl">
                    <a:srgbClr val="000000">
                      <a:alpha val="43137"/>
                    </a:srgbClr>
                  </a:outerShdw>
                </a:effectLst>
                <a:latin typeface="Book Antiqua" pitchFamily="18" charset="0"/>
              </a:rPr>
              <a:t>который является дыхательным упражнением «Дыхание через ладони», направленным на достижение состояния покоя и внутреннего телесного комфорта. </a:t>
            </a:r>
          </a:p>
        </p:txBody>
      </p:sp>
      <p:sp>
        <p:nvSpPr>
          <p:cNvPr id="10" name="Заголовок 6"/>
          <p:cNvSpPr>
            <a:spLocks noGrp="1"/>
          </p:cNvSpPr>
          <p:nvPr>
            <p:ph type="title"/>
          </p:nvPr>
        </p:nvSpPr>
        <p:spPr>
          <a:xfrm>
            <a:off x="179512" y="20873"/>
            <a:ext cx="8964487" cy="239775"/>
          </a:xfrm>
        </p:spPr>
        <p:style>
          <a:lnRef idx="1">
            <a:schemeClr val="accent3"/>
          </a:lnRef>
          <a:fillRef idx="2">
            <a:schemeClr val="accent3"/>
          </a:fillRef>
          <a:effectRef idx="1">
            <a:schemeClr val="accent3"/>
          </a:effectRef>
          <a:fontRef idx="minor">
            <a:schemeClr val="dk1"/>
          </a:fontRef>
        </p:style>
        <p:txBody>
          <a:bodyPr/>
          <a:lstStyle/>
          <a:p>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Общие сведения</a:t>
            </a:r>
          </a:p>
        </p:txBody>
      </p:sp>
    </p:spTree>
    <p:extLst>
      <p:ext uri="{BB962C8B-B14F-4D97-AF65-F5344CB8AC3E}">
        <p14:creationId xmlns:p14="http://schemas.microsoft.com/office/powerpoint/2010/main" val="5070981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579150923"/>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260648"/>
            <a:ext cx="9144000" cy="6597352"/>
          </a:xfr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AutoNum type="arabicParenR" startAt="3"/>
            </a:pPr>
            <a:r>
              <a:rPr lang="ru-RU" sz="1800" b="1" dirty="0">
                <a:ln w="12700">
                  <a:solidFill>
                    <a:sysClr val="windowText" lastClr="000000"/>
                  </a:solidFill>
                  <a:prstDash val="solid"/>
                </a:ln>
                <a:solidFill>
                  <a:srgbClr val="C00000"/>
                </a:solidFill>
                <a:effectLst>
                  <a:outerShdw blurRad="41275" dist="20320" dir="1800000" algn="tl" rotWithShape="0">
                    <a:srgbClr val="000000">
                      <a:alpha val="40000"/>
                    </a:srgbClr>
                  </a:outerShdw>
                </a:effectLst>
                <a:latin typeface="Book Antiqua" pitchFamily="18" charset="0"/>
              </a:rPr>
              <a:t>Основная стадия </a:t>
            </a:r>
            <a:r>
              <a:rPr lang="ru-RU" sz="1800" b="1" dirty="0">
                <a:effectLst>
                  <a:outerShdw blurRad="38100" dist="38100" dir="2700000" algn="tl">
                    <a:srgbClr val="000000">
                      <a:alpha val="43137"/>
                    </a:srgbClr>
                  </a:outerShdw>
                </a:effectLst>
                <a:latin typeface="Book Antiqua" pitchFamily="18" charset="0"/>
              </a:rPr>
              <a:t>- работа по одной из техника фототерапии. </a:t>
            </a:r>
          </a:p>
          <a:p>
            <a:pPr>
              <a:buAutoNum type="arabicParenR" startAt="3"/>
            </a:pPr>
            <a:r>
              <a:rPr lang="ru-RU" sz="1800" b="1" dirty="0">
                <a:ln w="12700">
                  <a:solidFill>
                    <a:sysClr val="windowText" lastClr="000000"/>
                  </a:solidFill>
                  <a:prstDash val="solid"/>
                </a:ln>
                <a:solidFill>
                  <a:srgbClr val="C00000"/>
                </a:solidFill>
                <a:effectLst>
                  <a:outerShdw blurRad="41275" dist="20320" dir="1800000" algn="tl" rotWithShape="0">
                    <a:srgbClr val="000000">
                      <a:alpha val="40000"/>
                    </a:srgbClr>
                  </a:outerShdw>
                </a:effectLst>
                <a:latin typeface="Book Antiqua" pitchFamily="18" charset="0"/>
              </a:rPr>
              <a:t>Кульминация основной стадии </a:t>
            </a:r>
            <a:r>
              <a:rPr lang="ru-RU" sz="1800" b="1" dirty="0">
                <a:effectLst>
                  <a:outerShdw blurRad="38100" dist="38100" dir="2700000" algn="tl">
                    <a:srgbClr val="000000">
                      <a:alpha val="43137"/>
                    </a:srgbClr>
                  </a:outerShdw>
                </a:effectLst>
                <a:latin typeface="Book Antiqua" pitchFamily="18" charset="0"/>
              </a:rPr>
              <a:t>- фотосъемка вновь обретенного телесно-эмоционального состояния. Здесь происходит раскрытие творческих возможностей и ресурсов личности. </a:t>
            </a:r>
            <a:endParaRPr lang="ru-RU" sz="1800" b="1" dirty="0">
              <a:ln w="12700">
                <a:solidFill>
                  <a:sysClr val="windowText" lastClr="000000"/>
                </a:solidFill>
                <a:prstDash val="solid"/>
              </a:ln>
              <a:solidFill>
                <a:srgbClr val="C00000"/>
              </a:solidFill>
              <a:effectLst>
                <a:outerShdw blurRad="41275" dist="20320" dir="1800000" algn="tl" rotWithShape="0">
                  <a:srgbClr val="000000">
                    <a:alpha val="40000"/>
                  </a:srgbClr>
                </a:outerShdw>
              </a:effectLst>
              <a:latin typeface="Book Antiqua" pitchFamily="18" charset="0"/>
            </a:endParaRPr>
          </a:p>
          <a:p>
            <a:pPr>
              <a:buAutoNum type="arabicParenR" startAt="3"/>
            </a:pPr>
            <a:r>
              <a:rPr lang="ru-RU" sz="1800" b="1" dirty="0">
                <a:ln w="12700">
                  <a:solidFill>
                    <a:sysClr val="windowText" lastClr="000000"/>
                  </a:solidFill>
                  <a:prstDash val="solid"/>
                </a:ln>
                <a:solidFill>
                  <a:srgbClr val="C00000"/>
                </a:solidFill>
                <a:effectLst>
                  <a:outerShdw blurRad="41275" dist="20320" dir="1800000" algn="tl" rotWithShape="0">
                    <a:srgbClr val="000000">
                      <a:alpha val="40000"/>
                    </a:srgbClr>
                  </a:outerShdw>
                </a:effectLst>
                <a:latin typeface="Book Antiqua" pitchFamily="18" charset="0"/>
              </a:rPr>
              <a:t>Терапевтическая беседа</a:t>
            </a:r>
            <a:r>
              <a:rPr lang="ru-RU" sz="1800" b="1" dirty="0">
                <a:effectLst>
                  <a:outerShdw blurRad="38100" dist="38100" dir="2700000" algn="tl">
                    <a:srgbClr val="000000">
                      <a:alpha val="43137"/>
                    </a:srgbClr>
                  </a:outerShdw>
                </a:effectLst>
                <a:latin typeface="Book Antiqua" pitchFamily="18" charset="0"/>
              </a:rPr>
              <a:t>. Просмотр и анализ изготовленных фотографий. Вербализация младшим школьником новых ощущений своего «Я» с одной стороны и эмпатическая поддержка </a:t>
            </a:r>
            <a:r>
              <a:rPr lang="ru-RU" sz="1800" b="1" dirty="0" err="1">
                <a:effectLst>
                  <a:outerShdw blurRad="38100" dist="38100" dir="2700000" algn="tl">
                    <a:srgbClr val="000000">
                      <a:alpha val="43137"/>
                    </a:srgbClr>
                  </a:outerShdw>
                </a:effectLst>
                <a:latin typeface="Book Antiqua" pitchFamily="18" charset="0"/>
              </a:rPr>
              <a:t>фототерапевта</a:t>
            </a:r>
            <a:r>
              <a:rPr lang="ru-RU" sz="1800" b="1" dirty="0">
                <a:effectLst>
                  <a:outerShdw blurRad="38100" dist="38100" dir="2700000" algn="tl">
                    <a:srgbClr val="000000">
                      <a:alpha val="43137"/>
                    </a:srgbClr>
                  </a:outerShdw>
                </a:effectLst>
                <a:latin typeface="Book Antiqua" pitchFamily="18" charset="0"/>
              </a:rPr>
              <a:t> с другой стороны.</a:t>
            </a:r>
          </a:p>
          <a:p>
            <a:pPr>
              <a:buFont typeface="Wingdings"/>
              <a:buChar char="v"/>
            </a:pPr>
            <a:r>
              <a:rPr lang="ru-RU" sz="18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Варианты использования фотографии также могут варьироваться </a:t>
            </a:r>
            <a:r>
              <a:rPr lang="ru-RU" sz="1800" b="1" dirty="0">
                <a:effectLst>
                  <a:outerShdw blurRad="38100" dist="38100" dir="2700000" algn="tl">
                    <a:srgbClr val="000000">
                      <a:alpha val="43137"/>
                    </a:srgbClr>
                  </a:outerShdw>
                </a:effectLst>
                <a:latin typeface="Book Antiqua" pitchFamily="18" charset="0"/>
              </a:rPr>
              <a:t>в зависимости от того, какими еще формами творческой деятельности клиента или участников группы она дополняется. Так, изготовление снимков </a:t>
            </a:r>
            <a:r>
              <a:rPr lang="ru-RU" sz="18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может сочетаться с создание фотоколлажа или  плаката или иллюстрированной фотографиями «книжки», </a:t>
            </a:r>
            <a:r>
              <a:rPr lang="ru-RU" sz="1800" b="1" dirty="0">
                <a:effectLst>
                  <a:outerShdw blurRad="38100" dist="38100" dir="2700000" algn="tl">
                    <a:srgbClr val="000000">
                      <a:alpha val="43137"/>
                    </a:srgbClr>
                  </a:outerShdw>
                </a:effectLst>
                <a:latin typeface="Book Antiqua" pitchFamily="18" charset="0"/>
              </a:rPr>
              <a:t>и в этом случае будет предполагать </a:t>
            </a:r>
            <a:r>
              <a:rPr lang="ru-RU" sz="2000" b="1" i="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изобразительную деятельность</a:t>
            </a:r>
            <a:r>
              <a:rPr lang="ru-RU" sz="1800" b="1" dirty="0">
                <a:effectLst>
                  <a:outerShdw blurRad="38100" dist="38100" dir="2700000" algn="tl">
                    <a:srgbClr val="000000">
                      <a:alpha val="43137"/>
                    </a:srgbClr>
                  </a:outerShdw>
                </a:effectLst>
                <a:latin typeface="Book Antiqua" pitchFamily="18" charset="0"/>
              </a:rPr>
              <a:t>. Также фотография </a:t>
            </a:r>
            <a:r>
              <a:rPr lang="ru-RU" sz="18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может сочетаться с сочинением историй или «мини-сценарием»</a:t>
            </a:r>
            <a:r>
              <a:rPr lang="ru-RU" sz="1800" b="1" dirty="0">
                <a:effectLst>
                  <a:outerShdw blurRad="38100" dist="38100" dir="2700000" algn="tl">
                    <a:srgbClr val="000000">
                      <a:alpha val="43137"/>
                    </a:srgbClr>
                  </a:outerShdw>
                </a:effectLst>
                <a:latin typeface="Book Antiqua" pitchFamily="18" charset="0"/>
              </a:rPr>
              <a:t>, что будет связано с </a:t>
            </a:r>
            <a:r>
              <a:rPr lang="ru-RU" sz="2000" b="1" i="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литературным творчеством</a:t>
            </a:r>
            <a:r>
              <a:rPr lang="ru-RU" sz="1800" b="1" dirty="0">
                <a:effectLst>
                  <a:outerShdw blurRad="38100" dist="38100" dir="2700000" algn="tl">
                    <a:srgbClr val="000000">
                      <a:alpha val="43137"/>
                    </a:srgbClr>
                  </a:outerShdw>
                </a:effectLst>
                <a:latin typeface="Book Antiqua" pitchFamily="18" charset="0"/>
              </a:rPr>
              <a:t>.</a:t>
            </a:r>
          </a:p>
          <a:p>
            <a:pPr>
              <a:buFont typeface="Wingdings"/>
              <a:buChar char="v"/>
            </a:pPr>
            <a:r>
              <a:rPr lang="ru-RU" sz="1800" b="1" dirty="0">
                <a:effectLst>
                  <a:outerShdw blurRad="38100" dist="38100" dir="2700000" algn="tl">
                    <a:srgbClr val="000000">
                      <a:alpha val="43137"/>
                    </a:srgbClr>
                  </a:outerShdw>
                </a:effectLst>
                <a:latin typeface="Book Antiqua" pitchFamily="18" charset="0"/>
              </a:rPr>
              <a:t>Фотографирование может дополняться применением </a:t>
            </a:r>
            <a:r>
              <a:rPr lang="ru-RU" sz="2000" b="1" i="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техник телесно-ориентированной и </a:t>
            </a:r>
            <a:r>
              <a:rPr lang="ru-RU" sz="2000" b="1" i="1" dirty="0" err="1">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танцедвигательной</a:t>
            </a:r>
            <a:r>
              <a:rPr lang="ru-RU" sz="2000" b="1" i="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 терапии</a:t>
            </a:r>
            <a:r>
              <a:rPr lang="ru-RU" sz="1800" b="1" dirty="0">
                <a:effectLst>
                  <a:outerShdw blurRad="38100" dist="38100" dir="2700000" algn="tl">
                    <a:srgbClr val="000000">
                      <a:alpha val="43137"/>
                    </a:srgbClr>
                  </a:outerShdw>
                </a:effectLst>
                <a:latin typeface="Book Antiqua" pitchFamily="18" charset="0"/>
              </a:rPr>
              <a:t>, когда, например, съемка производиться во время движения клиентов: это дает им возможность увидеть и осознать особенности своей телесной экспрессии. И, наконец, фотография может применяться в сочетании с элементами </a:t>
            </a:r>
            <a:r>
              <a:rPr lang="ru-RU" sz="2000" b="1" i="1" dirty="0" err="1">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драматерапевтического</a:t>
            </a:r>
            <a:r>
              <a:rPr lang="ru-RU" sz="2000" b="1" i="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 подхода </a:t>
            </a:r>
            <a:r>
              <a:rPr lang="ru-RU" sz="1800" b="1" dirty="0">
                <a:effectLst>
                  <a:outerShdw blurRad="38100" dist="38100" dir="2700000" algn="tl">
                    <a:srgbClr val="000000">
                      <a:alpha val="43137"/>
                    </a:srgbClr>
                  </a:outerShdw>
                </a:effectLst>
                <a:latin typeface="Book Antiqua" pitchFamily="18" charset="0"/>
              </a:rPr>
              <a:t>и предполагать ролевое перевоплощение, использование костюмов, грима и т.д. </a:t>
            </a:r>
          </a:p>
          <a:p>
            <a:pPr>
              <a:buFont typeface="Wingdings"/>
              <a:buChar char="v"/>
            </a:pPr>
            <a:endParaRPr lang="ru-RU" sz="1800" b="1" dirty="0">
              <a:effectLst>
                <a:outerShdw blurRad="38100" dist="38100" dir="2700000" algn="tl">
                  <a:srgbClr val="000000">
                    <a:alpha val="43137"/>
                  </a:srgbClr>
                </a:outerShdw>
              </a:effectLst>
              <a:latin typeface="Book Antiqua" pitchFamily="18" charset="0"/>
            </a:endParaRPr>
          </a:p>
        </p:txBody>
      </p:sp>
      <p:sp>
        <p:nvSpPr>
          <p:cNvPr id="10" name="Заголовок 6"/>
          <p:cNvSpPr>
            <a:spLocks noGrp="1"/>
          </p:cNvSpPr>
          <p:nvPr>
            <p:ph type="title"/>
          </p:nvPr>
        </p:nvSpPr>
        <p:spPr>
          <a:xfrm>
            <a:off x="179512" y="20873"/>
            <a:ext cx="8964487" cy="239775"/>
          </a:xfrm>
        </p:spPr>
        <p:style>
          <a:lnRef idx="1">
            <a:schemeClr val="accent3"/>
          </a:lnRef>
          <a:fillRef idx="2">
            <a:schemeClr val="accent3"/>
          </a:fillRef>
          <a:effectRef idx="1">
            <a:schemeClr val="accent3"/>
          </a:effectRef>
          <a:fontRef idx="minor">
            <a:schemeClr val="dk1"/>
          </a:fontRef>
        </p:style>
        <p:txBody>
          <a:bodyPr/>
          <a:lstStyle/>
          <a:p>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Общие сведения</a:t>
            </a:r>
          </a:p>
        </p:txBody>
      </p:sp>
    </p:spTree>
    <p:extLst>
      <p:ext uri="{BB962C8B-B14F-4D97-AF65-F5344CB8AC3E}">
        <p14:creationId xmlns:p14="http://schemas.microsoft.com/office/powerpoint/2010/main" val="1672626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1126523350"/>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marL="0" indent="0">
              <a:buNone/>
            </a:pPr>
            <a:r>
              <a:rPr lang="ru-RU" sz="2000" b="1" dirty="0">
                <a:effectLst>
                  <a:outerShdw blurRad="38100" dist="38100" dir="2700000" algn="tl">
                    <a:srgbClr val="000000">
                      <a:alpha val="43137"/>
                    </a:srgbClr>
                  </a:outerShdw>
                </a:effectLst>
                <a:latin typeface="Book Antiqua" pitchFamily="18" charset="0"/>
              </a:rPr>
              <a:t>Выбор стратегии обсуждения фотографий в психотерапии </a:t>
            </a: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может определяться следующими факторами:</a:t>
            </a:r>
            <a:endParaRPr lang="ru-RU" sz="2000" b="1" dirty="0">
              <a:solidFill>
                <a:srgbClr val="3333FF"/>
              </a:solidFill>
              <a:effectLst>
                <a:outerShdw blurRad="38100" dist="38100" dir="2700000" algn="tl">
                  <a:srgbClr val="000000">
                    <a:alpha val="43137"/>
                  </a:srgbClr>
                </a:outerShdw>
              </a:effectLst>
              <a:latin typeface="Book Antiqua" pitchFamily="18" charset="0"/>
            </a:endParaRPr>
          </a:p>
          <a:p>
            <a:pPr>
              <a:buFont typeface="+mj-lt"/>
              <a:buAutoNum type="arabicPeriod"/>
            </a:pPr>
            <a:r>
              <a:rPr lang="ru-RU" sz="2000" b="1"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Целями и задачами индивидуальной или групповой психотерапии, ее общей продолжительностью </a:t>
            </a:r>
            <a:r>
              <a:rPr lang="ru-RU" sz="2000" b="1" dirty="0">
                <a:effectLst>
                  <a:outerShdw blurRad="38100" dist="38100" dir="2700000" algn="tl">
                    <a:srgbClr val="000000">
                      <a:alpha val="43137"/>
                    </a:srgbClr>
                  </a:outerShdw>
                </a:effectLst>
                <a:latin typeface="Book Antiqua" pitchFamily="18" charset="0"/>
              </a:rPr>
              <a:t>(так, при решении </a:t>
            </a:r>
            <a:r>
              <a:rPr lang="ru-RU" sz="2000" b="1" dirty="0" err="1">
                <a:effectLst>
                  <a:outerShdw blurRad="38100" dist="38100" dir="2700000" algn="tl">
                    <a:srgbClr val="000000">
                      <a:alpha val="43137"/>
                    </a:srgbClr>
                  </a:outerShdw>
                </a:effectLst>
                <a:latin typeface="Book Antiqua" pitchFamily="18" charset="0"/>
              </a:rPr>
              <a:t>психокоррекционных</a:t>
            </a:r>
            <a:r>
              <a:rPr lang="ru-RU" sz="2000" b="1" dirty="0">
                <a:effectLst>
                  <a:outerShdw blurRad="38100" dist="38100" dir="2700000" algn="tl">
                    <a:srgbClr val="000000">
                      <a:alpha val="43137"/>
                    </a:srgbClr>
                  </a:outerShdw>
                </a:effectLst>
                <a:latin typeface="Book Antiqua" pitchFamily="18" charset="0"/>
              </a:rPr>
              <a:t> задач и при проведении развивающих занятий способы обсуждения фотоснимков будут отличаться).</a:t>
            </a:r>
          </a:p>
          <a:p>
            <a:pPr>
              <a:buFont typeface="+mj-lt"/>
              <a:buAutoNum type="arabicPeriod"/>
            </a:pPr>
            <a:r>
              <a:rPr lang="ru-RU" sz="2000" b="1"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Этапом психотерапии </a:t>
            </a:r>
            <a:r>
              <a:rPr lang="ru-RU" sz="2000" b="1" dirty="0">
                <a:effectLst>
                  <a:outerShdw blurRad="38100" dist="38100" dir="2700000" algn="tl">
                    <a:srgbClr val="000000">
                      <a:alpha val="43137"/>
                    </a:srgbClr>
                  </a:outerShdw>
                </a:effectLst>
                <a:latin typeface="Book Antiqua" pitchFamily="18" charset="0"/>
              </a:rPr>
              <a:t>(так, на начальном этапе работы фотоматериал может использоваться для сбора первичной информации о клиенте, прояснения его проблем и запроса, «знакомства» с ним и установления раппорта, сближения участников группы и т. д.).</a:t>
            </a:r>
          </a:p>
          <a:p>
            <a:pPr>
              <a:buFont typeface="+mj-lt"/>
              <a:buAutoNum type="arabicPeriod"/>
            </a:pPr>
            <a:r>
              <a:rPr lang="ru-RU" sz="2000" b="1"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Индивидуальными характеристиками клиента или участников группы</a:t>
            </a:r>
            <a:r>
              <a:rPr lang="ru-RU" sz="2000" b="1" dirty="0">
                <a:effectLst>
                  <a:outerShdw blurRad="38100" dist="38100" dir="2700000" algn="tl">
                    <a:srgbClr val="000000">
                      <a:alpha val="43137"/>
                    </a:srgbClr>
                  </a:outerShdw>
                </a:effectLst>
                <a:latin typeface="Book Antiqua" pitchFamily="18" charset="0"/>
              </a:rPr>
              <a:t> (в частности, степенью их активности и самостоятельности, способностью и желанием комментировать фотографии и удерживать свое внимание на визуальном материале и т. д.).</a:t>
            </a:r>
          </a:p>
          <a:p>
            <a:pPr>
              <a:buFont typeface="+mj-lt"/>
              <a:buAutoNum type="arabicPeriod"/>
            </a:pPr>
            <a:r>
              <a:rPr lang="ru-RU" sz="2000" b="1"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Общей продолжительностью занятия.</a:t>
            </a:r>
          </a:p>
        </p:txBody>
      </p:sp>
      <p:sp>
        <p:nvSpPr>
          <p:cNvPr id="7"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Выбор стратегии обсуждения фотографий </a:t>
            </a:r>
          </a:p>
        </p:txBody>
      </p:sp>
      <p:sp>
        <p:nvSpPr>
          <p:cNvPr id="2" name="Выгнутая вправо стрелка 1"/>
          <p:cNvSpPr/>
          <p:nvPr/>
        </p:nvSpPr>
        <p:spPr>
          <a:xfrm rot="20086604">
            <a:off x="8036615" y="5527868"/>
            <a:ext cx="731520" cy="1216152"/>
          </a:xfrm>
          <a:prstGeom prst="curvedLef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solidFill>
                <a:schemeClr val="tx1"/>
              </a:solidFill>
            </a:endParaRPr>
          </a:p>
        </p:txBody>
      </p:sp>
    </p:spTree>
    <p:extLst>
      <p:ext uri="{BB962C8B-B14F-4D97-AF65-F5344CB8AC3E}">
        <p14:creationId xmlns:p14="http://schemas.microsoft.com/office/powerpoint/2010/main" val="3884471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191985780"/>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0"/>
            <a:ext cx="9144000" cy="6858000"/>
          </a:xfr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marL="457200" indent="-457200">
              <a:buAutoNum type="arabicPeriod" startAt="5"/>
            </a:pPr>
            <a:r>
              <a:rPr lang="ru-RU" sz="2000" b="1"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Теоретической моделью, лежащей в основе работы</a:t>
            </a:r>
            <a:r>
              <a:rPr lang="ru-RU" sz="2000" b="1" dirty="0">
                <a:effectLst>
                  <a:outerShdw blurRad="38100" dist="38100" dir="2700000" algn="tl">
                    <a:srgbClr val="000000">
                      <a:alpha val="43137"/>
                    </a:srgbClr>
                  </a:outerShdw>
                </a:effectLst>
                <a:latin typeface="Book Antiqua" pitchFamily="18" charset="0"/>
              </a:rPr>
              <a:t>, и видом вмешательства (так, при обсуждении фотографии в рамках индивидуальной аналитической терапии неизбежно будут затрагиваться темы прошлого и ранних отношений, а при использовании феминистского подхода специалист будет обращать особое внимание на исследование структуры и содержания гендерных отношений).</a:t>
            </a:r>
          </a:p>
          <a:p>
            <a:pPr marL="457200" indent="-457200">
              <a:buAutoNum type="arabicPeriod" startAt="5"/>
            </a:pPr>
            <a:r>
              <a:rPr lang="ru-RU" sz="2000" b="1"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Индивидуальным «стилем» деятельности специалиста </a:t>
            </a:r>
            <a:r>
              <a:rPr lang="ru-RU" sz="2000" b="1" dirty="0">
                <a:effectLst>
                  <a:outerShdw blurRad="38100" dist="38100" dir="2700000" algn="tl">
                    <a:srgbClr val="000000">
                      <a:alpha val="43137"/>
                    </a:srgbClr>
                  </a:outerShdw>
                </a:effectLst>
                <a:latin typeface="Book Antiqua" pitchFamily="18" charset="0"/>
              </a:rPr>
              <a:t>(один, в силу своего характера, может проявлять большую </a:t>
            </a:r>
            <a:r>
              <a:rPr lang="ru-RU" sz="2000" b="1" dirty="0" err="1">
                <a:effectLst>
                  <a:outerShdw blurRad="38100" dist="38100" dir="2700000" algn="tl">
                    <a:srgbClr val="000000">
                      <a:alpha val="43137"/>
                    </a:srgbClr>
                  </a:outerShdw>
                </a:effectLst>
                <a:latin typeface="Book Antiqua" pitchFamily="18" charset="0"/>
              </a:rPr>
              <a:t>протективность</a:t>
            </a:r>
            <a:r>
              <a:rPr lang="ru-RU" sz="2000" b="1" dirty="0">
                <a:effectLst>
                  <a:outerShdw blurRad="38100" dist="38100" dir="2700000" algn="tl">
                    <a:srgbClr val="000000">
                      <a:alpha val="43137"/>
                    </a:srgbClr>
                  </a:outerShdw>
                </a:effectLst>
                <a:latin typeface="Book Antiqua" pitchFamily="18" charset="0"/>
              </a:rPr>
              <a:t> и директивность в отношениях с клиентом, другой – предпочитать партнерские отношения).</a:t>
            </a:r>
          </a:p>
          <a:p>
            <a:pPr marL="0" indent="0">
              <a:buNone/>
            </a:pPr>
            <a:endParaRPr lang="ru-RU" sz="2000" b="1" dirty="0">
              <a:effectLst>
                <a:outerShdw blurRad="38100" dist="38100" dir="2700000" algn="tl">
                  <a:srgbClr val="000000">
                    <a:alpha val="43137"/>
                  </a:srgbClr>
                </a:outerShdw>
              </a:effectLst>
              <a:latin typeface="Book Antiqua" pitchFamily="18" charset="0"/>
            </a:endParaRPr>
          </a:p>
        </p:txBody>
      </p:sp>
      <p:pic>
        <p:nvPicPr>
          <p:cNvPr id="2050" name="Picture 2" descr="C:\Users\Андрей\Desktop\119947_or.jpg"/>
          <p:cNvPicPr>
            <a:picLocks noChangeAspect="1" noChangeArrowheads="1"/>
          </p:cNvPicPr>
          <p:nvPr/>
        </p:nvPicPr>
        <p:blipFill>
          <a:blip r:embed="rId11">
            <a:extLst>
              <a:ext uri="{BEBA8EAE-BF5A-486C-A8C5-ECC9F3942E4B}">
                <a14:imgProps xmlns:a14="http://schemas.microsoft.com/office/drawing/2010/main">
                  <a14:imgLayer r:embed="rId12">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4360033" y="3212976"/>
            <a:ext cx="4670648" cy="35029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20753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701271572"/>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marL="0" indent="0">
              <a:buNone/>
            </a:pPr>
            <a:r>
              <a:rPr lang="ru-RU" sz="1800" b="1" dirty="0">
                <a:effectLst>
                  <a:outerShdw blurRad="38100" dist="38100" dir="2700000" algn="tl">
                    <a:srgbClr val="000000">
                      <a:alpha val="43137"/>
                    </a:srgbClr>
                  </a:outerShdw>
                </a:effectLst>
                <a:latin typeface="Book Antiqua" pitchFamily="18" charset="0"/>
              </a:rPr>
              <a:t>Среди наиболее распространенных снимков, которые многим </a:t>
            </a:r>
            <a:r>
              <a:rPr lang="ru-RU" sz="18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помогают восстановить душевное равновесие</a:t>
            </a:r>
            <a:r>
              <a:rPr lang="ru-RU" sz="1800" b="1" dirty="0">
                <a:effectLst>
                  <a:outerShdw blurRad="38100" dist="38100" dir="2700000" algn="tl">
                    <a:srgbClr val="000000">
                      <a:alpha val="43137"/>
                    </a:srgbClr>
                  </a:outerShdw>
                </a:effectLst>
                <a:latin typeface="Book Antiqua" pitchFamily="18" charset="0"/>
              </a:rPr>
              <a:t>, можно назвать:</a:t>
            </a:r>
          </a:p>
          <a:p>
            <a:pPr>
              <a:buFont typeface="Arial" pitchFamily="34" charset="0"/>
              <a:buChar char="•"/>
            </a:pPr>
            <a:r>
              <a:rPr lang="ru-RU" sz="1800" b="1" dirty="0">
                <a:effectLst>
                  <a:outerShdw blurRad="38100" dist="38100" dir="2700000" algn="tl">
                    <a:srgbClr val="000000">
                      <a:alpha val="43137"/>
                    </a:srgbClr>
                  </a:outerShdw>
                </a:effectLst>
                <a:latin typeface="Book Antiqua" pitchFamily="18" charset="0"/>
              </a:rPr>
              <a:t>красота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природы</a:t>
            </a:r>
            <a:r>
              <a:rPr lang="ru-RU" sz="1800" b="1" dirty="0">
                <a:effectLst>
                  <a:outerShdw blurRad="38100" dist="38100" dir="2700000" algn="tl">
                    <a:srgbClr val="000000">
                      <a:alpha val="43137"/>
                    </a:srgbClr>
                  </a:outerShdw>
                </a:effectLst>
                <a:latin typeface="Book Antiqua" pitchFamily="18" charset="0"/>
              </a:rPr>
              <a:t> в любое время года;</a:t>
            </a:r>
          </a:p>
          <a:p>
            <a:pPr>
              <a:buFont typeface="Arial" pitchFamily="34" charset="0"/>
              <a:buChar char="•"/>
            </a:pPr>
            <a:r>
              <a:rPr lang="ru-RU" sz="1800" b="1" dirty="0">
                <a:effectLst>
                  <a:outerShdw blurRad="38100" dist="38100" dir="2700000" algn="tl">
                    <a:srgbClr val="000000">
                      <a:alpha val="43137"/>
                    </a:srgbClr>
                  </a:outerShdw>
                </a:effectLst>
                <a:latin typeface="Book Antiqua" pitchFamily="18" charset="0"/>
              </a:rPr>
              <a:t>самые простые фото наших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детей</a:t>
            </a:r>
            <a:r>
              <a:rPr lang="ru-RU" sz="1800" b="1" dirty="0">
                <a:effectLst>
                  <a:outerShdw blurRad="38100" dist="38100" dir="2700000" algn="tl">
                    <a:srgbClr val="000000">
                      <a:alpha val="43137"/>
                    </a:srgbClr>
                  </a:outerShdw>
                </a:effectLst>
                <a:latin typeface="Book Antiqua" pitchFamily="18" charset="0"/>
              </a:rPr>
              <a:t> в разном возрасте;</a:t>
            </a:r>
          </a:p>
          <a:p>
            <a:pPr>
              <a:buFont typeface="Arial" pitchFamily="34" charset="0"/>
              <a:buChar char="•"/>
            </a:pPr>
            <a:r>
              <a:rPr lang="ru-RU" sz="1800" b="1" dirty="0">
                <a:effectLst>
                  <a:outerShdw blurRad="38100" dist="38100" dir="2700000" algn="tl">
                    <a:srgbClr val="000000">
                      <a:alpha val="43137"/>
                    </a:srgbClr>
                  </a:outerShdw>
                </a:effectLst>
                <a:latin typeface="Book Antiqua" pitchFamily="18" charset="0"/>
              </a:rPr>
              <a:t>семейные фотографии, на которых запечатлены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важные события;</a:t>
            </a:r>
            <a:endParaRPr lang="ru-RU" sz="1800" b="1" dirty="0">
              <a:solidFill>
                <a:srgbClr val="3333FF"/>
              </a:solidFill>
              <a:effectLst>
                <a:outerShdw blurRad="38100" dist="38100" dir="2700000" algn="tl">
                  <a:srgbClr val="000000">
                    <a:alpha val="43137"/>
                  </a:srgbClr>
                </a:outerShdw>
              </a:effectLst>
              <a:latin typeface="Book Antiqua" pitchFamily="18" charset="0"/>
            </a:endParaRPr>
          </a:p>
          <a:p>
            <a:pPr>
              <a:buFont typeface="Arial" pitchFamily="34" charset="0"/>
              <a:buChar char="•"/>
            </a:pPr>
            <a:r>
              <a:rPr lang="ru-RU" sz="1800" b="1" dirty="0">
                <a:effectLst>
                  <a:outerShdw blurRad="38100" dist="38100" dir="2700000" algn="tl">
                    <a:srgbClr val="000000">
                      <a:alpha val="43137"/>
                    </a:srgbClr>
                  </a:outerShdw>
                </a:effectLst>
                <a:latin typeface="Book Antiqua" pitchFamily="18" charset="0"/>
              </a:rPr>
              <a:t>здоровый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отдых</a:t>
            </a:r>
            <a:r>
              <a:rPr lang="ru-RU" sz="1800" b="1" dirty="0">
                <a:effectLst>
                  <a:outerShdw blurRad="38100" dist="38100" dir="2700000" algn="tl">
                    <a:srgbClr val="000000">
                      <a:alpha val="43137"/>
                    </a:srgbClr>
                  </a:outerShdw>
                </a:effectLst>
                <a:latin typeface="Book Antiqua" pitchFamily="18" charset="0"/>
              </a:rPr>
              <a:t> или спортивные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соревнования</a:t>
            </a:r>
            <a:r>
              <a:rPr lang="ru-RU" sz="1800" b="1" dirty="0">
                <a:effectLst>
                  <a:outerShdw blurRad="38100" dist="38100" dir="2700000" algn="tl">
                    <a:srgbClr val="000000">
                      <a:alpha val="43137"/>
                    </a:srgbClr>
                  </a:outerShdw>
                </a:effectLst>
                <a:latin typeface="Book Antiqua" pitchFamily="18" charset="0"/>
              </a:rPr>
              <a:t>;</a:t>
            </a:r>
          </a:p>
          <a:p>
            <a:pPr>
              <a:buFont typeface="Arial" pitchFamily="34" charset="0"/>
              <a:buChar char="•"/>
            </a:pP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портреты</a:t>
            </a:r>
            <a:r>
              <a:rPr lang="ru-RU" sz="1800" b="1" dirty="0">
                <a:effectLst>
                  <a:outerShdw blurRad="38100" dist="38100" dir="2700000" algn="tl">
                    <a:srgbClr val="000000">
                      <a:alpha val="43137"/>
                    </a:srgbClr>
                  </a:outerShdw>
                </a:effectLst>
                <a:latin typeface="Book Antiqua" pitchFamily="18" charset="0"/>
              </a:rPr>
              <a:t> свои и своих друзей,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совместные выходные и будни;</a:t>
            </a:r>
            <a:endParaRPr lang="ru-RU" sz="1800" b="1" dirty="0">
              <a:solidFill>
                <a:srgbClr val="3333FF"/>
              </a:solidFill>
              <a:effectLst>
                <a:outerShdw blurRad="38100" dist="38100" dir="2700000" algn="tl">
                  <a:srgbClr val="000000">
                    <a:alpha val="43137"/>
                  </a:srgbClr>
                </a:outerShdw>
              </a:effectLst>
              <a:latin typeface="Book Antiqua" pitchFamily="18" charset="0"/>
            </a:endParaRPr>
          </a:p>
          <a:p>
            <a:pPr>
              <a:buFont typeface="Arial" pitchFamily="34" charset="0"/>
              <a:buChar char="•"/>
            </a:pPr>
            <a:r>
              <a:rPr lang="ru-RU" sz="1800" b="1" dirty="0">
                <a:effectLst>
                  <a:outerShdw blurRad="38100" dist="38100" dir="2700000" algn="tl">
                    <a:srgbClr val="000000">
                      <a:alpha val="43137"/>
                    </a:srgbClr>
                  </a:outerShdw>
                </a:effectLst>
                <a:latin typeface="Book Antiqua" pitchFamily="18" charset="0"/>
              </a:rPr>
              <a:t>замечательные и значимые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семейные праздники</a:t>
            </a:r>
            <a:r>
              <a:rPr lang="ru-RU" sz="1800" b="1" dirty="0">
                <a:effectLst>
                  <a:outerShdw blurRad="38100" dist="38100" dir="2700000" algn="tl">
                    <a:srgbClr val="000000">
                      <a:alpha val="43137"/>
                    </a:srgbClr>
                  </a:outerShdw>
                </a:effectLst>
                <a:latin typeface="Book Antiqua" pitchFamily="18" charset="0"/>
              </a:rPr>
              <a:t>;</a:t>
            </a:r>
          </a:p>
          <a:p>
            <a:pPr>
              <a:buFont typeface="Arial" pitchFamily="34" charset="0"/>
              <a:buChar char="•"/>
            </a:pPr>
            <a:r>
              <a:rPr lang="ru-RU" sz="1800" b="1" dirty="0">
                <a:effectLst>
                  <a:outerShdw blurRad="38100" dist="38100" dir="2700000" algn="tl">
                    <a:srgbClr val="000000">
                      <a:alpha val="43137"/>
                    </a:srgbClr>
                  </a:outerShdw>
                </a:effectLst>
                <a:latin typeface="Book Antiqua" pitchFamily="18" charset="0"/>
              </a:rPr>
              <a:t>интересные фото котов, собак, других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животных;</a:t>
            </a:r>
            <a:endParaRPr lang="ru-RU" sz="1800" b="1" dirty="0">
              <a:solidFill>
                <a:srgbClr val="3333FF"/>
              </a:solidFill>
              <a:effectLst>
                <a:outerShdw blurRad="38100" dist="38100" dir="2700000" algn="tl">
                  <a:srgbClr val="000000">
                    <a:alpha val="43137"/>
                  </a:srgbClr>
                </a:outerShdw>
              </a:effectLst>
              <a:latin typeface="Book Antiqua" pitchFamily="18" charset="0"/>
            </a:endParaRPr>
          </a:p>
          <a:p>
            <a:pPr>
              <a:buFont typeface="Arial" pitchFamily="34" charset="0"/>
              <a:buChar char="•"/>
            </a:pPr>
            <a:r>
              <a:rPr lang="ru-RU" sz="1800" b="1" dirty="0">
                <a:effectLst>
                  <a:outerShdw blurRad="38100" dist="38100" dir="2700000" algn="tl">
                    <a:srgbClr val="000000">
                      <a:alpha val="43137"/>
                    </a:srgbClr>
                  </a:outerShdw>
                </a:effectLst>
                <a:latin typeface="Book Antiqua" pitchFamily="18" charset="0"/>
              </a:rPr>
              <a:t>красивые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цветочные композиции </a:t>
            </a:r>
            <a:r>
              <a:rPr lang="ru-RU" sz="1800" b="1" dirty="0">
                <a:effectLst>
                  <a:outerShdw blurRad="38100" dist="38100" dir="2700000" algn="tl">
                    <a:srgbClr val="000000">
                      <a:alpha val="43137"/>
                    </a:srgbClr>
                  </a:outerShdw>
                </a:effectLst>
                <a:latin typeface="Book Antiqua" pitchFamily="18" charset="0"/>
              </a:rPr>
              <a:t>и букеты.</a:t>
            </a:r>
          </a:p>
          <a:p>
            <a:pPr>
              <a:buFont typeface="+mj-lt"/>
              <a:buAutoNum type="arabicParenR"/>
            </a:pPr>
            <a:r>
              <a:rPr lang="ru-RU" sz="1800" b="1" dirty="0">
                <a:effectLst>
                  <a:outerShdw blurRad="38100" dist="38100" dir="2700000" algn="tl">
                    <a:srgbClr val="000000">
                      <a:alpha val="43137"/>
                    </a:srgbClr>
                  </a:outerShdw>
                </a:effectLst>
                <a:latin typeface="Book Antiqua" pitchFamily="18" charset="0"/>
              </a:rPr>
              <a:t>Фотографии,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найденные или созданные клиентом </a:t>
            </a:r>
            <a:r>
              <a:rPr lang="ru-RU" sz="1800" b="1" dirty="0">
                <a:effectLst>
                  <a:outerShdw blurRad="38100" dist="38100" dir="2700000" algn="tl">
                    <a:srgbClr val="000000">
                      <a:alpha val="43137"/>
                    </a:srgbClr>
                  </a:outerShdw>
                </a:effectLst>
                <a:latin typeface="Book Antiqua" pitchFamily="18" charset="0"/>
              </a:rPr>
              <a:t>с помощью фотокамеры, коллекция изображений людей в журналах, Интернет, на открытках и так далее.</a:t>
            </a:r>
          </a:p>
          <a:p>
            <a:pPr>
              <a:buFont typeface="+mj-lt"/>
              <a:buAutoNum type="arabicParenR"/>
            </a:pPr>
            <a:r>
              <a:rPr lang="ru-RU" sz="1800" b="1" dirty="0">
                <a:effectLst>
                  <a:outerShdw blurRad="38100" dist="38100" dir="2700000" algn="tl">
                    <a:srgbClr val="000000">
                      <a:alpha val="43137"/>
                    </a:srgbClr>
                  </a:outerShdw>
                </a:effectLst>
                <a:latin typeface="Book Antiqua" pitchFamily="18" charset="0"/>
              </a:rPr>
              <a:t>Фотографии,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сделанные другими людьми</a:t>
            </a:r>
            <a:r>
              <a:rPr lang="ru-RU" sz="1800" b="1" dirty="0">
                <a:effectLst>
                  <a:outerShdw blurRad="38100" dist="38100" dir="2700000" algn="tl">
                    <a:srgbClr val="000000">
                      <a:alpha val="43137"/>
                    </a:srgbClr>
                  </a:outerShdw>
                </a:effectLst>
                <a:latin typeface="Book Antiqua" pitchFamily="18" charset="0"/>
              </a:rPr>
              <a:t>, где клиент специально позирует, или снимки, сделанные спонтанно.</a:t>
            </a:r>
          </a:p>
          <a:p>
            <a:pPr>
              <a:buFont typeface="+mj-lt"/>
              <a:buAutoNum type="arabicParenR"/>
            </a:pP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Автопортреты </a:t>
            </a:r>
            <a:r>
              <a:rPr lang="ru-RU" sz="1800" b="1" dirty="0">
                <a:effectLst>
                  <a:outerShdw blurRad="38100" dist="38100" dir="2700000" algn="tl">
                    <a:srgbClr val="000000">
                      <a:alpha val="43137"/>
                    </a:srgbClr>
                  </a:outerShdw>
                </a:effectLst>
                <a:latin typeface="Book Antiqua" pitchFamily="18" charset="0"/>
              </a:rPr>
              <a:t>— любые фотографии самого себя, сделанные клиентом, когда клиент буквально или метафорически сам полностью контролирует процесс создания снимка.</a:t>
            </a:r>
          </a:p>
          <a:p>
            <a:pPr>
              <a:buFont typeface="+mj-lt"/>
              <a:buAutoNum type="arabicParenR"/>
            </a:pP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Семейные альбомы и другие биографические фотоколлекции</a:t>
            </a:r>
            <a:r>
              <a:rPr lang="ru-RU" sz="1800" b="1" dirty="0">
                <a:effectLst>
                  <a:outerShdw blurRad="38100" dist="38100" dir="2700000" algn="tl">
                    <a:srgbClr val="000000">
                      <a:alpha val="43137"/>
                    </a:srgbClr>
                  </a:outerShdw>
                </a:effectLst>
                <a:latin typeface="Book Antiqua" pitchFamily="18" charset="0"/>
              </a:rPr>
              <a:t> — фотографии семьи клиента или семейные снимки по выбору.</a:t>
            </a:r>
          </a:p>
          <a:p>
            <a:pPr marL="0" indent="0">
              <a:buNone/>
            </a:pPr>
            <a:endParaRPr lang="ru-RU" sz="1800" b="1" dirty="0">
              <a:effectLst>
                <a:outerShdw blurRad="38100" dist="38100" dir="2700000" algn="tl">
                  <a:srgbClr val="000000">
                    <a:alpha val="43137"/>
                  </a:srgbClr>
                </a:outerShdw>
              </a:effectLst>
              <a:latin typeface="Book Antiqua" pitchFamily="18" charset="0"/>
            </a:endParaRPr>
          </a:p>
        </p:txBody>
      </p:sp>
      <p:sp>
        <p:nvSpPr>
          <p:cNvPr id="7"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Содержание снимков</a:t>
            </a:r>
          </a:p>
        </p:txBody>
      </p:sp>
    </p:spTree>
    <p:extLst>
      <p:ext uri="{BB962C8B-B14F-4D97-AF65-F5344CB8AC3E}">
        <p14:creationId xmlns:p14="http://schemas.microsoft.com/office/powerpoint/2010/main" val="10961327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2926680564"/>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548680"/>
            <a:ext cx="9144000" cy="6309320"/>
          </a:xfr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1900" b="1" dirty="0">
                <a:effectLst>
                  <a:outerShdw blurRad="38100" dist="38100" dir="2700000" algn="tl">
                    <a:srgbClr val="000000">
                      <a:alpha val="43137"/>
                    </a:srgbClr>
                  </a:outerShdw>
                </a:effectLst>
                <a:latin typeface="Book Antiqua" pitchFamily="18" charset="0"/>
              </a:rPr>
              <a:t>Фототерапия является относительно новым видом арт-терапии, применение её началось с 1970-х в США и Канаде.</a:t>
            </a:r>
          </a:p>
          <a:p>
            <a:pPr>
              <a:buFont typeface="Wingdings"/>
              <a:buChar char="v"/>
            </a:pPr>
            <a:r>
              <a:rPr lang="ru-RU" sz="1900" b="1" dirty="0">
                <a:effectLst>
                  <a:outerShdw blurRad="38100" dist="38100" dir="2700000" algn="tl">
                    <a:srgbClr val="000000">
                      <a:alpha val="43137"/>
                    </a:srgbClr>
                  </a:outerShdw>
                </a:effectLst>
                <a:latin typeface="Book Antiqua" pitchFamily="18" charset="0"/>
              </a:rPr>
              <a:t>Год основания: с конца 1979-х гг.  Основатель: Дж. </a:t>
            </a:r>
            <a:r>
              <a:rPr lang="ru-RU" sz="1900" b="1" dirty="0" err="1">
                <a:effectLst>
                  <a:outerShdw blurRad="38100" dist="38100" dir="2700000" algn="tl">
                    <a:srgbClr val="000000">
                      <a:alpha val="43137"/>
                    </a:srgbClr>
                  </a:outerShdw>
                </a:effectLst>
                <a:latin typeface="Book Antiqua" pitchFamily="18" charset="0"/>
              </a:rPr>
              <a:t>Вайзер</a:t>
            </a:r>
            <a:r>
              <a:rPr lang="ru-RU" sz="1900" b="1" dirty="0">
                <a:effectLst>
                  <a:outerShdw blurRad="38100" dist="38100" dir="2700000" algn="tl">
                    <a:srgbClr val="000000">
                      <a:alpha val="43137"/>
                    </a:srgbClr>
                  </a:outerShdw>
                </a:effectLst>
                <a:latin typeface="Book Antiqua" pitchFamily="18" charset="0"/>
              </a:rPr>
              <a:t> (психолог и арт-терапевт).   </a:t>
            </a:r>
          </a:p>
          <a:p>
            <a:pPr marL="0" indent="0">
              <a:buNone/>
            </a:pPr>
            <a:r>
              <a:rPr lang="ru-RU" sz="1900" b="1" i="1" u="sng" dirty="0">
                <a:ln w="12700">
                  <a:solidFill>
                    <a:sysClr val="windowText" lastClr="000000"/>
                  </a:solidFill>
                  <a:prstDash val="solid"/>
                </a:ln>
                <a:solidFill>
                  <a:srgbClr val="C00000"/>
                </a:solidFill>
                <a:effectLst>
                  <a:outerShdw blurRad="41275" dist="20320" dir="1800000" algn="tl" rotWithShape="0">
                    <a:srgbClr val="000000">
                      <a:alpha val="40000"/>
                    </a:srgbClr>
                  </a:outerShdw>
                </a:effectLst>
                <a:latin typeface="Book Antiqua" pitchFamily="18" charset="0"/>
              </a:rPr>
              <a:t>Основные понятия:</a:t>
            </a:r>
          </a:p>
          <a:p>
            <a:pPr marL="0" indent="0">
              <a:buNone/>
            </a:pPr>
            <a:r>
              <a:rPr lang="ru-RU" sz="1900" b="1" dirty="0">
                <a:ln w="12700">
                  <a:solidFill>
                    <a:sysClr val="windowText" lastClr="000000"/>
                  </a:solidFill>
                  <a:prstDash val="solid"/>
                </a:ln>
                <a:solidFill>
                  <a:srgbClr val="C00000"/>
                </a:solidFill>
                <a:effectLst>
                  <a:outerShdw blurRad="41275" dist="20320" dir="1800000" algn="tl" rotWithShape="0">
                    <a:srgbClr val="000000">
                      <a:alpha val="40000"/>
                    </a:srgbClr>
                  </a:outerShdw>
                </a:effectLst>
                <a:latin typeface="Book Antiqua" pitchFamily="18" charset="0"/>
              </a:rPr>
              <a:t>Фототерапия</a:t>
            </a:r>
            <a:r>
              <a:rPr lang="ru-RU" sz="1900" b="1" dirty="0">
                <a:effectLst>
                  <a:outerShdw blurRad="38100" dist="38100" dir="2700000" algn="tl">
                    <a:srgbClr val="000000">
                      <a:alpha val="43137"/>
                    </a:srgbClr>
                  </a:outerShdw>
                </a:effectLst>
                <a:latin typeface="Book Antiqua" pitchFamily="18" charset="0"/>
              </a:rPr>
              <a:t> – процесс,</a:t>
            </a:r>
          </a:p>
          <a:p>
            <a:pPr marL="0" indent="0">
              <a:buNone/>
            </a:pPr>
            <a:r>
              <a:rPr lang="ru-RU" sz="1900" b="1" dirty="0">
                <a:effectLst>
                  <a:outerShdw blurRad="38100" dist="38100" dir="2700000" algn="tl">
                    <a:srgbClr val="000000">
                      <a:alpha val="43137"/>
                    </a:srgbClr>
                  </a:outerShdw>
                </a:effectLst>
                <a:latin typeface="Book Antiqua" pitchFamily="18" charset="0"/>
              </a:rPr>
              <a:t>осуществляемый под</a:t>
            </a:r>
          </a:p>
          <a:p>
            <a:pPr marL="0" indent="0">
              <a:buNone/>
            </a:pPr>
            <a:r>
              <a:rPr lang="ru-RU" sz="1900" b="1" dirty="0">
                <a:effectLst>
                  <a:outerShdw blurRad="38100" dist="38100" dir="2700000" algn="tl">
                    <a:srgbClr val="000000">
                      <a:alpha val="43137"/>
                    </a:srgbClr>
                  </a:outerShdw>
                </a:effectLst>
                <a:latin typeface="Book Antiqua" pitchFamily="18" charset="0"/>
              </a:rPr>
              <a:t>руководством специалиста.</a:t>
            </a:r>
          </a:p>
          <a:p>
            <a:pPr marL="0" indent="0">
              <a:buNone/>
            </a:pPr>
            <a:r>
              <a:rPr lang="ru-RU" sz="1900" b="1" dirty="0">
                <a:effectLst>
                  <a:outerShdw blurRad="38100" dist="38100" dir="2700000" algn="tl">
                    <a:srgbClr val="000000">
                      <a:alpha val="43137"/>
                    </a:srgbClr>
                  </a:outerShdw>
                </a:effectLst>
                <a:latin typeface="Book Antiqua" pitchFamily="18" charset="0"/>
              </a:rPr>
              <a:t>• </a:t>
            </a:r>
            <a:r>
              <a:rPr lang="ru-RU" sz="1900" b="1" dirty="0">
                <a:ln w="12700">
                  <a:solidFill>
                    <a:sysClr val="windowText" lastClr="000000"/>
                  </a:solidFill>
                  <a:prstDash val="solid"/>
                </a:ln>
                <a:solidFill>
                  <a:srgbClr val="C00000"/>
                </a:solidFill>
                <a:effectLst>
                  <a:outerShdw blurRad="41275" dist="20320" dir="1800000" algn="tl" rotWithShape="0">
                    <a:srgbClr val="000000">
                      <a:alpha val="40000"/>
                    </a:srgbClr>
                  </a:outerShdw>
                </a:effectLst>
                <a:latin typeface="Book Antiqua" pitchFamily="18" charset="0"/>
              </a:rPr>
              <a:t>Терапевтическая</a:t>
            </a:r>
          </a:p>
          <a:p>
            <a:pPr marL="0" indent="0">
              <a:buNone/>
            </a:pPr>
            <a:r>
              <a:rPr lang="ru-RU" sz="1900" b="1" dirty="0">
                <a:ln w="12700">
                  <a:solidFill>
                    <a:sysClr val="windowText" lastClr="000000"/>
                  </a:solidFill>
                  <a:prstDash val="solid"/>
                </a:ln>
                <a:solidFill>
                  <a:srgbClr val="C00000"/>
                </a:solidFill>
                <a:effectLst>
                  <a:outerShdw blurRad="41275" dist="20320" dir="1800000" algn="tl" rotWithShape="0">
                    <a:srgbClr val="000000">
                      <a:alpha val="40000"/>
                    </a:srgbClr>
                  </a:outerShdw>
                </a:effectLst>
                <a:latin typeface="Book Antiqua" pitchFamily="18" charset="0"/>
              </a:rPr>
              <a:t>фотография </a:t>
            </a:r>
            <a:r>
              <a:rPr lang="ru-RU" sz="1900" b="1" dirty="0">
                <a:effectLst>
                  <a:outerShdw blurRad="38100" dist="38100" dir="2700000" algn="tl">
                    <a:srgbClr val="000000">
                      <a:alpha val="43137"/>
                    </a:srgbClr>
                  </a:outerShdw>
                </a:effectLst>
                <a:latin typeface="Book Antiqua" pitchFamily="18" charset="0"/>
              </a:rPr>
              <a:t>– использование</a:t>
            </a:r>
          </a:p>
          <a:p>
            <a:pPr marL="0" indent="0">
              <a:buNone/>
            </a:pPr>
            <a:r>
              <a:rPr lang="ru-RU" sz="1900" b="1" dirty="0">
                <a:effectLst>
                  <a:outerShdw blurRad="38100" dist="38100" dir="2700000" algn="tl">
                    <a:srgbClr val="000000">
                      <a:alpha val="43137"/>
                    </a:srgbClr>
                  </a:outerShdw>
                </a:effectLst>
                <a:latin typeface="Book Antiqua" pitchFamily="18" charset="0"/>
              </a:rPr>
              <a:t>фотографии для личного</a:t>
            </a:r>
          </a:p>
          <a:p>
            <a:pPr marL="0" indent="0">
              <a:buNone/>
            </a:pPr>
            <a:r>
              <a:rPr lang="ru-RU" sz="1900" b="1" dirty="0">
                <a:effectLst>
                  <a:outerShdw blurRad="38100" dist="38100" dir="2700000" algn="tl">
                    <a:srgbClr val="000000">
                      <a:alpha val="43137"/>
                    </a:srgbClr>
                  </a:outerShdw>
                </a:effectLst>
                <a:latin typeface="Book Antiqua" pitchFamily="18" charset="0"/>
              </a:rPr>
              <a:t>самораскрытия или</a:t>
            </a:r>
          </a:p>
          <a:p>
            <a:pPr marL="0" indent="0">
              <a:buNone/>
            </a:pPr>
            <a:r>
              <a:rPr lang="ru-RU" sz="1900" b="1" dirty="0">
                <a:effectLst>
                  <a:outerShdw blurRad="38100" dist="38100" dir="2700000" algn="tl">
                    <a:srgbClr val="000000">
                      <a:alpha val="43137"/>
                    </a:srgbClr>
                  </a:outerShdw>
                </a:effectLst>
                <a:latin typeface="Book Antiqua" pitchFamily="18" charset="0"/>
              </a:rPr>
              <a:t>творческого самовыражения.</a:t>
            </a:r>
          </a:p>
          <a:p>
            <a:pPr marL="0" indent="0">
              <a:buNone/>
            </a:pPr>
            <a:r>
              <a:rPr lang="ru-RU" sz="1900" b="1" dirty="0">
                <a:effectLst>
                  <a:outerShdw blurRad="38100" dist="38100" dir="2700000" algn="tl">
                    <a:srgbClr val="000000">
                      <a:alpha val="43137"/>
                    </a:srgbClr>
                  </a:outerShdw>
                </a:effectLst>
                <a:latin typeface="Book Antiqua" pitchFamily="18" charset="0"/>
              </a:rPr>
              <a:t>• </a:t>
            </a:r>
            <a:r>
              <a:rPr lang="ru-RU" sz="1900" b="1" dirty="0">
                <a:ln w="12700">
                  <a:solidFill>
                    <a:sysClr val="windowText" lastClr="000000"/>
                  </a:solidFill>
                  <a:prstDash val="solid"/>
                </a:ln>
                <a:solidFill>
                  <a:srgbClr val="C00000"/>
                </a:solidFill>
                <a:effectLst>
                  <a:outerShdw blurRad="41275" dist="20320" dir="1800000" algn="tl" rotWithShape="0">
                    <a:srgbClr val="000000">
                      <a:alpha val="40000"/>
                    </a:srgbClr>
                  </a:outerShdw>
                </a:effectLst>
                <a:latin typeface="Book Antiqua" pitchFamily="18" charset="0"/>
              </a:rPr>
              <a:t>Фото-арт-терапия</a:t>
            </a:r>
            <a:r>
              <a:rPr lang="ru-RU" sz="1900" b="1" dirty="0">
                <a:effectLst>
                  <a:outerShdw blurRad="38100" dist="38100" dir="2700000" algn="tl">
                    <a:srgbClr val="000000">
                      <a:alpha val="43137"/>
                    </a:srgbClr>
                  </a:outerShdw>
                </a:effectLst>
                <a:latin typeface="Book Antiqua" pitchFamily="18" charset="0"/>
              </a:rPr>
              <a:t> – работа с</a:t>
            </a:r>
          </a:p>
          <a:p>
            <a:pPr marL="0" indent="0">
              <a:buNone/>
            </a:pPr>
            <a:r>
              <a:rPr lang="ru-RU" sz="1900" b="1" dirty="0">
                <a:effectLst>
                  <a:outerShdw blurRad="38100" dist="38100" dir="2700000" algn="tl">
                    <a:srgbClr val="000000">
                      <a:alpha val="43137"/>
                    </a:srgbClr>
                  </a:outerShdw>
                </a:effectLst>
                <a:latin typeface="Book Antiqua" pitchFamily="18" charset="0"/>
              </a:rPr>
              <a:t>фотографиями в рамках</a:t>
            </a:r>
          </a:p>
          <a:p>
            <a:pPr marL="0" indent="0">
              <a:buNone/>
            </a:pPr>
            <a:r>
              <a:rPr lang="ru-RU" sz="1900" b="1" dirty="0">
                <a:effectLst>
                  <a:outerShdw blurRad="38100" dist="38100" dir="2700000" algn="tl">
                    <a:srgbClr val="000000">
                      <a:alpha val="43137"/>
                    </a:srgbClr>
                  </a:outerShdw>
                </a:effectLst>
                <a:latin typeface="Book Antiqua" pitchFamily="18" charset="0"/>
              </a:rPr>
              <a:t>других направлений </a:t>
            </a:r>
            <a:r>
              <a:rPr lang="ru-RU" sz="1900" b="1" dirty="0" err="1">
                <a:effectLst>
                  <a:outerShdw blurRad="38100" dist="38100" dir="2700000" algn="tl">
                    <a:srgbClr val="000000">
                      <a:alpha val="43137"/>
                    </a:srgbClr>
                  </a:outerShdw>
                </a:effectLst>
                <a:latin typeface="Book Antiqua" pitchFamily="18" charset="0"/>
              </a:rPr>
              <a:t>арттерапии</a:t>
            </a:r>
            <a:r>
              <a:rPr lang="ru-RU" sz="1900" b="1" dirty="0">
                <a:effectLst>
                  <a:outerShdw blurRad="38100" dist="38100" dir="2700000" algn="tl">
                    <a:srgbClr val="000000">
                      <a:alpha val="43137"/>
                    </a:srgbClr>
                  </a:outerShdw>
                </a:effectLst>
                <a:latin typeface="Book Antiqua" pitchFamily="18" charset="0"/>
              </a:rPr>
              <a:t> </a:t>
            </a:r>
          </a:p>
        </p:txBody>
      </p:sp>
      <p:pic>
        <p:nvPicPr>
          <p:cNvPr id="1027" name="Picture 3" descr="F:\ФЕВРАЛЬ\ФОТОТЕРАПИЯ\img4.jpg"/>
          <p:cNvPicPr>
            <a:picLocks noChangeAspect="1" noChangeArrowheads="1"/>
          </p:cNvPicPr>
          <p:nvPr/>
        </p:nvPicPr>
        <p:blipFill rotWithShape="1">
          <a:blip r:embed="rId11">
            <a:extLst>
              <a:ext uri="{BEBA8EAE-BF5A-486C-A8C5-ECC9F3942E4B}">
                <a14:imgProps xmlns:a14="http://schemas.microsoft.com/office/drawing/2010/main">
                  <a14:imgLayer r:embed="rId12">
                    <a14:imgEffect>
                      <a14:sharpenSoften amount="50000"/>
                    </a14:imgEffect>
                  </a14:imgLayer>
                </a14:imgProps>
              </a:ext>
              <a:ext uri="{28A0092B-C50C-407E-A947-70E740481C1C}">
                <a14:useLocalDpi xmlns:a14="http://schemas.microsoft.com/office/drawing/2010/main" val="0"/>
              </a:ext>
            </a:extLst>
          </a:blip>
          <a:srcRect l="-1" t="24465" r="20534" b="8035"/>
          <a:stretch/>
        </p:blipFill>
        <p:spPr bwMode="auto">
          <a:xfrm>
            <a:off x="4050888" y="1700808"/>
            <a:ext cx="4936405" cy="3144785"/>
          </a:xfrm>
          <a:prstGeom prst="rect">
            <a:avLst/>
          </a:prstGeom>
          <a:noFill/>
          <a:extLst>
            <a:ext uri="{909E8E84-426E-40DD-AFC4-6F175D3DCCD1}">
              <a14:hiddenFill xmlns:a14="http://schemas.microsoft.com/office/drawing/2010/main">
                <a:solidFill>
                  <a:srgbClr val="FFFFFF"/>
                </a:solidFill>
              </a14:hiddenFill>
            </a:ext>
          </a:extLst>
        </p:spPr>
      </p:pic>
      <p:sp>
        <p:nvSpPr>
          <p:cNvPr id="11"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Фототерапия</a:t>
            </a:r>
          </a:p>
        </p:txBody>
      </p:sp>
    </p:spTree>
    <p:extLst>
      <p:ext uri="{BB962C8B-B14F-4D97-AF65-F5344CB8AC3E}">
        <p14:creationId xmlns:p14="http://schemas.microsoft.com/office/powerpoint/2010/main" val="205415956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1011393136"/>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548680"/>
            <a:ext cx="9144000" cy="6309320"/>
          </a:xfrm>
          <a:gradFill flip="none" rotWithShape="1">
            <a:gsLst>
              <a:gs pos="0">
                <a:schemeClr val="accent5">
                  <a:lumMod val="60000"/>
                  <a:lumOff val="40000"/>
                  <a:tint val="66000"/>
                  <a:satMod val="160000"/>
                </a:schemeClr>
              </a:gs>
              <a:gs pos="50000">
                <a:schemeClr val="accent5">
                  <a:lumMod val="60000"/>
                  <a:lumOff val="40000"/>
                  <a:tint val="44500"/>
                  <a:satMod val="160000"/>
                </a:schemeClr>
              </a:gs>
              <a:gs pos="100000">
                <a:schemeClr val="accent5">
                  <a:lumMod val="60000"/>
                  <a:lumOff val="40000"/>
                  <a:tint val="23500"/>
                  <a:satMod val="160000"/>
                </a:scheme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2000" b="1" dirty="0">
                <a:effectLst>
                  <a:outerShdw blurRad="38100" dist="38100" dir="2700000" algn="tl">
                    <a:srgbClr val="000000">
                      <a:alpha val="43137"/>
                    </a:srgbClr>
                  </a:outerShdw>
                </a:effectLst>
                <a:latin typeface="Book Antiqua" pitchFamily="18" charset="0"/>
              </a:rPr>
              <a:t>По мнению А. И. Копытина, фототерапия обладает рядом </a:t>
            </a:r>
            <a:r>
              <a:rPr lang="ru-RU" sz="20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преимуществ перед другими формами </a:t>
            </a:r>
            <a:r>
              <a:rPr lang="ru-RU" sz="2000" b="1" dirty="0">
                <a:effectLst>
                  <a:outerShdw blurRad="38100" dist="38100" dir="2700000" algn="tl">
                    <a:srgbClr val="000000">
                      <a:alpha val="43137"/>
                    </a:srgbClr>
                  </a:outerShdw>
                </a:effectLst>
                <a:latin typeface="Book Antiqua" pitchFamily="18" charset="0"/>
              </a:rPr>
              <a:t>психолого-педагогической работы по развитию эмоционально-волевой сферы:</a:t>
            </a:r>
          </a:p>
          <a:p>
            <a:pPr>
              <a:buFont typeface="+mj-lt"/>
              <a:buAutoNum type="arabicParenR"/>
            </a:pPr>
            <a:r>
              <a:rPr lang="ru-RU" sz="20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каждый ребенок может участвовать </a:t>
            </a:r>
            <a:r>
              <a:rPr lang="ru-RU" sz="2000" b="1" dirty="0">
                <a:effectLst>
                  <a:outerShdw blurRad="38100" dist="38100" dir="2700000" algn="tl">
                    <a:srgbClr val="000000">
                      <a:alpha val="43137"/>
                    </a:srgbClr>
                  </a:outerShdw>
                </a:effectLst>
                <a:latin typeface="Book Antiqua" pitchFamily="18" charset="0"/>
              </a:rPr>
              <a:t>в </a:t>
            </a:r>
            <a:r>
              <a:rPr lang="ru-RU" sz="2000" b="1" dirty="0" err="1">
                <a:effectLst>
                  <a:outerShdw blurRad="38100" dist="38100" dir="2700000" algn="tl">
                    <a:srgbClr val="000000">
                      <a:alpha val="43137"/>
                    </a:srgbClr>
                  </a:outerShdw>
                </a:effectLst>
                <a:latin typeface="Book Antiqua" pitchFamily="18" charset="0"/>
              </a:rPr>
              <a:t>фототерапевтической</a:t>
            </a:r>
            <a:r>
              <a:rPr lang="ru-RU" sz="2000" b="1" dirty="0">
                <a:effectLst>
                  <a:outerShdw blurRad="38100" dist="38100" dir="2700000" algn="tl">
                    <a:srgbClr val="000000">
                      <a:alpha val="43137"/>
                    </a:srgbClr>
                  </a:outerShdw>
                </a:effectLst>
                <a:latin typeface="Book Antiqua" pitchFamily="18" charset="0"/>
              </a:rPr>
              <a:t> работе, которая не требует от него каких-либо способностей к фотографированию;</a:t>
            </a:r>
          </a:p>
          <a:p>
            <a:pPr>
              <a:buFont typeface="+mj-lt"/>
              <a:buAutoNum type="arabicParenR"/>
            </a:pPr>
            <a:r>
              <a:rPr lang="ru-RU" sz="2000" b="1" dirty="0">
                <a:effectLst>
                  <a:outerShdw blurRad="38100" dist="38100" dir="2700000" algn="tl">
                    <a:srgbClr val="000000">
                      <a:alpha val="43137"/>
                    </a:srgbClr>
                  </a:outerShdw>
                </a:effectLst>
                <a:latin typeface="Book Antiqua" pitchFamily="18" charset="0"/>
              </a:rPr>
              <a:t>является </a:t>
            </a:r>
            <a:r>
              <a:rPr lang="ru-RU" sz="20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средством невербального общения</a:t>
            </a:r>
            <a:r>
              <a:rPr lang="ru-RU" sz="2000" b="1" dirty="0">
                <a:effectLst>
                  <a:outerShdw blurRad="38100" dist="38100" dir="2700000" algn="tl">
                    <a:srgbClr val="000000">
                      <a:alpha val="43137"/>
                    </a:srgbClr>
                  </a:outerShdw>
                </a:effectLst>
                <a:latin typeface="Book Antiqua" pitchFamily="18" charset="0"/>
              </a:rPr>
              <a:t>;</a:t>
            </a:r>
          </a:p>
          <a:p>
            <a:pPr>
              <a:buFont typeface="+mj-lt"/>
              <a:buAutoNum type="arabicParenR"/>
            </a:pPr>
            <a:r>
              <a:rPr lang="ru-RU" sz="2000" b="1" dirty="0">
                <a:effectLst>
                  <a:outerShdw blurRad="38100" dist="38100" dir="2700000" algn="tl">
                    <a:srgbClr val="000000">
                      <a:alpha val="43137"/>
                    </a:srgbClr>
                  </a:outerShdw>
                </a:effectLst>
                <a:latin typeface="Book Antiqua" pitchFamily="18" charset="0"/>
              </a:rPr>
              <a:t>является мощным </a:t>
            </a:r>
            <a:r>
              <a:rPr lang="ru-RU" sz="20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средством сближения между психологом и младшим школьником</a:t>
            </a:r>
            <a:r>
              <a:rPr lang="ru-RU" sz="2000" b="1" dirty="0">
                <a:effectLst>
                  <a:outerShdw blurRad="38100" dist="38100" dir="2700000" algn="tl">
                    <a:srgbClr val="000000">
                      <a:alpha val="43137"/>
                    </a:srgbClr>
                  </a:outerShdw>
                </a:effectLst>
                <a:latin typeface="Book Antiqua" pitchFamily="18" charset="0"/>
              </a:rPr>
              <a:t>;</a:t>
            </a:r>
          </a:p>
          <a:p>
            <a:pPr>
              <a:buFont typeface="+mj-lt"/>
              <a:buAutoNum type="arabicParenR"/>
            </a:pPr>
            <a:r>
              <a:rPr lang="ru-RU" sz="2000" b="1" dirty="0">
                <a:effectLst>
                  <a:outerShdw blurRad="38100" dist="38100" dir="2700000" algn="tl">
                    <a:srgbClr val="000000">
                      <a:alpha val="43137"/>
                    </a:srgbClr>
                  </a:outerShdw>
                </a:effectLst>
                <a:latin typeface="Book Antiqua" pitchFamily="18" charset="0"/>
              </a:rPr>
              <a:t>является </a:t>
            </a:r>
            <a:r>
              <a:rPr lang="ru-RU" sz="20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средством свободного выражения и самопознания</a:t>
            </a:r>
            <a:r>
              <a:rPr lang="ru-RU" sz="2000" b="1" dirty="0">
                <a:effectLst>
                  <a:outerShdw blurRad="38100" dist="38100" dir="2700000" algn="tl">
                    <a:srgbClr val="000000">
                      <a:alpha val="43137"/>
                    </a:srgbClr>
                  </a:outerShdw>
                </a:effectLst>
                <a:latin typeface="Book Antiqua" pitchFamily="18" charset="0"/>
              </a:rPr>
              <a:t>;</a:t>
            </a:r>
          </a:p>
          <a:p>
            <a:pPr>
              <a:buFont typeface="+mj-lt"/>
              <a:buAutoNum type="arabicParenR"/>
            </a:pPr>
            <a:r>
              <a:rPr lang="ru-RU" sz="2000" b="1" dirty="0">
                <a:effectLst>
                  <a:outerShdw blurRad="38100" dist="38100" dir="2700000" algn="tl">
                    <a:srgbClr val="000000">
                      <a:alpha val="43137"/>
                    </a:srgbClr>
                  </a:outerShdw>
                </a:effectLst>
                <a:latin typeface="Book Antiqua" pitchFamily="18" charset="0"/>
              </a:rPr>
              <a:t>продукты фотографирования являются </a:t>
            </a:r>
            <a:r>
              <a:rPr lang="ru-RU" sz="20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доказательством того или иного настроения и мыслей ребенка, </a:t>
            </a:r>
            <a:r>
              <a:rPr lang="ru-RU" sz="2000" b="1" dirty="0">
                <a:effectLst>
                  <a:outerShdw blurRad="38100" dist="38100" dir="2700000" algn="tl">
                    <a:srgbClr val="000000">
                      <a:alpha val="43137"/>
                    </a:srgbClr>
                  </a:outerShdw>
                </a:effectLst>
                <a:latin typeface="Book Antiqua" pitchFamily="18" charset="0"/>
              </a:rPr>
              <a:t>что позволяет использовать их для оценки состояния;</a:t>
            </a:r>
          </a:p>
          <a:p>
            <a:pPr>
              <a:buFont typeface="+mj-lt"/>
              <a:buAutoNum type="arabicParenR"/>
            </a:pPr>
            <a:r>
              <a:rPr lang="ru-RU" sz="2000" b="1" dirty="0" err="1">
                <a:effectLst>
                  <a:outerShdw blurRad="38100" dist="38100" dir="2700000" algn="tl">
                    <a:srgbClr val="000000">
                      <a:alpha val="43137"/>
                    </a:srgbClr>
                  </a:outerShdw>
                </a:effectLst>
                <a:latin typeface="Book Antiqua" pitchFamily="18" charset="0"/>
              </a:rPr>
              <a:t>фототерапевтическая</a:t>
            </a:r>
            <a:r>
              <a:rPr lang="ru-RU" sz="2000" b="1" dirty="0">
                <a:effectLst>
                  <a:outerShdw blurRad="38100" dist="38100" dir="2700000" algn="tl">
                    <a:srgbClr val="000000">
                      <a:alpha val="43137"/>
                    </a:srgbClr>
                  </a:outerShdw>
                </a:effectLst>
                <a:latin typeface="Book Antiqua" pitchFamily="18" charset="0"/>
              </a:rPr>
              <a:t> работа практически во всех случаях </a:t>
            </a:r>
            <a:r>
              <a:rPr lang="ru-RU" sz="20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вызывает у людей позитивные эмоции</a:t>
            </a:r>
            <a:r>
              <a:rPr lang="ru-RU" sz="2000" b="1" dirty="0">
                <a:effectLst>
                  <a:outerShdw blurRad="38100" dist="38100" dir="2700000" algn="tl">
                    <a:srgbClr val="000000">
                      <a:alpha val="43137"/>
                    </a:srgbClr>
                  </a:outerShdw>
                </a:effectLst>
                <a:latin typeface="Book Antiqua" pitchFamily="18" charset="0"/>
              </a:rPr>
              <a:t>. </a:t>
            </a:r>
          </a:p>
        </p:txBody>
      </p:sp>
      <p:sp>
        <p:nvSpPr>
          <p:cNvPr id="7"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Для развития эмоционально-волевой сферы </a:t>
            </a:r>
          </a:p>
        </p:txBody>
      </p:sp>
    </p:spTree>
    <p:extLst>
      <p:ext uri="{BB962C8B-B14F-4D97-AF65-F5344CB8AC3E}">
        <p14:creationId xmlns:p14="http://schemas.microsoft.com/office/powerpoint/2010/main" val="4504401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4196469984"/>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chemeClr val="accent5">
                  <a:lumMod val="60000"/>
                  <a:lumOff val="40000"/>
                  <a:tint val="66000"/>
                  <a:satMod val="160000"/>
                </a:schemeClr>
              </a:gs>
              <a:gs pos="50000">
                <a:schemeClr val="accent5">
                  <a:lumMod val="60000"/>
                  <a:lumOff val="40000"/>
                  <a:tint val="44500"/>
                  <a:satMod val="160000"/>
                </a:schemeClr>
              </a:gs>
              <a:gs pos="100000">
                <a:schemeClr val="accent5">
                  <a:lumMod val="60000"/>
                  <a:lumOff val="40000"/>
                  <a:tint val="23500"/>
                  <a:satMod val="160000"/>
                </a:scheme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2000" b="1" dirty="0">
                <a:effectLst>
                  <a:outerShdw blurRad="38100" dist="38100" dir="2700000" algn="tl">
                    <a:srgbClr val="000000">
                      <a:alpha val="43137"/>
                    </a:srgbClr>
                  </a:outerShdw>
                </a:effectLst>
                <a:latin typeface="Book Antiqua" pitchFamily="18" charset="0"/>
              </a:rPr>
              <a:t>Для развития эмоционально-волевой сферы она предлагает следующие </a:t>
            </a:r>
            <a:r>
              <a:rPr lang="ru-RU" sz="20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задания:</a:t>
            </a:r>
            <a:endParaRPr lang="ru-RU" sz="2000" b="1" dirty="0">
              <a:ln w="12700">
                <a:solidFill>
                  <a:sysClr val="windowText" lastClr="000000"/>
                </a:solidFill>
                <a:prstDash val="solid"/>
              </a:ln>
              <a:solidFill>
                <a:srgbClr val="3333FF"/>
              </a:solidFill>
              <a:effectLst>
                <a:outerShdw blurRad="38100" dist="38100" dir="2700000" algn="tl">
                  <a:srgbClr val="000000">
                    <a:alpha val="43137"/>
                  </a:srgbClr>
                </a:outerShdw>
              </a:effectLst>
              <a:latin typeface="Book Antiqua" pitchFamily="18" charset="0"/>
            </a:endParaRPr>
          </a:p>
          <a:p>
            <a:pPr>
              <a:buFont typeface="+mj-lt"/>
              <a:buAutoNum type="arabicPeriod"/>
            </a:pPr>
            <a:r>
              <a:rPr lang="ru-RU" sz="2200" b="1" dirty="0">
                <a:effectLst>
                  <a:outerShdw blurRad="38100" dist="38100" dir="2700000" algn="tl">
                    <a:srgbClr val="000000">
                      <a:alpha val="43137"/>
                    </a:srgbClr>
                  </a:outerShdw>
                </a:effectLst>
                <a:latin typeface="Book Antiqua" pitchFamily="18" charset="0"/>
              </a:rPr>
              <a:t>узнай эмоции других людей по фотографии и пиктограмме;</a:t>
            </a:r>
          </a:p>
          <a:p>
            <a:pPr>
              <a:buFont typeface="+mj-lt"/>
              <a:buAutoNum type="arabicPeriod"/>
            </a:pPr>
            <a:r>
              <a:rPr lang="ru-RU" sz="2200" b="1" dirty="0">
                <a:effectLst>
                  <a:outerShdw blurRad="38100" dist="38100" dir="2700000" algn="tl">
                    <a:srgbClr val="000000">
                      <a:alpha val="43137"/>
                    </a:srgbClr>
                  </a:outerShdw>
                </a:effectLst>
                <a:latin typeface="Book Antiqua" pitchFamily="18" charset="0"/>
              </a:rPr>
              <a:t>пойми свое эмоциональное состояние и других;</a:t>
            </a:r>
          </a:p>
          <a:p>
            <a:pPr>
              <a:buFont typeface="+mj-lt"/>
              <a:buAutoNum type="arabicPeriod"/>
            </a:pPr>
            <a:r>
              <a:rPr lang="ru-RU" sz="2200" b="1" dirty="0">
                <a:effectLst>
                  <a:outerShdw blurRad="38100" dist="38100" dir="2700000" algn="tl">
                    <a:srgbClr val="000000">
                      <a:alpha val="43137"/>
                    </a:srgbClr>
                  </a:outerShdw>
                </a:effectLst>
                <a:latin typeface="Book Antiqua" pitchFamily="18" charset="0"/>
              </a:rPr>
              <a:t>проанализируй художественное произведение с точки зрения эмоционального восприятия</a:t>
            </a:r>
          </a:p>
          <a:p>
            <a:pPr>
              <a:buFont typeface="+mj-lt"/>
              <a:buAutoNum type="arabicPeriod"/>
            </a:pPr>
            <a:r>
              <a:rPr lang="ru-RU" sz="2200" b="1" dirty="0">
                <a:effectLst>
                  <a:outerShdw blurRad="38100" dist="38100" dir="2700000" algn="tl">
                    <a:srgbClr val="000000">
                      <a:alpha val="43137"/>
                    </a:srgbClr>
                  </a:outerShdw>
                </a:effectLst>
                <a:latin typeface="Book Antiqua" pitchFamily="18" charset="0"/>
              </a:rPr>
              <a:t>язык жестов и движений;</a:t>
            </a:r>
          </a:p>
          <a:p>
            <a:pPr>
              <a:buFont typeface="+mj-lt"/>
              <a:buAutoNum type="arabicPeriod"/>
            </a:pPr>
            <a:r>
              <a:rPr lang="ru-RU" sz="2200" b="1" dirty="0">
                <a:effectLst>
                  <a:outerShdw blurRad="38100" dist="38100" dir="2700000" algn="tl">
                    <a:srgbClr val="000000">
                      <a:alpha val="43137"/>
                    </a:srgbClr>
                  </a:outerShdw>
                </a:effectLst>
                <a:latin typeface="Book Antiqua" pitchFamily="18" charset="0"/>
              </a:rPr>
              <a:t>этюды;</a:t>
            </a:r>
          </a:p>
          <a:p>
            <a:pPr>
              <a:buFont typeface="+mj-lt"/>
              <a:buAutoNum type="arabicPeriod"/>
            </a:pPr>
            <a:r>
              <a:rPr lang="ru-RU" sz="2200" b="1" dirty="0">
                <a:effectLst>
                  <a:outerShdw blurRad="38100" dist="38100" dir="2700000" algn="tl">
                    <a:srgbClr val="000000">
                      <a:alpha val="43137"/>
                    </a:srgbClr>
                  </a:outerShdw>
                </a:effectLst>
                <a:latin typeface="Book Antiqua" pitchFamily="18" charset="0"/>
              </a:rPr>
              <a:t>придумать сказку о заинтересовавшем их объекте; </a:t>
            </a:r>
          </a:p>
          <a:p>
            <a:pPr>
              <a:buFont typeface="+mj-lt"/>
              <a:buAutoNum type="arabicPeriod"/>
            </a:pPr>
            <a:r>
              <a:rPr lang="ru-RU" sz="2200" b="1" dirty="0">
                <a:effectLst>
                  <a:outerShdw blurRad="38100" dist="38100" dir="2700000" algn="tl">
                    <a:srgbClr val="000000">
                      <a:alpha val="43137"/>
                    </a:srgbClr>
                  </a:outerShdw>
                </a:effectLst>
                <a:latin typeface="Book Antiqua" pitchFamily="18" charset="0"/>
              </a:rPr>
              <a:t>сфотографировать на экскурсии что-нибудь интересное или необычное; </a:t>
            </a:r>
          </a:p>
          <a:p>
            <a:pPr>
              <a:buFont typeface="+mj-lt"/>
              <a:buAutoNum type="arabicPeriod"/>
            </a:pPr>
            <a:r>
              <a:rPr lang="ru-RU" sz="2200" b="1" dirty="0">
                <a:effectLst>
                  <a:outerShdw blurRad="38100" dist="38100" dir="2700000" algn="tl">
                    <a:srgbClr val="000000">
                      <a:alpha val="43137"/>
                    </a:srgbClr>
                  </a:outerShdw>
                </a:effectLst>
                <a:latin typeface="Book Antiqua" pitchFamily="18" charset="0"/>
              </a:rPr>
              <a:t>фотовыставки и т.д.</a:t>
            </a:r>
          </a:p>
          <a:p>
            <a:pPr marL="0" indent="0">
              <a:buNone/>
            </a:pPr>
            <a:r>
              <a:rPr lang="ru-RU" sz="2200" b="1" dirty="0">
                <a:effectLst>
                  <a:outerShdw blurRad="38100" dist="38100" dir="2700000" algn="tl">
                    <a:srgbClr val="000000">
                      <a:alpha val="43137"/>
                    </a:srgbClr>
                  </a:outerShdw>
                </a:effectLst>
                <a:latin typeface="Book Antiqua" pitchFamily="18" charset="0"/>
              </a:rPr>
              <a:t> </a:t>
            </a:r>
          </a:p>
        </p:txBody>
      </p:sp>
      <p:sp>
        <p:nvSpPr>
          <p:cNvPr id="7"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Для развития эмоционально-волевой сферы </a:t>
            </a:r>
          </a:p>
        </p:txBody>
      </p:sp>
    </p:spTree>
    <p:extLst>
      <p:ext uri="{BB962C8B-B14F-4D97-AF65-F5344CB8AC3E}">
        <p14:creationId xmlns:p14="http://schemas.microsoft.com/office/powerpoint/2010/main" val="30578842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2359991226"/>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0"/>
            <a:ext cx="9144000" cy="6858000"/>
          </a:xfrm>
          <a:gradFill flip="none" rotWithShape="1">
            <a:gsLst>
              <a:gs pos="0">
                <a:schemeClr val="accent5">
                  <a:lumMod val="60000"/>
                  <a:lumOff val="40000"/>
                  <a:tint val="66000"/>
                  <a:satMod val="160000"/>
                </a:schemeClr>
              </a:gs>
              <a:gs pos="50000">
                <a:schemeClr val="accent5">
                  <a:lumMod val="60000"/>
                  <a:lumOff val="40000"/>
                  <a:tint val="44500"/>
                  <a:satMod val="160000"/>
                </a:schemeClr>
              </a:gs>
              <a:gs pos="100000">
                <a:schemeClr val="accent5">
                  <a:lumMod val="60000"/>
                  <a:lumOff val="40000"/>
                  <a:tint val="23500"/>
                  <a:satMod val="160000"/>
                </a:scheme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marL="0" indent="0">
              <a:buNone/>
            </a:pPr>
            <a:r>
              <a:rPr lang="ru-RU" sz="1800" b="1" dirty="0">
                <a:effectLst>
                  <a:outerShdw blurRad="38100" dist="38100" dir="2700000" algn="tl">
                    <a:srgbClr val="000000">
                      <a:alpha val="43137"/>
                    </a:srgbClr>
                  </a:outerShdw>
                </a:effectLst>
                <a:latin typeface="Book Antiqua" pitchFamily="18" charset="0"/>
              </a:rPr>
              <a:t>х</a:t>
            </a:r>
          </a:p>
        </p:txBody>
      </p:sp>
      <p:sp>
        <p:nvSpPr>
          <p:cNvPr id="7" name="Заголовок 6"/>
          <p:cNvSpPr>
            <a:spLocks noGrp="1"/>
          </p:cNvSpPr>
          <p:nvPr>
            <p:ph type="title"/>
          </p:nvPr>
        </p:nvSpPr>
        <p:spPr>
          <a:xfrm>
            <a:off x="3338735" y="692696"/>
            <a:ext cx="2376265" cy="959855"/>
          </a:xfrm>
        </p:spPr>
        <p:style>
          <a:lnRef idx="1">
            <a:schemeClr val="accent3"/>
          </a:lnRef>
          <a:fillRef idx="2">
            <a:schemeClr val="accent3"/>
          </a:fillRef>
          <a:effectRef idx="1">
            <a:schemeClr val="accent3"/>
          </a:effectRef>
          <a:fontRef idx="minor">
            <a:schemeClr val="dk1"/>
          </a:fontRef>
        </p:style>
        <p:txBody>
          <a:bodyPr/>
          <a:lstStyle/>
          <a:p>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 Проект «Домашние питомцы</a:t>
            </a:r>
          </a:p>
        </p:txBody>
      </p:sp>
      <p:pic>
        <p:nvPicPr>
          <p:cNvPr id="15" name="Picture 2"/>
          <p:cNvPicPr>
            <a:picLocks noChangeAspect="1" noChangeArrowheads="1"/>
          </p:cNvPicPr>
          <p:nvPr/>
        </p:nvPicPr>
        <p:blipFill>
          <a:blip r:embed="rId11">
            <a:extLst>
              <a:ext uri="{BEBA8EAE-BF5A-486C-A8C5-ECC9F3942E4B}">
                <a14:imgProps xmlns:a14="http://schemas.microsoft.com/office/drawing/2010/main">
                  <a14:imgLayer r:embed="rId12">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3131840" y="2599252"/>
            <a:ext cx="3172662" cy="4230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a:blip r:embed="rId13">
            <a:extLst>
              <a:ext uri="{BEBA8EAE-BF5A-486C-A8C5-ECC9F3942E4B}">
                <a14:imgProps xmlns:a14="http://schemas.microsoft.com/office/drawing/2010/main">
                  <a14:imgLayer r:embed="rId14">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60817" y="-13253"/>
            <a:ext cx="3240360" cy="4320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15">
            <a:extLst>
              <a:ext uri="{BEBA8EAE-BF5A-486C-A8C5-ECC9F3942E4B}">
                <a14:imgProps xmlns:a14="http://schemas.microsoft.com/office/drawing/2010/main">
                  <a14:imgLayer r:embed="rId16">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5901636" y="113962"/>
            <a:ext cx="3242363" cy="4323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74562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2218610589"/>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chemeClr val="accent5">
                  <a:lumMod val="60000"/>
                  <a:lumOff val="40000"/>
                  <a:tint val="66000"/>
                  <a:satMod val="160000"/>
                </a:schemeClr>
              </a:gs>
              <a:gs pos="50000">
                <a:schemeClr val="accent5">
                  <a:lumMod val="60000"/>
                  <a:lumOff val="40000"/>
                  <a:tint val="44500"/>
                  <a:satMod val="160000"/>
                </a:schemeClr>
              </a:gs>
              <a:gs pos="100000">
                <a:schemeClr val="accent5">
                  <a:lumMod val="60000"/>
                  <a:lumOff val="40000"/>
                  <a:tint val="23500"/>
                  <a:satMod val="160000"/>
                </a:scheme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marL="0" indent="0">
              <a:buNone/>
            </a:pPr>
            <a:r>
              <a:rPr lang="ru-RU" sz="1800" b="1" dirty="0">
                <a:effectLst>
                  <a:outerShdw blurRad="38100" dist="38100" dir="2700000" algn="tl">
                    <a:srgbClr val="000000">
                      <a:alpha val="43137"/>
                    </a:srgbClr>
                  </a:outerShdw>
                </a:effectLst>
                <a:latin typeface="Book Antiqua" pitchFamily="18" charset="0"/>
              </a:rPr>
              <a:t>х</a:t>
            </a:r>
          </a:p>
        </p:txBody>
      </p:sp>
      <p:sp>
        <p:nvSpPr>
          <p:cNvPr id="7"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 Проект «Домашние питомцы</a:t>
            </a:r>
          </a:p>
        </p:txBody>
      </p:sp>
      <p:pic>
        <p:nvPicPr>
          <p:cNvPr id="1030" name="Picture 6"/>
          <p:cNvPicPr>
            <a:picLocks noChangeAspect="1" noChangeArrowheads="1"/>
          </p:cNvPicPr>
          <p:nvPr/>
        </p:nvPicPr>
        <p:blipFill>
          <a:blip r:embed="rId11">
            <a:extLst>
              <a:ext uri="{BEBA8EAE-BF5A-486C-A8C5-ECC9F3942E4B}">
                <a14:imgProps xmlns:a14="http://schemas.microsoft.com/office/drawing/2010/main">
                  <a14:imgLayer r:embed="rId12">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2583632" y="2132856"/>
            <a:ext cx="3449587" cy="45994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13">
            <a:extLst>
              <a:ext uri="{BEBA8EAE-BF5A-486C-A8C5-ECC9F3942E4B}">
                <a14:imgProps xmlns:a14="http://schemas.microsoft.com/office/drawing/2010/main">
                  <a14:imgLayer r:embed="rId14">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5881" y="476672"/>
            <a:ext cx="3186355" cy="4248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563428" y="476672"/>
            <a:ext cx="34290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383010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2588010638"/>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1900" b="1" dirty="0">
                <a:effectLst>
                  <a:outerShdw blurRad="38100" dist="38100" dir="2700000" algn="tl">
                    <a:srgbClr val="000000">
                      <a:alpha val="43137"/>
                    </a:srgbClr>
                  </a:outerShdw>
                </a:effectLst>
                <a:latin typeface="Book Antiqua" pitchFamily="18" charset="0"/>
              </a:rPr>
              <a:t>Для того чтобы создание и обсуждение снимков имело психотерапевтическую направленность,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необходимо взаимодействие </a:t>
            </a:r>
            <a:r>
              <a:rPr lang="ru-RU" sz="1900" b="1" dirty="0">
                <a:effectLst>
                  <a:outerShdw blurRad="38100" dist="38100" dir="2700000" algn="tl">
                    <a:srgbClr val="000000">
                      <a:alpha val="43137"/>
                    </a:srgbClr>
                  </a:outerShdw>
                </a:effectLst>
                <a:latin typeface="Book Antiqua" pitchFamily="18" charset="0"/>
              </a:rPr>
              <a:t>между подростком и специалистом. Последний в этом случае </a:t>
            </a:r>
            <a:r>
              <a:rPr lang="ru-RU" sz="1900" b="1" u="sng"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не только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вовлекает клиента в процесс фотографирования и стимулирует иные виды его творческой активности</a:t>
            </a:r>
            <a:r>
              <a:rPr lang="ru-RU" sz="1900" b="1" dirty="0">
                <a:effectLst>
                  <a:outerShdw blurRad="38100" dist="38100" dir="2700000" algn="tl">
                    <a:srgbClr val="000000">
                      <a:alpha val="43137"/>
                    </a:srgbClr>
                  </a:outerShdw>
                </a:effectLst>
                <a:latin typeface="Book Antiqua" pitchFamily="18" charset="0"/>
              </a:rPr>
              <a:t> (включая художественные описания, изобразительную деятельность и т. д.), </a:t>
            </a:r>
            <a:r>
              <a:rPr lang="ru-RU" sz="1900" b="1" u="sng"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но и</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 побуждает его к описанию своих чувств </a:t>
            </a:r>
            <a:r>
              <a:rPr lang="ru-RU" sz="1900" b="1" dirty="0">
                <a:effectLst>
                  <a:outerShdw blurRad="38100" dist="38100" dir="2700000" algn="tl">
                    <a:srgbClr val="000000">
                      <a:alpha val="43137"/>
                    </a:srgbClr>
                  </a:outerShdw>
                </a:effectLst>
                <a:latin typeface="Book Antiqua" pitchFamily="18" charset="0"/>
              </a:rPr>
              <a:t>и поиску смысла созданных им либо готовых фотографических образов. </a:t>
            </a:r>
          </a:p>
          <a:p>
            <a:pPr>
              <a:buFont typeface="Wingdings"/>
              <a:buChar char="v"/>
            </a:pPr>
            <a:r>
              <a:rPr lang="ru-RU" sz="1900" b="1" dirty="0">
                <a:effectLst>
                  <a:outerShdw blurRad="38100" dist="38100" dir="2700000" algn="tl">
                    <a:srgbClr val="000000">
                      <a:alpha val="43137"/>
                    </a:srgbClr>
                  </a:outerShdw>
                </a:effectLst>
                <a:latin typeface="Book Antiqua" pitchFamily="18" charset="0"/>
              </a:rPr>
              <a:t>Принципиально важно, что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специалист изначально создает для клиента безопасную среду</a:t>
            </a:r>
            <a:r>
              <a:rPr lang="ru-RU" sz="1900" b="1" dirty="0">
                <a:effectLst>
                  <a:outerShdw blurRad="38100" dist="38100" dir="2700000" algn="tl">
                    <a:srgbClr val="000000">
                      <a:alpha val="43137"/>
                    </a:srgbClr>
                  </a:outerShdw>
                </a:effectLst>
                <a:latin typeface="Book Antiqua" pitchFamily="18" charset="0"/>
              </a:rPr>
              <a:t>,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в которой тот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может позволить себе быть спонтанным, </a:t>
            </a:r>
            <a:r>
              <a:rPr lang="ru-RU" sz="1900" b="1" dirty="0">
                <a:effectLst>
                  <a:outerShdw blurRad="38100" dist="38100" dir="2700000" algn="tl">
                    <a:srgbClr val="000000">
                      <a:alpha val="43137"/>
                    </a:srgbClr>
                  </a:outerShdw>
                </a:effectLst>
                <a:latin typeface="Book Antiqua" pitchFamily="18" charset="0"/>
              </a:rPr>
              <a:t>свободно выражать свои чувства, мысли и фантазии, «играть» с реальностью и экспериментировать с новыми формами опыта.</a:t>
            </a:r>
          </a:p>
          <a:p>
            <a:pPr>
              <a:buFont typeface="Wingdings"/>
              <a:buChar char="v"/>
            </a:pPr>
            <a:r>
              <a:rPr lang="ru-RU" sz="1900" b="1" dirty="0">
                <a:effectLst>
                  <a:outerShdw blurRad="38100" dist="38100" dir="2700000" algn="tl">
                    <a:srgbClr val="000000">
                      <a:alpha val="43137"/>
                    </a:srgbClr>
                  </a:outerShdw>
                </a:effectLst>
                <a:latin typeface="Book Antiqua" pitchFamily="18" charset="0"/>
              </a:rPr>
              <a:t>Фотография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помогает установить с ними контакт, активизировать их вербальную экспрессию и повысить самооценку</a:t>
            </a:r>
            <a:r>
              <a:rPr lang="ru-RU" sz="1900" b="1" dirty="0">
                <a:effectLst>
                  <a:outerShdw blurRad="38100" dist="38100" dir="2700000" algn="tl">
                    <a:srgbClr val="000000">
                      <a:alpha val="43137"/>
                    </a:srgbClr>
                  </a:outerShdw>
                </a:effectLst>
                <a:latin typeface="Book Antiqua" pitchFamily="18" charset="0"/>
              </a:rPr>
              <a:t>.</a:t>
            </a:r>
          </a:p>
          <a:p>
            <a:pPr>
              <a:buFont typeface="Wingdings"/>
              <a:buChar char="v"/>
            </a:pPr>
            <a:r>
              <a:rPr lang="ru-RU" sz="1900" b="1" dirty="0">
                <a:effectLst>
                  <a:outerShdw blurRad="38100" dist="38100" dir="2700000" algn="tl">
                    <a:srgbClr val="000000">
                      <a:alpha val="43137"/>
                    </a:srgbClr>
                  </a:outerShdw>
                </a:effectLst>
                <a:latin typeface="Book Antiqua" pitchFamily="18" charset="0"/>
              </a:rPr>
              <a:t>Крайне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эффективным при работе </a:t>
            </a:r>
            <a:r>
              <a:rPr lang="ru-RU" sz="1900" b="1" dirty="0">
                <a:effectLst>
                  <a:outerShdw blurRad="38100" dist="38100" dir="2700000" algn="tl">
                    <a:srgbClr val="000000">
                      <a:alpha val="43137"/>
                    </a:srgbClr>
                  </a:outerShdw>
                </a:effectLst>
                <a:latin typeface="Book Antiqua" pitchFamily="18" charset="0"/>
              </a:rPr>
              <a:t>с детьми и подростками может оказаться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их фотографирование специалистом и  другими детьми </a:t>
            </a:r>
            <a:r>
              <a:rPr lang="ru-RU" sz="1900" b="1" dirty="0">
                <a:effectLst>
                  <a:outerShdw blurRad="38100" dist="38100" dir="2700000" algn="tl">
                    <a:srgbClr val="000000">
                      <a:alpha val="43137"/>
                    </a:srgbClr>
                  </a:outerShdw>
                </a:effectLst>
                <a:latin typeface="Book Antiqua" pitchFamily="18" charset="0"/>
              </a:rPr>
              <a:t>(если работа проводится в группе), а также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создание ими  фотографий разных ситуаций и предметов.</a:t>
            </a:r>
            <a:r>
              <a:rPr lang="ru-RU" sz="1900" b="1" dirty="0">
                <a:effectLst>
                  <a:outerShdw blurRad="38100" dist="38100" dir="2700000" algn="tl">
                    <a:srgbClr val="000000">
                      <a:alpha val="43137"/>
                    </a:srgbClr>
                  </a:outerShdw>
                </a:effectLst>
                <a:latin typeface="Book Antiqua" pitchFamily="18" charset="0"/>
              </a:rPr>
              <a:t> Фотографирование ребенка может  способствовать повышению его самооценки и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удовлетворять его потребность  во внимании и заботе.</a:t>
            </a:r>
            <a:endParaRPr lang="ru-RU" sz="1900" b="1" dirty="0">
              <a:solidFill>
                <a:srgbClr val="3333FF"/>
              </a:solidFill>
              <a:effectLst>
                <a:outerShdw blurRad="38100" dist="38100" dir="2700000" algn="tl">
                  <a:srgbClr val="000000">
                    <a:alpha val="43137"/>
                  </a:srgbClr>
                </a:outerShdw>
              </a:effectLst>
              <a:latin typeface="Book Antiqua" pitchFamily="18" charset="0"/>
            </a:endParaRPr>
          </a:p>
          <a:p>
            <a:pPr>
              <a:buFont typeface="Wingdings"/>
              <a:buChar char="v"/>
            </a:pPr>
            <a:endParaRPr lang="ru-RU" sz="1800" b="1" dirty="0">
              <a:effectLst>
                <a:outerShdw blurRad="38100" dist="38100" dir="2700000" algn="tl">
                  <a:srgbClr val="000000">
                    <a:alpha val="43137"/>
                  </a:srgbClr>
                </a:outerShdw>
              </a:effectLst>
              <a:latin typeface="Book Antiqua" pitchFamily="18" charset="0"/>
            </a:endParaRPr>
          </a:p>
        </p:txBody>
      </p:sp>
      <p:sp>
        <p:nvSpPr>
          <p:cNvPr id="7"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В работе с </a:t>
            </a:r>
            <a:r>
              <a:rPr lang="ru-RU" sz="2000" b="1" dirty="0" err="1">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девиантными</a:t>
            </a: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 подростками</a:t>
            </a:r>
          </a:p>
        </p:txBody>
      </p:sp>
    </p:spTree>
    <p:extLst>
      <p:ext uri="{BB962C8B-B14F-4D97-AF65-F5344CB8AC3E}">
        <p14:creationId xmlns:p14="http://schemas.microsoft.com/office/powerpoint/2010/main" val="33178230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3674680242"/>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0"/>
            <a:ext cx="9144000" cy="6858000"/>
          </a:xfrm>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1900" b="1" dirty="0">
                <a:effectLst>
                  <a:outerShdw blurRad="38100" dist="38100" dir="2700000" algn="tl">
                    <a:srgbClr val="000000">
                      <a:alpha val="43137"/>
                    </a:srgbClr>
                  </a:outerShdw>
                </a:effectLst>
                <a:latin typeface="Book Antiqua" pitchFamily="18" charset="0"/>
              </a:rPr>
              <a:t>Активная  фототерапия, т. е. такая ее форма, когда  фотографии создает сам клиент, отвечает некоторым особенностям подростков.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Активная фототерапия позволяет  подросткам почувствовать свою самостоятельность  и проявить инициативу</a:t>
            </a:r>
            <a:r>
              <a:rPr lang="ru-RU" sz="1900" b="1" dirty="0">
                <a:effectLst>
                  <a:outerShdw blurRad="38100" dist="38100" dir="2700000" algn="tl">
                    <a:srgbClr val="000000">
                      <a:alpha val="43137"/>
                    </a:srgbClr>
                  </a:outerShdw>
                </a:effectLst>
                <a:latin typeface="Book Antiqua" pitchFamily="18" charset="0"/>
              </a:rPr>
              <a:t>. </a:t>
            </a:r>
          </a:p>
          <a:p>
            <a:pPr>
              <a:buFont typeface="Wingdings"/>
              <a:buChar char="v"/>
            </a:pPr>
            <a:r>
              <a:rPr lang="ru-RU" sz="1900" b="1" dirty="0">
                <a:effectLst>
                  <a:outerShdw blurRad="38100" dist="38100" dir="2700000" algn="tl">
                    <a:srgbClr val="000000">
                      <a:alpha val="43137"/>
                    </a:srgbClr>
                  </a:outerShdw>
                </a:effectLst>
                <a:latin typeface="Book Antiqua" pitchFamily="18" charset="0"/>
              </a:rPr>
              <a:t>Создание фотоснимков  может рассматриваться ими как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своеобразный способ контроля над внешними объектами и ситуациями </a:t>
            </a:r>
            <a:r>
              <a:rPr lang="ru-RU" sz="1900" b="1" dirty="0">
                <a:effectLst>
                  <a:outerShdw blurRad="38100" dist="38100" dir="2700000" algn="tl">
                    <a:srgbClr val="000000">
                      <a:alpha val="43137"/>
                    </a:srgbClr>
                  </a:outerShdw>
                </a:effectLst>
                <a:latin typeface="Book Antiqua" pitchFamily="18" charset="0"/>
              </a:rPr>
              <a:t>и давать ощущение собственной силы и  значимости. Большое значение при этом имеет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возможность выбора подростком объектов для съемки, «игры» с реальностью,</a:t>
            </a:r>
            <a:r>
              <a:rPr lang="ru-RU" sz="1900" b="1" dirty="0">
                <a:effectLst>
                  <a:outerShdw blurRad="38100" dist="38100" dir="2700000" algn="tl">
                    <a:srgbClr val="000000">
                      <a:alpha val="43137"/>
                    </a:srgbClr>
                  </a:outerShdw>
                </a:effectLst>
                <a:latin typeface="Book Antiqua" pitchFamily="18" charset="0"/>
              </a:rPr>
              <a:t> а также относительно безопасного исследования мира взрослых отношений и собственной внешности. Благодаря активной фототерапии подросток может ощутить себя художником и в лучшую сторону изменить свое представление о себе и своих возможностях.</a:t>
            </a:r>
          </a:p>
          <a:p>
            <a:pPr>
              <a:buFont typeface="Wingdings"/>
              <a:buChar char="v"/>
            </a:pP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Использование фотографий, так или иначе ассоциирующихся  с </a:t>
            </a:r>
            <a:r>
              <a:rPr lang="ru-RU" sz="1900" b="1" dirty="0" err="1">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травматичным</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  для клиента опытом, </a:t>
            </a:r>
            <a:r>
              <a:rPr lang="ru-RU" sz="1900" b="1" dirty="0">
                <a:ln w="12700">
                  <a:solidFill>
                    <a:srgbClr val="C00000"/>
                  </a:solidFill>
                  <a:prstDash val="solid"/>
                </a:ln>
                <a:solidFill>
                  <a:srgbClr val="C00000"/>
                </a:solidFill>
                <a:effectLst>
                  <a:outerShdw blurRad="41275" dist="20320" dir="1800000" algn="tl" rotWithShape="0">
                    <a:srgbClr val="000000">
                      <a:alpha val="40000"/>
                    </a:srgbClr>
                  </a:outerShdw>
                </a:effectLst>
                <a:latin typeface="Book Antiqua" pitchFamily="18" charset="0"/>
              </a:rPr>
              <a:t>может быть психологически рискованным.</a:t>
            </a:r>
            <a:r>
              <a:rPr lang="ru-RU" sz="1900" b="1" dirty="0">
                <a:ln w="12700">
                  <a:solidFill>
                    <a:srgbClr val="C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 </a:t>
            </a:r>
            <a:r>
              <a:rPr lang="ru-RU" sz="1900" b="1" dirty="0">
                <a:effectLst>
                  <a:outerShdw blurRad="38100" dist="38100" dir="2700000" algn="tl">
                    <a:srgbClr val="000000">
                      <a:alpha val="43137"/>
                    </a:srgbClr>
                  </a:outerShdw>
                </a:effectLst>
                <a:latin typeface="Book Antiqua" pitchFamily="18" charset="0"/>
              </a:rPr>
              <a:t>Такой опыт подвергается вытеснению, и его </a:t>
            </a:r>
            <a:r>
              <a:rPr lang="ru-RU" sz="1900" b="1"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актуализация при просмотре некоторых фотографий может причинить клиенту новые страдания</a:t>
            </a:r>
            <a:r>
              <a:rPr lang="ru-RU" sz="1900" b="1" dirty="0">
                <a:effectLst>
                  <a:outerShdw blurRad="38100" dist="38100" dir="2700000" algn="tl">
                    <a:srgbClr val="000000">
                      <a:alpha val="43137"/>
                    </a:srgbClr>
                  </a:outerShdw>
                </a:effectLst>
                <a:latin typeface="Book Antiqua" pitchFamily="18" charset="0"/>
              </a:rPr>
              <a:t>. </a:t>
            </a:r>
          </a:p>
          <a:p>
            <a:pPr>
              <a:buFont typeface="Wingdings"/>
              <a:buChar char="v"/>
            </a:pP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На определенном этапе </a:t>
            </a:r>
            <a:r>
              <a:rPr lang="ru-RU" sz="1900" b="1" dirty="0">
                <a:effectLst>
                  <a:outerShdw blurRad="38100" dist="38100" dir="2700000" algn="tl">
                    <a:srgbClr val="000000">
                      <a:alpha val="43137"/>
                    </a:srgbClr>
                  </a:outerShdw>
                </a:effectLst>
                <a:latin typeface="Book Antiqua" pitchFamily="18" charset="0"/>
              </a:rPr>
              <a:t>психотерапии работа с такими фотографиями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может в то же время быть весьма плодотворной</a:t>
            </a:r>
            <a:r>
              <a:rPr lang="ru-RU" sz="1900" b="1" dirty="0">
                <a:effectLst>
                  <a:outerShdw blurRad="38100" dist="38100" dir="2700000" algn="tl">
                    <a:srgbClr val="000000">
                      <a:alpha val="43137"/>
                    </a:srgbClr>
                  </a:outerShdw>
                </a:effectLst>
                <a:latin typeface="Book Antiqua" pitchFamily="18" charset="0"/>
              </a:rPr>
              <a:t>.  Определенные </a:t>
            </a:r>
            <a:r>
              <a:rPr lang="ru-RU" sz="1900" b="1"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манипуляции с фотографиями</a:t>
            </a:r>
            <a:r>
              <a:rPr lang="ru-RU" sz="1900" b="1" dirty="0">
                <a:effectLst>
                  <a:outerShdw blurRad="38100" dist="38100" dir="2700000" algn="tl">
                    <a:srgbClr val="000000">
                      <a:alpha val="43137"/>
                    </a:srgbClr>
                  </a:outerShdw>
                </a:effectLst>
                <a:latin typeface="Book Antiqua" pitchFamily="18" charset="0"/>
              </a:rPr>
              <a:t>, в том числе их уничтожение либо дополнение новыми элементами за счет </a:t>
            </a:r>
            <a:r>
              <a:rPr lang="ru-RU" sz="1900" b="1" dirty="0" err="1">
                <a:effectLst>
                  <a:outerShdw blurRad="38100" dist="38100" dir="2700000" algn="tl">
                    <a:srgbClr val="000000">
                      <a:alpha val="43137"/>
                    </a:srgbClr>
                  </a:outerShdw>
                </a:effectLst>
                <a:latin typeface="Book Antiqua" pitchFamily="18" charset="0"/>
              </a:rPr>
              <a:t>дорисовывания</a:t>
            </a:r>
            <a:r>
              <a:rPr lang="ru-RU" sz="1900" b="1" dirty="0">
                <a:effectLst>
                  <a:outerShdw blurRad="38100" dist="38100" dir="2700000" algn="tl">
                    <a:srgbClr val="000000">
                      <a:alpha val="43137"/>
                    </a:srgbClr>
                  </a:outerShdw>
                </a:effectLst>
                <a:latin typeface="Book Antiqua" pitchFamily="18" charset="0"/>
              </a:rPr>
              <a:t> или создания фотоколлажа, </a:t>
            </a:r>
            <a:r>
              <a:rPr lang="ru-RU" sz="1900" b="1"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способны смягчать остроту переживаний</a:t>
            </a:r>
            <a:r>
              <a:rPr lang="ru-RU" sz="1900" b="1" dirty="0">
                <a:effectLst>
                  <a:outerShdw blurRad="38100" dist="38100" dir="2700000" algn="tl">
                    <a:srgbClr val="000000">
                      <a:alpha val="43137"/>
                    </a:srgbClr>
                  </a:outerShdw>
                </a:effectLst>
                <a:latin typeface="Book Antiqua" pitchFamily="18" charset="0"/>
              </a:rPr>
              <a:t>.</a:t>
            </a:r>
          </a:p>
          <a:p>
            <a:pPr>
              <a:buFont typeface="Wingdings"/>
              <a:buChar char="v"/>
            </a:pPr>
            <a:endParaRPr lang="ru-RU" sz="1900" b="1" dirty="0">
              <a:effectLst>
                <a:outerShdw blurRad="38100" dist="38100" dir="2700000" algn="tl">
                  <a:srgbClr val="000000">
                    <a:alpha val="43137"/>
                  </a:srgbClr>
                </a:outerShdw>
              </a:effectLst>
              <a:latin typeface="Book Antiqua" pitchFamily="18" charset="0"/>
            </a:endParaRPr>
          </a:p>
        </p:txBody>
      </p:sp>
    </p:spTree>
    <p:extLst>
      <p:ext uri="{BB962C8B-B14F-4D97-AF65-F5344CB8AC3E}">
        <p14:creationId xmlns:p14="http://schemas.microsoft.com/office/powerpoint/2010/main" val="27546569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401280321"/>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1800" b="1" dirty="0">
                <a:effectLst>
                  <a:outerShdw blurRad="38100" dist="38100" dir="2700000" algn="tl">
                    <a:srgbClr val="000000">
                      <a:alpha val="43137"/>
                    </a:srgbClr>
                  </a:outerShdw>
                </a:effectLst>
                <a:latin typeface="Book Antiqua" pitchFamily="18" charset="0"/>
              </a:rPr>
              <a:t>При работе с группой  в случае использования готовых фотографий, </a:t>
            </a:r>
            <a:r>
              <a:rPr lang="ru-RU" sz="1800" b="1"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обсуждение обычно протекает в форме представления фотоснимков</a:t>
            </a:r>
            <a:r>
              <a:rPr lang="ru-RU" sz="1800" b="1" dirty="0">
                <a:effectLst>
                  <a:outerShdw blurRad="38100" dist="38100" dir="2700000" algn="tl">
                    <a:srgbClr val="000000">
                      <a:alpha val="43137"/>
                    </a:srgbClr>
                  </a:outerShdw>
                </a:effectLst>
                <a:latin typeface="Book Antiqua" pitchFamily="18" charset="0"/>
              </a:rPr>
              <a:t>, сопровождаемого комментариями и групповыми дискуссиями. При этом </a:t>
            </a:r>
            <a:r>
              <a:rPr lang="ru-RU" sz="1800" b="1"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ведущий выполняет следующие </a:t>
            </a:r>
            <a:r>
              <a:rPr lang="ru-RU" sz="1800" b="1" dirty="0">
                <a:ln w="12700">
                  <a:solidFill>
                    <a:schemeClr val="tx1"/>
                  </a:solidFill>
                  <a:prstDash val="solid"/>
                </a:ln>
                <a:solidFill>
                  <a:srgbClr val="C00000"/>
                </a:solidFill>
                <a:effectLst>
                  <a:outerShdw blurRad="41275" dist="20320" dir="1800000" algn="tl" rotWithShape="0">
                    <a:srgbClr val="000000">
                      <a:alpha val="40000"/>
                    </a:srgbClr>
                  </a:outerShdw>
                </a:effectLst>
                <a:latin typeface="Book Antiqua" pitchFamily="18" charset="0"/>
              </a:rPr>
              <a:t>функции</a:t>
            </a:r>
            <a:r>
              <a:rPr lang="ru-RU" sz="1800" b="1" dirty="0">
                <a:effectLst>
                  <a:outerShdw blurRad="38100" dist="38100" dir="2700000" algn="tl">
                    <a:srgbClr val="000000">
                      <a:alpha val="43137"/>
                    </a:srgbClr>
                  </a:outerShdw>
                </a:effectLst>
                <a:latin typeface="Book Antiqua" pitchFamily="18" charset="0"/>
              </a:rPr>
              <a:t>:</a:t>
            </a:r>
          </a:p>
          <a:p>
            <a:pPr>
              <a:buFont typeface="+mj-lt"/>
              <a:buAutoNum type="arabicParenR"/>
            </a:pP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предлагает  те или иные темы для обсуждения </a:t>
            </a:r>
            <a:r>
              <a:rPr lang="ru-RU" sz="1800" b="1" dirty="0">
                <a:effectLst>
                  <a:outerShdw blurRad="38100" dist="38100" dir="2700000" algn="tl">
                    <a:srgbClr val="000000">
                      <a:alpha val="43137"/>
                    </a:srgbClr>
                  </a:outerShdw>
                </a:effectLst>
                <a:latin typeface="Book Antiqua" pitchFamily="18" charset="0"/>
              </a:rPr>
              <a:t>или помогает членам группы их выбрать;</a:t>
            </a:r>
          </a:p>
          <a:p>
            <a:pPr>
              <a:buFont typeface="+mj-lt"/>
              <a:buAutoNum type="arabicParenR"/>
            </a:pP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организует обсуждения и групповые дискуссии</a:t>
            </a:r>
            <a:r>
              <a:rPr lang="ru-RU" sz="1800" b="1" dirty="0">
                <a:effectLst>
                  <a:outerShdw blurRad="38100" dist="38100" dir="2700000" algn="tl">
                    <a:srgbClr val="000000">
                      <a:alpha val="43137"/>
                    </a:srgbClr>
                  </a:outerShdw>
                </a:effectLst>
                <a:latin typeface="Book Antiqua" pitchFamily="18" charset="0"/>
              </a:rPr>
              <a:t>, определяя порядок и регламент обмена мнениями;</a:t>
            </a:r>
          </a:p>
          <a:p>
            <a:pPr>
              <a:buFont typeface="+mj-lt"/>
              <a:buAutoNum type="arabicParenR"/>
            </a:pP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предлагает, в случае необходимости, собственные интерпретации </a:t>
            </a:r>
            <a:r>
              <a:rPr lang="ru-RU" sz="1800" b="1" dirty="0">
                <a:effectLst>
                  <a:outerShdw blurRad="38100" dist="38100" dir="2700000" algn="tl">
                    <a:srgbClr val="000000">
                      <a:alpha val="43137"/>
                    </a:srgbClr>
                  </a:outerShdw>
                </a:effectLst>
                <a:latin typeface="Book Antiqua" pitchFamily="18" charset="0"/>
              </a:rPr>
              <a:t>и комментарии по поводу фотографической или иной творческой продукции членов группы, их поведения и высказываний;</a:t>
            </a:r>
          </a:p>
          <a:p>
            <a:pPr>
              <a:buFont typeface="+mj-lt"/>
              <a:buAutoNum type="arabicParenR"/>
            </a:pP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дает свои оценки внутригрупповым отношениям </a:t>
            </a:r>
            <a:r>
              <a:rPr lang="ru-RU" sz="1800" b="1" dirty="0">
                <a:effectLst>
                  <a:outerShdw blurRad="38100" dist="38100" dir="2700000" algn="tl">
                    <a:srgbClr val="000000">
                      <a:alpha val="43137"/>
                    </a:srgbClr>
                  </a:outerShdw>
                </a:effectLst>
                <a:latin typeface="Book Antiqua" pitchFamily="18" charset="0"/>
              </a:rPr>
              <a:t>или предлагает членам группы сделать это самим;</a:t>
            </a:r>
          </a:p>
          <a:p>
            <a:pPr>
              <a:buFont typeface="+mj-lt"/>
              <a:buAutoNum type="arabicParenR"/>
            </a:pP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предоставляет участникам группы разнообразную информацию</a:t>
            </a:r>
            <a:r>
              <a:rPr lang="ru-RU" sz="1800" b="1" dirty="0">
                <a:effectLst>
                  <a:outerShdw blurRad="38100" dist="38100" dir="2700000" algn="tl">
                    <a:srgbClr val="000000">
                      <a:alpha val="43137"/>
                    </a:srgbClr>
                  </a:outerShdw>
                </a:effectLst>
                <a:latin typeface="Book Antiqua" pitchFamily="18" charset="0"/>
              </a:rPr>
              <a:t>, помогает им расширить диапазон возможностей описания своего опыта.</a:t>
            </a:r>
          </a:p>
          <a:p>
            <a:pPr>
              <a:buFont typeface="Wingdings"/>
              <a:buChar char="v"/>
            </a:pPr>
            <a:r>
              <a:rPr lang="ru-RU" sz="1800" b="1" dirty="0">
                <a:effectLst>
                  <a:outerShdw blurRad="38100" dist="38100" dir="2700000" algn="tl">
                    <a:srgbClr val="000000">
                      <a:alpha val="43137"/>
                    </a:srgbClr>
                  </a:outerShdw>
                </a:effectLst>
                <a:latin typeface="Book Antiqua" pitchFamily="18" charset="0"/>
              </a:rPr>
              <a:t>Занятия терапевтической фотографией </a:t>
            </a:r>
            <a:r>
              <a:rPr lang="ru-RU" sz="1800" b="1"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могут  включать съемку участниками группы различных объектов и ситуаций</a:t>
            </a:r>
            <a:r>
              <a:rPr lang="ru-RU" sz="1800" b="1" dirty="0">
                <a:effectLst>
                  <a:outerShdw blurRad="38100" dist="38100" dir="2700000" algn="tl">
                    <a:srgbClr val="000000">
                      <a:alpha val="43137"/>
                    </a:srgbClr>
                  </a:outerShdw>
                </a:effectLst>
                <a:latin typeface="Book Antiqua" pitchFamily="18" charset="0"/>
              </a:rPr>
              <a:t>. Такая  работа может проводиться как в ходе занятий, так и в промежутках между ними – в качестве своеобразного «домашнего задания». </a:t>
            </a:r>
          </a:p>
          <a:p>
            <a:pPr>
              <a:buFont typeface="Wingdings"/>
              <a:buChar char="v"/>
            </a:pPr>
            <a:r>
              <a:rPr lang="ru-RU" sz="1800" b="1"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Съемка может иметь свободный характер</a:t>
            </a:r>
            <a:r>
              <a:rPr lang="ru-RU" sz="1800" b="1" dirty="0">
                <a:effectLst>
                  <a:outerShdw blurRad="38100" dist="38100" dir="2700000" algn="tl">
                    <a:srgbClr val="000000">
                      <a:alpha val="43137"/>
                    </a:srgbClr>
                  </a:outerShdw>
                </a:effectLst>
                <a:latin typeface="Book Antiqua" pitchFamily="18" charset="0"/>
              </a:rPr>
              <a:t>, когда участники занятий выбирают и фотографируют все, что покажется им интересным и лишь позднее определяют тематику фотографий. </a:t>
            </a:r>
          </a:p>
        </p:txBody>
      </p:sp>
      <p:sp>
        <p:nvSpPr>
          <p:cNvPr id="7"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В работе с </a:t>
            </a:r>
            <a:r>
              <a:rPr lang="ru-RU" sz="2000" b="1" dirty="0" err="1">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девиантными</a:t>
            </a: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 подростками</a:t>
            </a:r>
          </a:p>
        </p:txBody>
      </p:sp>
    </p:spTree>
    <p:extLst>
      <p:ext uri="{BB962C8B-B14F-4D97-AF65-F5344CB8AC3E}">
        <p14:creationId xmlns:p14="http://schemas.microsoft.com/office/powerpoint/2010/main" val="37683006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1762487461"/>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1800" b="1" dirty="0">
                <a:effectLst>
                  <a:outerShdw blurRad="38100" dist="38100" dir="2700000" algn="tl">
                    <a:srgbClr val="000000">
                      <a:alpha val="43137"/>
                    </a:srgbClr>
                  </a:outerShdw>
                </a:effectLst>
                <a:latin typeface="Book Antiqua" pitchFamily="18" charset="0"/>
              </a:rPr>
              <a:t>В других случаях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участники занятий заранее выбирают ту или иную тему </a:t>
            </a:r>
            <a:r>
              <a:rPr lang="ru-RU" sz="1800" b="1" dirty="0">
                <a:effectLst>
                  <a:outerShdw blurRad="38100" dist="38100" dir="2700000" algn="tl">
                    <a:srgbClr val="000000">
                      <a:alpha val="43137"/>
                    </a:srgbClr>
                  </a:outerShdw>
                </a:effectLst>
                <a:latin typeface="Book Antiqua" pitchFamily="18" charset="0"/>
              </a:rPr>
              <a:t>из предлагаемых ведущим,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либо формулируют собственную </a:t>
            </a:r>
            <a:r>
              <a:rPr lang="ru-RU" sz="1800" b="1" dirty="0">
                <a:effectLst>
                  <a:outerShdw blurRad="38100" dist="38100" dir="2700000" algn="tl">
                    <a:srgbClr val="000000">
                      <a:alpha val="43137"/>
                    </a:srgbClr>
                  </a:outerShdw>
                </a:effectLst>
                <a:latin typeface="Book Antiqua" pitchFamily="18" charset="0"/>
              </a:rPr>
              <a:t>исходя из актуальных для себя потребностей и запросов. </a:t>
            </a:r>
          </a:p>
          <a:p>
            <a:pPr>
              <a:buFont typeface="Wingdings"/>
              <a:buChar char="v"/>
            </a:pPr>
            <a:r>
              <a:rPr lang="ru-RU" sz="1800" b="1"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Как правило, используют тематическое фотографирование</a:t>
            </a:r>
            <a:r>
              <a:rPr lang="ru-RU" sz="1800" b="1" dirty="0">
                <a:effectLst>
                  <a:outerShdw blurRad="38100" dist="38100" dir="2700000" algn="tl">
                    <a:srgbClr val="000000">
                      <a:alpha val="43137"/>
                    </a:srgbClr>
                  </a:outerShdw>
                </a:effectLst>
                <a:latin typeface="Book Antiqua" pitchFamily="18" charset="0"/>
              </a:rPr>
              <a:t>.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Натурная съемка стимулирует сенсорные процессы, эмоции и мыслительную деятельность</a:t>
            </a:r>
            <a:r>
              <a:rPr lang="ru-RU" sz="1800" b="1" dirty="0">
                <a:effectLst>
                  <a:outerShdw blurRad="38100" dist="38100" dir="2700000" algn="tl">
                    <a:srgbClr val="000000">
                      <a:alpha val="43137"/>
                    </a:srgbClr>
                  </a:outerShdw>
                </a:effectLst>
                <a:latin typeface="Book Antiqua" pitchFamily="18" charset="0"/>
              </a:rPr>
              <a:t>. Она нередко приводит к переживанию ощущений яркости и чувственного богатства мира, катарсиса и т.д.</a:t>
            </a:r>
          </a:p>
          <a:p>
            <a:pPr>
              <a:buFont typeface="Wingdings"/>
              <a:buChar char="v"/>
            </a:pPr>
            <a:r>
              <a:rPr lang="ru-RU" sz="1800" b="1" dirty="0">
                <a:ln w="12700">
                  <a:solidFill>
                    <a:schemeClr val="tx1"/>
                  </a:solidFill>
                  <a:prstDash val="solid"/>
                </a:ln>
                <a:solidFill>
                  <a:srgbClr val="C00000"/>
                </a:solidFill>
                <a:effectLst>
                  <a:outerShdw blurRad="41275" dist="20320" dir="1800000" algn="tl" rotWithShape="0">
                    <a:srgbClr val="000000">
                      <a:alpha val="40000"/>
                    </a:srgbClr>
                  </a:outerShdw>
                </a:effectLst>
                <a:latin typeface="Book Antiqua" pitchFamily="18" charset="0"/>
              </a:rPr>
              <a:t>Возможности фототерапии:</a:t>
            </a:r>
          </a:p>
          <a:p>
            <a:pPr>
              <a:buFont typeface="+mj-lt"/>
              <a:buAutoNum type="arabicPeriod"/>
            </a:pPr>
            <a:r>
              <a:rPr lang="ru-RU" sz="1800" b="1" dirty="0">
                <a:effectLst>
                  <a:outerShdw blurRad="38100" dist="38100" dir="2700000" algn="tl">
                    <a:srgbClr val="000000">
                      <a:alpha val="43137"/>
                    </a:srgbClr>
                  </a:outerShdw>
                </a:effectLst>
                <a:latin typeface="Book Antiqua" pitchFamily="18" charset="0"/>
              </a:rPr>
              <a:t>Фотография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играет с реальностью и ее зримыми отображениями </a:t>
            </a:r>
            <a:r>
              <a:rPr lang="ru-RU" sz="1800" b="1" dirty="0">
                <a:effectLst>
                  <a:outerShdw blurRad="38100" dist="38100" dir="2700000" algn="tl">
                    <a:srgbClr val="000000">
                      <a:alpha val="43137"/>
                    </a:srgbClr>
                  </a:outerShdw>
                </a:effectLst>
                <a:latin typeface="Book Antiqua" pitchFamily="18" charset="0"/>
              </a:rPr>
              <a:t>(мы выбираем из нее то, что наиболее интересно и важно).</a:t>
            </a:r>
          </a:p>
          <a:p>
            <a:pPr>
              <a:buFont typeface="+mj-lt"/>
              <a:buAutoNum type="arabicPeriod"/>
            </a:pPr>
            <a:r>
              <a:rPr lang="ru-RU" sz="1800" b="1" dirty="0">
                <a:effectLst>
                  <a:outerShdw blurRad="38100" dist="38100" dir="2700000" algn="tl">
                    <a:srgbClr val="000000">
                      <a:alpha val="43137"/>
                    </a:srgbClr>
                  </a:outerShdw>
                </a:effectLst>
                <a:latin typeface="Book Antiqua" pitchFamily="18" charset="0"/>
              </a:rPr>
              <a:t>В фотографии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может происходить соприкосновение и соединение реальности и фантазии</a:t>
            </a:r>
            <a:r>
              <a:rPr lang="ru-RU" sz="1800" b="1" dirty="0">
                <a:effectLst>
                  <a:outerShdw blurRad="38100" dist="38100" dir="2700000" algn="tl">
                    <a:srgbClr val="000000">
                      <a:alpha val="43137"/>
                    </a:srgbClr>
                  </a:outerShdw>
                </a:effectLst>
                <a:latin typeface="Book Antiqua" pitchFamily="18" charset="0"/>
              </a:rPr>
              <a:t>, благодаря чему снимок становится «буфером» наглядно- действенного освоения мира и собственной внутренней реальности.</a:t>
            </a:r>
          </a:p>
          <a:p>
            <a:pPr>
              <a:buFont typeface="+mj-lt"/>
              <a:buAutoNum type="arabicPeriod"/>
            </a:pPr>
            <a:r>
              <a:rPr lang="ru-RU" sz="1800" b="1" dirty="0">
                <a:effectLst>
                  <a:outerShdw blurRad="38100" dist="38100" dir="2700000" algn="tl">
                    <a:srgbClr val="000000">
                      <a:alpha val="43137"/>
                    </a:srgbClr>
                  </a:outerShdw>
                </a:effectLst>
                <a:latin typeface="Book Antiqua" pitchFamily="18" charset="0"/>
              </a:rPr>
              <a:t>Фотография может приносить удивительное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ощущение свободы.</a:t>
            </a:r>
          </a:p>
          <a:p>
            <a:pPr>
              <a:buFont typeface="+mj-lt"/>
              <a:buAutoNum type="arabicPeriod"/>
            </a:pP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Передает личное отношение </a:t>
            </a:r>
            <a:r>
              <a:rPr lang="ru-RU" sz="1800" b="1" dirty="0">
                <a:effectLst>
                  <a:outerShdw blurRad="38100" dist="38100" dir="2700000" algn="tl">
                    <a:srgbClr val="000000">
                      <a:alpha val="43137"/>
                    </a:srgbClr>
                  </a:outerShdw>
                </a:effectLst>
                <a:latin typeface="Book Antiqua" pitchFamily="18" charset="0"/>
              </a:rPr>
              <a:t>к изображенному событию.</a:t>
            </a:r>
          </a:p>
          <a:p>
            <a:pPr>
              <a:buFont typeface="+mj-lt"/>
              <a:buAutoNum type="arabicPeriod"/>
            </a:pP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Проясняет события, скрытые за кадром</a:t>
            </a:r>
            <a:r>
              <a:rPr lang="ru-RU" sz="1800" b="1" dirty="0">
                <a:effectLst>
                  <a:outerShdw blurRad="38100" dist="38100" dir="2700000" algn="tl">
                    <a:srgbClr val="000000">
                      <a:alpha val="43137"/>
                    </a:srgbClr>
                  </a:outerShdw>
                </a:effectLst>
                <a:latin typeface="Book Antiqua" pitchFamily="18" charset="0"/>
              </a:rPr>
              <a:t>.</a:t>
            </a:r>
          </a:p>
          <a:p>
            <a:pPr>
              <a:buFont typeface="+mj-lt"/>
              <a:buAutoNum type="arabicPeriod"/>
            </a:pPr>
            <a:r>
              <a:rPr lang="ru-RU" sz="1800" b="1" dirty="0">
                <a:effectLst>
                  <a:outerShdw blurRad="38100" dist="38100" dir="2700000" algn="tl">
                    <a:srgbClr val="000000">
                      <a:alpha val="43137"/>
                    </a:srgbClr>
                  </a:outerShdw>
                </a:effectLst>
                <a:latin typeface="Book Antiqua" pitchFamily="18" charset="0"/>
              </a:rPr>
              <a:t>Оказывает определенное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воздействие на зрителя</a:t>
            </a:r>
            <a:r>
              <a:rPr lang="ru-RU" sz="1800" b="1" dirty="0">
                <a:effectLst>
                  <a:outerShdw blurRad="38100" dist="38100" dir="2700000" algn="tl">
                    <a:srgbClr val="000000">
                      <a:alpha val="43137"/>
                    </a:srgbClr>
                  </a:outerShdw>
                </a:effectLst>
                <a:latin typeface="Book Antiqua" pitchFamily="18" charset="0"/>
              </a:rPr>
              <a:t>.</a:t>
            </a:r>
          </a:p>
          <a:p>
            <a:pPr>
              <a:buFont typeface="+mj-lt"/>
              <a:buAutoNum type="arabicPeriod"/>
            </a:pPr>
            <a:r>
              <a:rPr lang="ru-RU" sz="1800" b="1" dirty="0">
                <a:effectLst>
                  <a:outerShdw blurRad="38100" dist="38100" dir="2700000" algn="tl">
                    <a:srgbClr val="000000">
                      <a:alpha val="43137"/>
                    </a:srgbClr>
                  </a:outerShdw>
                </a:effectLst>
                <a:latin typeface="Book Antiqua" pitchFamily="18" charset="0"/>
              </a:rPr>
              <a:t>Является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универсальным инструментом сохранения и передачи информации </a:t>
            </a:r>
            <a:r>
              <a:rPr lang="ru-RU" sz="1800" b="1" dirty="0">
                <a:effectLst>
                  <a:outerShdw blurRad="38100" dist="38100" dir="2700000" algn="tl">
                    <a:srgbClr val="000000">
                      <a:alpha val="43137"/>
                    </a:srgbClr>
                  </a:outerShdw>
                </a:effectLst>
                <a:latin typeface="Book Antiqua" pitchFamily="18" charset="0"/>
              </a:rPr>
              <a:t>и образного познания реальности.</a:t>
            </a:r>
          </a:p>
          <a:p>
            <a:pPr>
              <a:buFont typeface="+mj-lt"/>
              <a:buAutoNum type="arabicPeriod"/>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p:txBody>
      </p:sp>
      <p:sp>
        <p:nvSpPr>
          <p:cNvPr id="7"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В работе с </a:t>
            </a:r>
            <a:r>
              <a:rPr lang="ru-RU" sz="2000" b="1" dirty="0" err="1">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девиантными</a:t>
            </a: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 подростками</a:t>
            </a:r>
          </a:p>
        </p:txBody>
      </p:sp>
    </p:spTree>
    <p:extLst>
      <p:ext uri="{BB962C8B-B14F-4D97-AF65-F5344CB8AC3E}">
        <p14:creationId xmlns:p14="http://schemas.microsoft.com/office/powerpoint/2010/main" val="27931252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3667530526"/>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692696"/>
            <a:ext cx="9144000" cy="6165303"/>
          </a:xfrm>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2000" b="1" dirty="0">
                <a:effectLst>
                  <a:outerShdw blurRad="38100" dist="38100" dir="2700000" algn="tl">
                    <a:srgbClr val="000000">
                      <a:alpha val="43137"/>
                    </a:srgbClr>
                  </a:outerShdw>
                </a:effectLst>
                <a:latin typeface="Book Antiqua" pitchFamily="18" charset="0"/>
              </a:rPr>
              <a:t>Это может касаться </a:t>
            </a: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таких ситуаций</a:t>
            </a:r>
            <a:r>
              <a:rPr lang="ru-RU" sz="2000" b="1" dirty="0">
                <a:effectLst>
                  <a:outerShdw blurRad="38100" dist="38100" dir="2700000" algn="tl">
                    <a:srgbClr val="000000">
                      <a:alpha val="43137"/>
                    </a:srgbClr>
                  </a:outerShdw>
                </a:effectLst>
                <a:latin typeface="Book Antiqua" pitchFamily="18" charset="0"/>
              </a:rPr>
              <a:t>, как смерть близкого человека, развод родителей, пережитое физическое или сексуальное насилие и др.</a:t>
            </a:r>
          </a:p>
          <a:p>
            <a:pPr>
              <a:buFont typeface="Wingdings"/>
              <a:buChar char="v"/>
            </a:pPr>
            <a:r>
              <a:rPr lang="ru-RU" sz="2000" b="1" dirty="0">
                <a:effectLst>
                  <a:outerShdw blurRad="38100" dist="38100" dir="2700000" algn="tl">
                    <a:srgbClr val="000000">
                      <a:alpha val="43137"/>
                    </a:srgbClr>
                  </a:outerShdw>
                </a:effectLst>
                <a:latin typeface="Book Antiqua" pitchFamily="18" charset="0"/>
              </a:rPr>
              <a:t>Большое значение может иметь то, что </a:t>
            </a: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снимок, как неподвижный зрительный образ, более психологически безопасен для клиента, нежели динамические визуальные образы </a:t>
            </a:r>
            <a:r>
              <a:rPr lang="ru-RU" sz="2000" b="1" dirty="0">
                <a:effectLst>
                  <a:outerShdw blurRad="38100" dist="38100" dir="2700000" algn="tl">
                    <a:srgbClr val="000000">
                      <a:alpha val="43137"/>
                    </a:srgbClr>
                  </a:outerShdw>
                </a:effectLst>
                <a:latin typeface="Book Antiqua" pitchFamily="18" charset="0"/>
              </a:rPr>
              <a:t>(спонтанные наплывы которых в виде образных воспоминаний о пережитом часто испытывают клиенты с ПТСР).</a:t>
            </a:r>
          </a:p>
          <a:p>
            <a:pPr>
              <a:buFont typeface="Wingdings"/>
              <a:buChar char="v"/>
            </a:pPr>
            <a:r>
              <a:rPr lang="ru-RU" sz="2000" b="1" dirty="0">
                <a:effectLst>
                  <a:outerShdw blurRad="38100" dist="38100" dir="2700000" algn="tl">
                    <a:srgbClr val="000000">
                      <a:alpha val="43137"/>
                    </a:srgbClr>
                  </a:outerShdw>
                </a:effectLst>
                <a:latin typeface="Book Antiqua" pitchFamily="18" charset="0"/>
              </a:rPr>
              <a:t>В некоторых случаях при работе с жертвами сексуального насилия </a:t>
            </a: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используется техника диалога с фотографическими образами</a:t>
            </a:r>
            <a:r>
              <a:rPr lang="ru-RU" sz="2000" b="1" dirty="0">
                <a:effectLst>
                  <a:outerShdw blurRad="38100" dist="38100" dir="2700000" algn="tl">
                    <a:srgbClr val="000000">
                      <a:alpha val="43137"/>
                    </a:srgbClr>
                  </a:outerShdw>
                </a:effectLst>
                <a:latin typeface="Book Antiqua" pitchFamily="18" charset="0"/>
              </a:rPr>
              <a:t>. Осознание собственной невиновности в случившемся иногда пробуждает в клиенте направленное на воображаемого насильника </a:t>
            </a:r>
            <a:r>
              <a:rPr lang="ru-RU" sz="2000" b="1"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сильное чувство гнева</a:t>
            </a:r>
            <a:r>
              <a:rPr lang="ru-RU" sz="2000" b="1" dirty="0">
                <a:effectLst>
                  <a:outerShdw blurRad="38100" dist="38100" dir="2700000" algn="tl">
                    <a:srgbClr val="000000">
                      <a:alpha val="43137"/>
                    </a:srgbClr>
                  </a:outerShdw>
                </a:effectLst>
                <a:latin typeface="Book Antiqua" pitchFamily="18" charset="0"/>
              </a:rPr>
              <a:t>. Никогда ранее не переживавшие и не выражавшие такое чувство люди </a:t>
            </a:r>
            <a:r>
              <a:rPr lang="ru-RU" sz="2000" b="1"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могут дать ему в ходе психотерапии выход</a:t>
            </a:r>
            <a:r>
              <a:rPr lang="ru-RU" sz="2000" b="1" dirty="0">
                <a:effectLst>
                  <a:outerShdw blurRad="38100" dist="38100" dir="2700000" algn="tl">
                    <a:srgbClr val="000000">
                      <a:alpha val="43137"/>
                    </a:srgbClr>
                  </a:outerShdw>
                </a:effectLst>
                <a:latin typeface="Book Antiqua" pitchFamily="18" charset="0"/>
              </a:rPr>
              <a:t>.</a:t>
            </a:r>
          </a:p>
          <a:p>
            <a:pPr marL="0" indent="0">
              <a:buNone/>
            </a:pPr>
            <a:endParaRPr lang="ru-RU" sz="2000" b="1" dirty="0">
              <a:effectLst>
                <a:outerShdw blurRad="38100" dist="38100" dir="2700000" algn="tl">
                  <a:srgbClr val="000000">
                    <a:alpha val="43137"/>
                  </a:srgbClr>
                </a:outerShdw>
              </a:effectLst>
              <a:latin typeface="Book Antiqua" pitchFamily="18" charset="0"/>
            </a:endParaRPr>
          </a:p>
          <a:p>
            <a:pPr marL="0" indent="0">
              <a:buNone/>
            </a:pPr>
            <a:endParaRPr lang="ru-RU" sz="2000" b="1" dirty="0">
              <a:effectLst>
                <a:outerShdw blurRad="38100" dist="38100" dir="2700000" algn="tl">
                  <a:srgbClr val="000000">
                    <a:alpha val="43137"/>
                  </a:srgbClr>
                </a:outerShdw>
              </a:effectLst>
              <a:latin typeface="Book Antiqua" pitchFamily="18" charset="0"/>
            </a:endParaRPr>
          </a:p>
        </p:txBody>
      </p:sp>
      <p:sp>
        <p:nvSpPr>
          <p:cNvPr id="7" name="Заголовок 6"/>
          <p:cNvSpPr>
            <a:spLocks noGrp="1"/>
          </p:cNvSpPr>
          <p:nvPr>
            <p:ph type="title"/>
          </p:nvPr>
        </p:nvSpPr>
        <p:spPr>
          <a:xfrm>
            <a:off x="179512" y="20873"/>
            <a:ext cx="8964487" cy="599815"/>
          </a:xfrm>
        </p:spPr>
        <p:style>
          <a:lnRef idx="1">
            <a:schemeClr val="accent3"/>
          </a:lnRef>
          <a:fillRef idx="2">
            <a:schemeClr val="accent3"/>
          </a:fillRef>
          <a:effectRef idx="1">
            <a:schemeClr val="accent3"/>
          </a:effectRef>
          <a:fontRef idx="minor">
            <a:schemeClr val="dk1"/>
          </a:fontRef>
        </p:style>
        <p:txBody>
          <a:bodyPr/>
          <a:lstStyle/>
          <a:p>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Работа с детьми и подростками, перенесшими утрату или насилие и пациентами с посттравматическим стрессовым расстройством. </a:t>
            </a:r>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endPar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endParaRPr>
          </a:p>
        </p:txBody>
      </p:sp>
    </p:spTree>
    <p:extLst>
      <p:ext uri="{BB962C8B-B14F-4D97-AF65-F5344CB8AC3E}">
        <p14:creationId xmlns:p14="http://schemas.microsoft.com/office/powerpoint/2010/main" val="343020531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1867436176"/>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1800" b="1" dirty="0">
                <a:effectLst>
                  <a:outerShdw blurRad="38100" dist="38100" dir="2700000" algn="tl">
                    <a:srgbClr val="000000">
                      <a:alpha val="43137"/>
                    </a:srgbClr>
                  </a:outerShdw>
                </a:effectLst>
                <a:latin typeface="Book Antiqua" pitchFamily="18" charset="0"/>
              </a:rPr>
              <a:t>Финский фотограф и социальный педагог </a:t>
            </a:r>
            <a:r>
              <a:rPr lang="ru-RU" sz="1800" b="1" dirty="0" err="1">
                <a:effectLst>
                  <a:outerShdw blurRad="38100" dist="38100" dir="2700000" algn="tl">
                    <a:srgbClr val="000000">
                      <a:alpha val="43137"/>
                    </a:srgbClr>
                  </a:outerShdw>
                </a:effectLst>
                <a:latin typeface="Book Antiqua" pitchFamily="18" charset="0"/>
              </a:rPr>
              <a:t>Миина</a:t>
            </a:r>
            <a:r>
              <a:rPr lang="ru-RU" sz="1800" b="1" dirty="0">
                <a:effectLst>
                  <a:outerShdw blurRad="38100" dist="38100" dir="2700000" algn="tl">
                    <a:srgbClr val="000000">
                      <a:alpha val="43137"/>
                    </a:srgbClr>
                  </a:outerShdw>
                </a:effectLst>
                <a:latin typeface="Book Antiqua" pitchFamily="18" charset="0"/>
              </a:rPr>
              <a:t> </a:t>
            </a:r>
            <a:r>
              <a:rPr lang="ru-RU" sz="1800" b="1" dirty="0" err="1">
                <a:effectLst>
                  <a:outerShdw blurRad="38100" dist="38100" dir="2700000" algn="tl">
                    <a:srgbClr val="000000">
                      <a:alpha val="43137"/>
                    </a:srgbClr>
                  </a:outerShdw>
                </a:effectLst>
                <a:latin typeface="Book Antiqua" pitchFamily="18" charset="0"/>
              </a:rPr>
              <a:t>Саволайнен</a:t>
            </a:r>
            <a:r>
              <a:rPr lang="ru-RU" sz="1800" b="1" dirty="0">
                <a:effectLst>
                  <a:outerShdw blurRad="38100" dist="38100" dir="2700000" algn="tl">
                    <a:srgbClr val="000000">
                      <a:alpha val="43137"/>
                    </a:srgbClr>
                  </a:outerShdw>
                </a:effectLst>
                <a:latin typeface="Book Antiqua" pitchFamily="18" charset="0"/>
              </a:rPr>
              <a:t> разработала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технику поддерживающей фотографии</a:t>
            </a:r>
            <a:r>
              <a:rPr lang="ru-RU" sz="1800" b="1" dirty="0">
                <a:effectLst>
                  <a:outerShdw blurRad="38100" dist="38100" dir="2700000" algn="tl">
                    <a:srgbClr val="000000">
                      <a:alpha val="43137"/>
                    </a:srgbClr>
                  </a:outerShdw>
                </a:effectLst>
                <a:latin typeface="Book Antiqua" pitchFamily="18" charset="0"/>
              </a:rPr>
              <a:t>, которая активно применяется </a:t>
            </a:r>
            <a:r>
              <a:rPr lang="ru-RU" sz="1800" b="1"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в социальной работе с детьми и деструктивными семьями.</a:t>
            </a:r>
            <a:endParaRPr lang="ru-RU" sz="1800" b="1" dirty="0">
              <a:ln w="12700">
                <a:solidFill>
                  <a:schemeClr val="tx1"/>
                </a:solidFill>
                <a:prstDash val="solid"/>
              </a:ln>
              <a:solidFill>
                <a:srgbClr val="3333FF"/>
              </a:solidFill>
              <a:effectLst>
                <a:outerShdw blurRad="38100" dist="38100" dir="2700000" algn="tl">
                  <a:srgbClr val="000000">
                    <a:alpha val="43137"/>
                  </a:srgbClr>
                </a:outerShdw>
              </a:effectLst>
              <a:latin typeface="Book Antiqua" pitchFamily="18" charset="0"/>
            </a:endParaRPr>
          </a:p>
          <a:p>
            <a:pPr>
              <a:buFont typeface="Wingdings"/>
              <a:buChar char="v"/>
            </a:pPr>
            <a:r>
              <a:rPr lang="ru-RU" sz="1800" b="1" dirty="0">
                <a:effectLst>
                  <a:outerShdw blurRad="38100" dist="38100" dir="2700000" algn="tl">
                    <a:srgbClr val="000000">
                      <a:alpha val="43137"/>
                    </a:srgbClr>
                  </a:outerShdw>
                </a:effectLst>
                <a:latin typeface="Book Antiqua" pitchFamily="18" charset="0"/>
              </a:rPr>
              <a:t>Суть техники состоит в </a:t>
            </a:r>
          </a:p>
          <a:p>
            <a:pPr>
              <a:buFont typeface="Wingdings"/>
              <a:buChar char="v"/>
            </a:pPr>
            <a:endParaRPr lang="ru-RU" sz="1800" b="1" dirty="0">
              <a:effectLst>
                <a:outerShdw blurRad="38100" dist="38100" dir="2700000" algn="tl">
                  <a:srgbClr val="000000">
                    <a:alpha val="43137"/>
                  </a:srgbClr>
                </a:outerShdw>
              </a:effectLst>
              <a:latin typeface="Book Antiqua" pitchFamily="18" charset="0"/>
            </a:endParaRPr>
          </a:p>
          <a:p>
            <a:pPr>
              <a:buFont typeface="Wingdings"/>
              <a:buChar char="v"/>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a:buFont typeface="Wingdings"/>
              <a:buChar char="v"/>
            </a:pPr>
            <a:r>
              <a:rPr lang="ru-RU" sz="1800" b="1" dirty="0">
                <a:effectLst>
                  <a:outerShdw blurRad="38100" dist="38100" dir="2700000" algn="tl">
                    <a:srgbClr val="000000">
                      <a:alpha val="43137"/>
                    </a:srgbClr>
                  </a:outerShdw>
                </a:effectLst>
                <a:latin typeface="Book Antiqua" pitchFamily="18" charset="0"/>
              </a:rPr>
              <a:t>В ходе проведения техники поддерживающей фотографии </a:t>
            </a:r>
            <a:r>
              <a:rPr lang="ru-RU" sz="1800" b="1"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специалист стремится побудить клиентов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к изучению и осознанию своей жизни, различных ролей, семейных отношений и взглядов на жизнь</a:t>
            </a:r>
            <a:r>
              <a:rPr lang="ru-RU" sz="1800" b="1" dirty="0">
                <a:effectLst>
                  <a:outerShdw blurRad="38100" dist="38100" dir="2700000" algn="tl">
                    <a:srgbClr val="000000">
                      <a:alpha val="43137"/>
                    </a:srgbClr>
                  </a:outerShdw>
                </a:effectLst>
                <a:latin typeface="Book Antiqua" pitchFamily="18" charset="0"/>
              </a:rPr>
              <a:t>. Клиенту предоставляется возможность понять себя, улучшить взаимоотношения с окружающими, принять и осознать свою внутреннюю силу, свой неповторимый потенциал.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Одним из результатов процесса </a:t>
            </a:r>
            <a:r>
              <a:rPr lang="ru-RU" sz="1800" b="1" dirty="0">
                <a:effectLst>
                  <a:outerShdw blurRad="38100" dist="38100" dir="2700000" algn="tl">
                    <a:srgbClr val="000000">
                      <a:alpha val="43137"/>
                    </a:srgbClr>
                  </a:outerShdw>
                </a:effectLst>
                <a:latin typeface="Book Antiqua" pitchFamily="18" charset="0"/>
              </a:rPr>
              <a:t>поддерживающей фотографии является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создание специалистом серии фотопортретов клиента.</a:t>
            </a:r>
            <a:endParaRPr lang="ru-RU" sz="1800" b="1" dirty="0">
              <a:solidFill>
                <a:srgbClr val="3333FF"/>
              </a:solidFill>
              <a:effectLst>
                <a:outerShdw blurRad="38100" dist="38100" dir="2700000" algn="tl">
                  <a:srgbClr val="000000">
                    <a:alpha val="43137"/>
                  </a:srgbClr>
                </a:outerShdw>
              </a:effectLst>
              <a:latin typeface="Book Antiqua" pitchFamily="18" charset="0"/>
            </a:endParaRPr>
          </a:p>
          <a:p>
            <a:pPr>
              <a:buFont typeface="Wingdings"/>
              <a:buChar char="v"/>
            </a:pPr>
            <a:r>
              <a:rPr lang="ru-RU" sz="1800" b="1" dirty="0">
                <a:effectLst>
                  <a:outerShdw blurRad="38100" dist="38100" dir="2700000" algn="tl">
                    <a:srgbClr val="000000">
                      <a:alpha val="43137"/>
                    </a:srgbClr>
                  </a:outerShdw>
                </a:effectLst>
                <a:latin typeface="Book Antiqua" pitchFamily="18" charset="0"/>
              </a:rPr>
              <a:t>Метод поддерживающей фотографии </a:t>
            </a:r>
            <a:r>
              <a:rPr lang="ru-RU" sz="1800" b="1" u="sng" dirty="0">
                <a:ln w="12700">
                  <a:solidFill>
                    <a:schemeClr val="tx1"/>
                  </a:solidFill>
                  <a:prstDash val="solid"/>
                </a:ln>
                <a:solidFill>
                  <a:srgbClr val="C00000"/>
                </a:solidFill>
                <a:effectLst>
                  <a:outerShdw blurRad="41275" dist="20320" dir="1800000" algn="tl" rotWithShape="0">
                    <a:srgbClr val="000000">
                      <a:alpha val="40000"/>
                    </a:srgbClr>
                  </a:outerShdw>
                </a:effectLst>
                <a:latin typeface="Book Antiqua" pitchFamily="18" charset="0"/>
              </a:rPr>
              <a:t>реализуется при условиях:</a:t>
            </a:r>
          </a:p>
          <a:p>
            <a:pPr>
              <a:buFont typeface="+mj-lt"/>
              <a:buAutoNum type="arabicParenR"/>
            </a:pP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Равенство фотографа и клиента</a:t>
            </a:r>
            <a:r>
              <a:rPr lang="ru-RU" sz="1800" b="1" dirty="0">
                <a:effectLst>
                  <a:outerShdw blurRad="38100" dist="38100" dir="2700000" algn="tl">
                    <a:srgbClr val="000000">
                      <a:alpha val="43137"/>
                    </a:srgbClr>
                  </a:outerShdw>
                </a:effectLst>
                <a:latin typeface="Book Antiqua" pitchFamily="18" charset="0"/>
              </a:rPr>
              <a:t>, партнерские отношения между ними;</a:t>
            </a:r>
          </a:p>
          <a:p>
            <a:pPr>
              <a:buFont typeface="+mj-lt"/>
              <a:buAutoNum type="arabicParenR"/>
            </a:pP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Творческое взаимодействие</a:t>
            </a:r>
            <a:r>
              <a:rPr lang="ru-RU" sz="1800" b="1" dirty="0">
                <a:effectLst>
                  <a:outerShdw blurRad="38100" dist="38100" dir="2700000" algn="tl">
                    <a:srgbClr val="000000">
                      <a:alpha val="43137"/>
                    </a:srgbClr>
                  </a:outerShdw>
                </a:effectLst>
                <a:latin typeface="Book Antiqua" pitchFamily="18" charset="0"/>
              </a:rPr>
              <a:t>, диалог специалиста с подопечным;</a:t>
            </a:r>
          </a:p>
          <a:p>
            <a:pPr>
              <a:buFont typeface="+mj-lt"/>
              <a:buAutoNum type="arabicParenR"/>
            </a:pPr>
            <a:r>
              <a:rPr lang="ru-RU" sz="1800" b="1"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Подчеркивание индивидуальности фотографируемого</a:t>
            </a:r>
            <a:r>
              <a:rPr lang="ru-RU" sz="1800" b="1" dirty="0">
                <a:effectLst>
                  <a:outerShdw blurRad="38100" dist="38100" dir="2700000" algn="tl">
                    <a:srgbClr val="000000">
                      <a:alpha val="43137"/>
                    </a:srgbClr>
                  </a:outerShdw>
                </a:effectLst>
                <a:latin typeface="Book Antiqua" pitchFamily="18" charset="0"/>
              </a:rPr>
              <a:t>, его внутренних ресурсов и внешних достоинств.</a:t>
            </a:r>
          </a:p>
          <a:p>
            <a:pPr>
              <a:buFont typeface="+mj-lt"/>
              <a:buAutoNum type="arabicParenR"/>
            </a:pPr>
            <a:endParaRPr lang="ru-RU" sz="1800" b="1" dirty="0">
              <a:effectLst>
                <a:outerShdw blurRad="38100" dist="38100" dir="2700000" algn="tl">
                  <a:srgbClr val="000000">
                    <a:alpha val="43137"/>
                  </a:srgbClr>
                </a:outerShdw>
              </a:effectLst>
              <a:latin typeface="Book Antiqua" pitchFamily="18" charset="0"/>
            </a:endParaRPr>
          </a:p>
          <a:p>
            <a:pPr>
              <a:buFont typeface="Wingdings"/>
              <a:buChar char="v"/>
            </a:pPr>
            <a:endParaRPr lang="ru-RU" sz="1800" b="1" dirty="0">
              <a:effectLst>
                <a:outerShdw blurRad="38100" dist="38100" dir="2700000" algn="tl">
                  <a:srgbClr val="000000">
                    <a:alpha val="43137"/>
                  </a:srgbClr>
                </a:outerShdw>
              </a:effectLst>
              <a:latin typeface="Book Antiqua" pitchFamily="18" charset="0"/>
            </a:endParaRPr>
          </a:p>
        </p:txBody>
      </p:sp>
      <p:sp>
        <p:nvSpPr>
          <p:cNvPr id="7"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В социальной работе</a:t>
            </a:r>
          </a:p>
        </p:txBody>
      </p:sp>
      <p:graphicFrame>
        <p:nvGraphicFramePr>
          <p:cNvPr id="2" name="Таблица 1"/>
          <p:cNvGraphicFramePr>
            <a:graphicFrameLocks noGrp="1"/>
          </p:cNvGraphicFramePr>
          <p:nvPr>
            <p:extLst>
              <p:ext uri="{D42A27DB-BD31-4B8C-83A1-F6EECF244321}">
                <p14:modId xmlns:p14="http://schemas.microsoft.com/office/powerpoint/2010/main" val="2908772845"/>
              </p:ext>
            </p:extLst>
          </p:nvPr>
        </p:nvGraphicFramePr>
        <p:xfrm>
          <a:off x="215007" y="1628800"/>
          <a:ext cx="8928993" cy="914400"/>
        </p:xfrm>
        <a:graphic>
          <a:graphicData uri="http://schemas.openxmlformats.org/drawingml/2006/table">
            <a:tbl>
              <a:tblPr firstRow="1" bandRow="1">
                <a:tableStyleId>{5940675A-B579-460E-94D1-54222C63F5DA}</a:tableStyleId>
              </a:tblPr>
              <a:tblGrid>
                <a:gridCol w="2976331">
                  <a:extLst>
                    <a:ext uri="{9D8B030D-6E8A-4147-A177-3AD203B41FA5}">
                      <a16:colId xmlns:a16="http://schemas.microsoft.com/office/drawing/2014/main" val="20000"/>
                    </a:ext>
                  </a:extLst>
                </a:gridCol>
                <a:gridCol w="3432381">
                  <a:extLst>
                    <a:ext uri="{9D8B030D-6E8A-4147-A177-3AD203B41FA5}">
                      <a16:colId xmlns:a16="http://schemas.microsoft.com/office/drawing/2014/main" val="20001"/>
                    </a:ext>
                  </a:extLst>
                </a:gridCol>
                <a:gridCol w="2520281">
                  <a:extLst>
                    <a:ext uri="{9D8B030D-6E8A-4147-A177-3AD203B41FA5}">
                      <a16:colId xmlns:a16="http://schemas.microsoft.com/office/drawing/2014/main" val="20002"/>
                    </a:ext>
                  </a:extLst>
                </a:gridCol>
              </a:tblGrid>
              <a:tr h="370840">
                <a:tc>
                  <a:txBody>
                    <a:bodyPr/>
                    <a:lstStyle/>
                    <a:p>
                      <a:r>
                        <a:rPr lang="ru-RU" sz="1800" b="1" dirty="0">
                          <a:effectLst>
                            <a:outerShdw blurRad="38100" dist="38100" dir="2700000" algn="tl">
                              <a:srgbClr val="000000">
                                <a:alpha val="43137"/>
                              </a:srgbClr>
                            </a:outerShdw>
                          </a:effectLst>
                          <a:latin typeface="Book Antiqua" pitchFamily="18" charset="0"/>
                        </a:rPr>
                        <a:t>использовании детьми и их родителями готовых фотографий, </a:t>
                      </a:r>
                      <a:endParaRPr lang="ru-RU" dirty="0"/>
                    </a:p>
                  </a:txBody>
                  <a:tcPr>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0800000" scaled="1"/>
                      <a:tileRect/>
                    </a:gradFill>
                  </a:tcPr>
                </a:tc>
                <a:tc>
                  <a:txBody>
                    <a:bodyPr/>
                    <a:lstStyle/>
                    <a:p>
                      <a:r>
                        <a:rPr lang="ru-RU" sz="1800" b="1" dirty="0">
                          <a:effectLst>
                            <a:outerShdw blurRad="38100" dist="38100" dir="2700000" algn="tl">
                              <a:srgbClr val="000000">
                                <a:alpha val="43137"/>
                              </a:srgbClr>
                            </a:outerShdw>
                          </a:effectLst>
                          <a:latin typeface="Book Antiqua" pitchFamily="18" charset="0"/>
                        </a:rPr>
                        <a:t>а также непосредственное создание снимков клиента </a:t>
                      </a:r>
                      <a:endParaRPr lang="ru-RU" dirty="0"/>
                    </a:p>
                  </a:txBody>
                  <a:tcPr>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0800000" scaled="1"/>
                      <a:tileRect/>
                    </a:gradFill>
                  </a:tcPr>
                </a:tc>
                <a:tc>
                  <a:txBody>
                    <a:bodyPr/>
                    <a:lstStyle/>
                    <a:p>
                      <a:r>
                        <a:rPr lang="ru-RU" sz="1800" b="1" dirty="0">
                          <a:effectLst>
                            <a:outerShdw blurRad="38100" dist="38100" dir="2700000" algn="tl">
                              <a:srgbClr val="000000">
                                <a:alpha val="43137"/>
                              </a:srgbClr>
                            </a:outerShdw>
                          </a:effectLst>
                          <a:latin typeface="Book Antiqua" pitchFamily="18" charset="0"/>
                        </a:rPr>
                        <a:t>и процесс его фотографирования. </a:t>
                      </a:r>
                      <a:endParaRPr lang="ru-RU" dirty="0"/>
                    </a:p>
                  </a:txBody>
                  <a:tcPr>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0800000" scaled="1"/>
                      <a:tileRect/>
                    </a:gra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0411884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461868101"/>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548680"/>
            <a:ext cx="9144000" cy="6309320"/>
          </a:xfr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21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«Фототерапия» и «Психотерапевтическая фотография» </a:t>
            </a:r>
            <a:r>
              <a:rPr lang="ru-RU" sz="2100" b="1" dirty="0">
                <a:effectLst>
                  <a:outerShdw blurRad="38100" dist="38100" dir="2700000" algn="tl">
                    <a:srgbClr val="000000">
                      <a:alpha val="43137"/>
                    </a:srgbClr>
                  </a:outerShdw>
                </a:effectLst>
                <a:latin typeface="Book Antiqua" pitchFamily="18" charset="0"/>
              </a:rPr>
              <a:t>– это </a:t>
            </a:r>
            <a:r>
              <a:rPr lang="ru-RU" sz="2100" b="1" i="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два разных понятия</a:t>
            </a:r>
            <a:r>
              <a:rPr lang="ru-RU" sz="2100" b="1" dirty="0">
                <a:effectLst>
                  <a:outerShdw blurRad="38100" dist="38100" dir="2700000" algn="tl">
                    <a:srgbClr val="000000">
                      <a:alpha val="43137"/>
                    </a:srgbClr>
                  </a:outerShdw>
                </a:effectLst>
                <a:latin typeface="Book Antiqua" pitchFamily="18" charset="0"/>
              </a:rPr>
              <a:t>. Дж. </a:t>
            </a:r>
            <a:r>
              <a:rPr lang="ru-RU" sz="2100" b="1" dirty="0" err="1">
                <a:effectLst>
                  <a:outerShdw blurRad="38100" dist="38100" dir="2700000" algn="tl">
                    <a:srgbClr val="000000">
                      <a:alpha val="43137"/>
                    </a:srgbClr>
                  </a:outerShdw>
                </a:effectLst>
                <a:latin typeface="Book Antiqua" pitchFamily="18" charset="0"/>
              </a:rPr>
              <a:t>Вайзер</a:t>
            </a:r>
            <a:r>
              <a:rPr lang="ru-RU" sz="2100" b="1" dirty="0">
                <a:effectLst>
                  <a:outerShdw blurRad="38100" dist="38100" dir="2700000" algn="tl">
                    <a:srgbClr val="000000">
                      <a:alpha val="43137"/>
                    </a:srgbClr>
                  </a:outerShdw>
                </a:effectLst>
                <a:latin typeface="Book Antiqua" pitchFamily="18" charset="0"/>
              </a:rPr>
              <a:t> четко проводит между ними границы.</a:t>
            </a:r>
          </a:p>
          <a:p>
            <a:pPr>
              <a:buFont typeface="Wingdings"/>
              <a:buChar char="v"/>
            </a:pPr>
            <a:r>
              <a:rPr lang="ru-RU" sz="2100" b="1" dirty="0">
                <a:ln w="12700">
                  <a:solidFill>
                    <a:sysClr val="windowText" lastClr="000000"/>
                  </a:solidFill>
                  <a:prstDash val="solid"/>
                </a:ln>
                <a:solidFill>
                  <a:srgbClr val="C00000"/>
                </a:solidFill>
                <a:effectLst>
                  <a:outerShdw blurRad="41275" dist="20320" dir="1800000" algn="tl" rotWithShape="0">
                    <a:srgbClr val="000000">
                      <a:alpha val="40000"/>
                    </a:srgbClr>
                  </a:outerShdw>
                </a:effectLst>
                <a:latin typeface="Book Antiqua" pitchFamily="18" charset="0"/>
              </a:rPr>
              <a:t>Фототерапия</a:t>
            </a:r>
            <a:r>
              <a:rPr lang="ru-RU" sz="21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 основывается на использовании фотографий </a:t>
            </a:r>
            <a:r>
              <a:rPr lang="ru-RU" sz="2100" b="1" dirty="0">
                <a:effectLst>
                  <a:outerShdw blurRad="38100" dist="38100" dir="2700000" algn="tl">
                    <a:srgbClr val="000000">
                      <a:alpha val="43137"/>
                    </a:srgbClr>
                  </a:outerShdw>
                </a:effectLst>
                <a:latin typeface="Book Antiqua" pitchFamily="18" charset="0"/>
              </a:rPr>
              <a:t>и взаимосвязей с ними </a:t>
            </a:r>
            <a:r>
              <a:rPr lang="ru-RU" sz="21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в рамках модели «клиент – специалист», </a:t>
            </a:r>
            <a:r>
              <a:rPr lang="ru-RU" sz="2100" b="1" dirty="0">
                <a:effectLst>
                  <a:outerShdw blurRad="38100" dist="38100" dir="2700000" algn="tl">
                    <a:srgbClr val="000000">
                      <a:alpha val="43137"/>
                    </a:srgbClr>
                  </a:outerShdw>
                </a:effectLst>
                <a:latin typeface="Book Antiqua" pitchFamily="18" charset="0"/>
              </a:rPr>
              <a:t>при которой квалифицированные специалисты в области психического здоровья используют </a:t>
            </a:r>
            <a:r>
              <a:rPr lang="ru-RU" sz="21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различные техники и методики в процессе консультирования клиентов</a:t>
            </a:r>
            <a:r>
              <a:rPr lang="ru-RU" sz="2100" b="1" dirty="0">
                <a:effectLst>
                  <a:outerShdw blurRad="38100" dist="38100" dir="2700000" algn="tl">
                    <a:srgbClr val="000000">
                      <a:alpha val="43137"/>
                    </a:srgbClr>
                  </a:outerShdw>
                </a:effectLst>
                <a:latin typeface="Book Antiqua" pitchFamily="18" charset="0"/>
              </a:rPr>
              <a:t>.</a:t>
            </a:r>
          </a:p>
          <a:p>
            <a:pPr>
              <a:buFont typeface="Wingdings"/>
              <a:buChar char="v"/>
            </a:pPr>
            <a:r>
              <a:rPr lang="ru-RU" sz="2100" b="1" dirty="0">
                <a:effectLst>
                  <a:outerShdw blurRad="38100" dist="38100" dir="2700000" algn="tl">
                    <a:srgbClr val="000000">
                      <a:alpha val="43137"/>
                    </a:srgbClr>
                  </a:outerShdw>
                </a:effectLst>
                <a:latin typeface="Book Antiqua" pitchFamily="18" charset="0"/>
              </a:rPr>
              <a:t>Под </a:t>
            </a:r>
            <a:r>
              <a:rPr lang="ru-RU" sz="2100" b="1" dirty="0">
                <a:ln w="12700">
                  <a:solidFill>
                    <a:sysClr val="windowText" lastClr="000000"/>
                  </a:solidFill>
                  <a:prstDash val="solid"/>
                </a:ln>
                <a:solidFill>
                  <a:srgbClr val="C00000"/>
                </a:solidFill>
                <a:effectLst>
                  <a:outerShdw blurRad="41275" dist="20320" dir="1800000" algn="tl" rotWithShape="0">
                    <a:srgbClr val="000000">
                      <a:alpha val="40000"/>
                    </a:srgbClr>
                  </a:outerShdw>
                </a:effectLst>
                <a:latin typeface="Book Antiqua" pitchFamily="18" charset="0"/>
              </a:rPr>
              <a:t>терапевтической фотографией </a:t>
            </a:r>
            <a:r>
              <a:rPr lang="ru-RU" sz="2100" b="1" dirty="0">
                <a:effectLst>
                  <a:outerShdw blurRad="38100" dist="38100" dir="2700000" algn="tl">
                    <a:srgbClr val="000000">
                      <a:alpha val="43137"/>
                    </a:srgbClr>
                  </a:outerShdw>
                </a:effectLst>
                <a:latin typeface="Book Antiqua" pitchFamily="18" charset="0"/>
              </a:rPr>
              <a:t>же подразумевается </a:t>
            </a:r>
            <a:r>
              <a:rPr lang="ru-RU" sz="21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самостоятельное, независимое от терапевта применение снимков «самими» индивидами «для себя», </a:t>
            </a:r>
            <a:r>
              <a:rPr lang="ru-RU" sz="2100" b="1" dirty="0">
                <a:effectLst>
                  <a:outerShdw blurRad="38100" dist="38100" dir="2700000" algn="tl">
                    <a:srgbClr val="000000">
                      <a:alpha val="43137"/>
                    </a:srgbClr>
                  </a:outerShdw>
                </a:effectLst>
                <a:latin typeface="Book Antiqua" pitchFamily="18" charset="0"/>
              </a:rPr>
              <a:t>в целях личностного роста и самопознания».</a:t>
            </a:r>
          </a:p>
          <a:p>
            <a:pPr>
              <a:buFont typeface="Wingdings"/>
              <a:buChar char="v"/>
            </a:pPr>
            <a:r>
              <a:rPr lang="ru-RU" sz="2100" b="1" dirty="0">
                <a:effectLst>
                  <a:outerShdw blurRad="38100" dist="38100" dir="2700000" algn="tl">
                    <a:srgbClr val="000000">
                      <a:alpha val="43137"/>
                    </a:srgbClr>
                  </a:outerShdw>
                </a:effectLst>
                <a:latin typeface="Book Antiqua" pitchFamily="18" charset="0"/>
              </a:rPr>
              <a:t>Таким образом, можно сделать вывод о том, что </a:t>
            </a:r>
            <a:r>
              <a:rPr lang="ru-RU" sz="21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главным отличием фототерапии от терапевтической фотографии является </a:t>
            </a:r>
            <a:r>
              <a:rPr lang="ru-RU" sz="2400" b="1" i="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присутствие </a:t>
            </a: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или </a:t>
            </a:r>
            <a:r>
              <a:rPr lang="ru-RU" sz="2400" b="1" i="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отсутствие</a:t>
            </a: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 </a:t>
            </a:r>
            <a:r>
              <a:rPr lang="ru-RU" sz="21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помощника в лице специалиста. </a:t>
            </a:r>
          </a:p>
          <a:p>
            <a:pPr marL="0" indent="0">
              <a:buNone/>
            </a:pPr>
            <a:endParaRPr lang="ru-RU" sz="1800" b="1" dirty="0">
              <a:effectLst>
                <a:outerShdw blurRad="38100" dist="38100" dir="2700000" algn="tl">
                  <a:srgbClr val="000000">
                    <a:alpha val="43137"/>
                  </a:srgbClr>
                </a:outerShdw>
              </a:effectLst>
              <a:latin typeface="Book Antiqua" pitchFamily="18" charset="0"/>
            </a:endParaRPr>
          </a:p>
        </p:txBody>
      </p:sp>
      <p:sp>
        <p:nvSpPr>
          <p:cNvPr id="10"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Фототерапия</a:t>
            </a:r>
          </a:p>
        </p:txBody>
      </p:sp>
    </p:spTree>
    <p:extLst>
      <p:ext uri="{BB962C8B-B14F-4D97-AF65-F5344CB8AC3E}">
        <p14:creationId xmlns:p14="http://schemas.microsoft.com/office/powerpoint/2010/main" val="398803067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1622643606"/>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chemeClr val="accent4">
                  <a:lumMod val="60000"/>
                  <a:lumOff val="40000"/>
                  <a:tint val="66000"/>
                  <a:satMod val="160000"/>
                </a:schemeClr>
              </a:gs>
              <a:gs pos="50000">
                <a:schemeClr val="accent4">
                  <a:lumMod val="60000"/>
                  <a:lumOff val="40000"/>
                  <a:tint val="44500"/>
                  <a:satMod val="160000"/>
                </a:schemeClr>
              </a:gs>
              <a:gs pos="100000">
                <a:schemeClr val="accent4">
                  <a:lumMod val="60000"/>
                  <a:lumOff val="40000"/>
                  <a:tint val="23500"/>
                  <a:satMod val="160000"/>
                </a:scheme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1800" b="1" dirty="0">
                <a:effectLst>
                  <a:outerShdw blurRad="38100" dist="38100" dir="2700000" algn="tl">
                    <a:srgbClr val="000000">
                      <a:alpha val="43137"/>
                    </a:srgbClr>
                  </a:outerShdw>
                </a:effectLst>
                <a:latin typeface="Book Antiqua" pitchFamily="18" charset="0"/>
              </a:rPr>
              <a:t>Фототерапия применяется как в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индивидуальном консультировании так и в групповой работе,</a:t>
            </a:r>
            <a:r>
              <a:rPr lang="ru-RU" sz="1800" b="1" dirty="0">
                <a:effectLst>
                  <a:outerShdw blurRad="38100" dist="38100" dir="2700000" algn="tl">
                    <a:srgbClr val="000000">
                      <a:alpha val="43137"/>
                    </a:srgbClr>
                  </a:outerShdw>
                </a:effectLst>
                <a:latin typeface="Book Antiqua" pitchFamily="18" charset="0"/>
              </a:rPr>
              <a:t> в зависимости от поставленных целей и задач.</a:t>
            </a:r>
          </a:p>
          <a:p>
            <a:pPr>
              <a:buFont typeface="Wingdings"/>
              <a:buChar char="v"/>
            </a:pPr>
            <a:r>
              <a:rPr lang="ru-RU" sz="1800" b="1" dirty="0">
                <a:effectLst>
                  <a:outerShdw blurRad="38100" dist="38100" dir="2700000" algn="tl">
                    <a:srgbClr val="000000">
                      <a:alpha val="43137"/>
                    </a:srgbClr>
                  </a:outerShdw>
                </a:effectLst>
                <a:latin typeface="Book Antiqua" pitchFamily="18" charset="0"/>
              </a:rPr>
              <a:t>В ходе психологического консультирования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можно создавать фотоколлаж. </a:t>
            </a:r>
            <a:r>
              <a:rPr lang="ru-RU" sz="1800" b="1" dirty="0">
                <a:effectLst>
                  <a:outerShdw blurRad="38100" dist="38100" dir="2700000" algn="tl">
                    <a:srgbClr val="000000">
                      <a:alpha val="43137"/>
                    </a:srgbClr>
                  </a:outerShdw>
                </a:effectLst>
                <a:latin typeface="Book Antiqua" pitchFamily="18" charset="0"/>
              </a:rPr>
              <a:t>Данная форма используется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при работе с целью</a:t>
            </a:r>
            <a:r>
              <a:rPr lang="ru-RU" sz="1800" b="1" dirty="0">
                <a:effectLst>
                  <a:outerShdw blurRad="38100" dist="38100" dir="2700000" algn="tl">
                    <a:srgbClr val="000000">
                      <a:alpha val="43137"/>
                    </a:srgbClr>
                  </a:outerShdw>
                </a:effectLst>
                <a:latin typeface="Book Antiqua" pitchFamily="18" charset="0"/>
              </a:rPr>
              <a:t>. </a:t>
            </a:r>
            <a:r>
              <a:rPr lang="ru-RU" sz="1800" b="1" i="1" u="sng"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Или</a:t>
            </a:r>
            <a:r>
              <a:rPr lang="ru-RU" sz="1800" b="1" dirty="0">
                <a:effectLst>
                  <a:outerShdw blurRad="38100" dist="38100" dir="2700000" algn="tl">
                    <a:srgbClr val="000000">
                      <a:alpha val="43137"/>
                    </a:srgbClr>
                  </a:outerShdw>
                </a:effectLst>
                <a:latin typeface="Book Antiqua" pitchFamily="18" charset="0"/>
              </a:rPr>
              <a:t> когда темой психологического консультирования является «Мое прошлое, настоящее и будущее», «Мое здоровье», «Карьера» и т.д. </a:t>
            </a:r>
          </a:p>
          <a:p>
            <a:pPr>
              <a:buFont typeface="Wingdings"/>
              <a:buChar char="v"/>
            </a:pPr>
            <a:r>
              <a:rPr lang="ru-RU" sz="1800" b="1" dirty="0">
                <a:effectLst>
                  <a:outerShdw blurRad="38100" dist="38100" dir="2700000" algn="tl">
                    <a:srgbClr val="000000">
                      <a:alpha val="43137"/>
                    </a:srgbClr>
                  </a:outerShdw>
                </a:effectLst>
                <a:latin typeface="Book Antiqua" pitchFamily="18" charset="0"/>
              </a:rPr>
              <a:t>В процессе фототерапии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можно применять метод "</a:t>
            </a:r>
            <a:r>
              <a:rPr lang="ru-RU" sz="1800" b="1" dirty="0" err="1">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Сказкотерапия</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 или метод "Песочная терапия". </a:t>
            </a:r>
            <a:r>
              <a:rPr lang="ru-RU" sz="1800" b="1" dirty="0">
                <a:effectLst>
                  <a:outerShdw blurRad="38100" dist="38100" dir="2700000" algn="tl">
                    <a:srgbClr val="000000">
                      <a:alpha val="43137"/>
                    </a:srgbClr>
                  </a:outerShdw>
                </a:effectLst>
                <a:latin typeface="Book Antiqua" pitchFamily="18" charset="0"/>
              </a:rPr>
              <a:t>При песочной терапии также возможна работа с фотографиями как самого клиента, так и с вырезками цветных фотографий из различных журналов для работы с будущим, своими целями.</a:t>
            </a:r>
          </a:p>
          <a:p>
            <a:pPr>
              <a:buFont typeface="Wingdings"/>
              <a:buChar char="v"/>
            </a:pPr>
            <a:r>
              <a:rPr lang="ru-RU" sz="1800" b="1" dirty="0">
                <a:effectLst>
                  <a:outerShdw blurRad="38100" dist="38100" dir="2700000" algn="tl">
                    <a:srgbClr val="000000">
                      <a:alpha val="43137"/>
                    </a:srgbClr>
                  </a:outerShdw>
                </a:effectLst>
                <a:latin typeface="Book Antiqua" pitchFamily="18" charset="0"/>
              </a:rPr>
              <a:t>Одной из форм работы в процессе консультирования является </a:t>
            </a:r>
            <a:r>
              <a:rPr lang="ru-RU" sz="1800" b="1"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фотографирование сюжетов на заданную или свободную тему самим клиентом </a:t>
            </a:r>
            <a:r>
              <a:rPr lang="ru-RU" sz="1800" b="1" dirty="0">
                <a:effectLst>
                  <a:outerShdw blurRad="38100" dist="38100" dir="2700000" algn="tl">
                    <a:srgbClr val="000000">
                      <a:alpha val="43137"/>
                    </a:srgbClr>
                  </a:outerShdw>
                </a:effectLst>
                <a:latin typeface="Book Antiqua" pitchFamily="18" charset="0"/>
              </a:rPr>
              <a:t>или участниками группы.</a:t>
            </a:r>
          </a:p>
          <a:p>
            <a:pPr>
              <a:buFont typeface="Wingdings"/>
              <a:buChar char="v"/>
            </a:pP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Анализируя   фотографии </a:t>
            </a:r>
            <a:r>
              <a:rPr lang="ru-RU" sz="1800" b="1" dirty="0">
                <a:effectLst>
                  <a:outerShdw blurRad="38100" dist="38100" dir="2700000" algn="tl">
                    <a:srgbClr val="000000">
                      <a:alpha val="43137"/>
                    </a:srgbClr>
                  </a:outerShdw>
                </a:effectLst>
                <a:latin typeface="Book Antiqua" pitchFamily="18" charset="0"/>
              </a:rPr>
              <a:t>человека, можно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увидеть какие взаимоотношения существовали между членами семьи</a:t>
            </a:r>
            <a:r>
              <a:rPr lang="ru-RU" sz="1800" b="1" dirty="0">
                <a:effectLst>
                  <a:outerShdw blurRad="38100" dist="38100" dir="2700000" algn="tl">
                    <a:srgbClr val="000000">
                      <a:alpha val="43137"/>
                    </a:srgbClr>
                  </a:outerShdw>
                </a:effectLst>
                <a:latin typeface="Book Antiqua" pitchFamily="18" charset="0"/>
              </a:rPr>
              <a:t>. Какое настроение в момент съемки было у человека. Это определяется по позе, выражению лица и обсуждается  с клиентом те события, которые запечатлены на фото. Важно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расспросить человека о дате съемки и соотнести это с его проблемой</a:t>
            </a:r>
            <a:r>
              <a:rPr lang="ru-RU" sz="1800" b="1" dirty="0">
                <a:effectLst>
                  <a:outerShdw blurRad="38100" dist="38100" dir="2700000" algn="tl">
                    <a:srgbClr val="000000">
                      <a:alpha val="43137"/>
                    </a:srgbClr>
                  </a:outerShdw>
                </a:effectLst>
                <a:latin typeface="Book Antiqua" pitchFamily="18" charset="0"/>
              </a:rPr>
              <a:t>.</a:t>
            </a:r>
          </a:p>
          <a:p>
            <a:pPr>
              <a:buFont typeface="Wingdings"/>
              <a:buChar char="v"/>
            </a:pPr>
            <a:r>
              <a:rPr lang="ru-RU" sz="1800" b="1" dirty="0">
                <a:effectLst>
                  <a:outerShdw blurRad="38100" dist="38100" dir="2700000" algn="tl">
                    <a:srgbClr val="000000">
                      <a:alpha val="43137"/>
                    </a:srgbClr>
                  </a:outerShdw>
                </a:effectLst>
                <a:latin typeface="Book Antiqua" pitchFamily="18" charset="0"/>
              </a:rPr>
              <a:t>Иногда </a:t>
            </a:r>
            <a:r>
              <a:rPr lang="ru-RU" sz="1800" b="1"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бывает несоответствие того, что человек говорит и, что на самом деле изображено на фотографии.</a:t>
            </a:r>
            <a:r>
              <a:rPr lang="ru-RU" sz="1800" b="1" dirty="0">
                <a:effectLst>
                  <a:outerShdw blurRad="38100" dist="38100" dir="2700000" algn="tl">
                    <a:srgbClr val="000000">
                      <a:alpha val="43137"/>
                    </a:srgbClr>
                  </a:outerShdw>
                </a:effectLst>
                <a:latin typeface="Book Antiqua" pitchFamily="18" charset="0"/>
              </a:rPr>
              <a:t> Что тоже может стать предметом обсуждения на консультации.</a:t>
            </a:r>
          </a:p>
          <a:p>
            <a:pPr>
              <a:buFont typeface="Wingdings"/>
              <a:buChar char="v"/>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p:txBody>
      </p:sp>
      <p:sp>
        <p:nvSpPr>
          <p:cNvPr id="7"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В ходе консультирования</a:t>
            </a:r>
          </a:p>
        </p:txBody>
      </p:sp>
    </p:spTree>
    <p:extLst>
      <p:ext uri="{BB962C8B-B14F-4D97-AF65-F5344CB8AC3E}">
        <p14:creationId xmlns:p14="http://schemas.microsoft.com/office/powerpoint/2010/main" val="29944169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2636523241"/>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0"/>
            <a:ext cx="9144000" cy="6858000"/>
          </a:xfrm>
          <a:gradFill flip="none" rotWithShape="1">
            <a:gsLst>
              <a:gs pos="0">
                <a:schemeClr val="accent4">
                  <a:lumMod val="60000"/>
                  <a:lumOff val="40000"/>
                  <a:tint val="66000"/>
                  <a:satMod val="160000"/>
                </a:schemeClr>
              </a:gs>
              <a:gs pos="50000">
                <a:schemeClr val="accent4">
                  <a:lumMod val="60000"/>
                  <a:lumOff val="40000"/>
                  <a:tint val="44500"/>
                  <a:satMod val="160000"/>
                </a:schemeClr>
              </a:gs>
              <a:gs pos="100000">
                <a:schemeClr val="accent4">
                  <a:lumMod val="60000"/>
                  <a:lumOff val="40000"/>
                  <a:tint val="23500"/>
                  <a:satMod val="160000"/>
                </a:scheme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1800" b="1" u="sng"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Анализ заднего фон съемки</a:t>
            </a:r>
            <a:r>
              <a:rPr lang="ru-RU" sz="1800" b="1" dirty="0">
                <a:effectLst>
                  <a:outerShdw blurRad="38100" dist="38100" dir="2700000" algn="tl">
                    <a:srgbClr val="000000">
                      <a:alpha val="43137"/>
                    </a:srgbClr>
                  </a:outerShdw>
                </a:effectLst>
                <a:latin typeface="Book Antiqua" pitchFamily="18" charset="0"/>
              </a:rPr>
              <a:t>. Он многое может рассказать о человеке, однако предварительно выясняем кто выбирал место съемки. Как человек себя позиционирует. </a:t>
            </a:r>
          </a:p>
          <a:p>
            <a:pPr>
              <a:buFont typeface="Wingdings"/>
              <a:buChar char="v"/>
            </a:pPr>
            <a:r>
              <a:rPr lang="ru-RU" sz="1800" b="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Анализ группового снимка</a:t>
            </a:r>
            <a:r>
              <a:rPr lang="ru-RU" sz="1800" b="1" dirty="0">
                <a:effectLst>
                  <a:outerShdw blurRad="38100" dist="38100" dir="2700000" algn="tl">
                    <a:srgbClr val="000000">
                      <a:alpha val="43137"/>
                    </a:srgbClr>
                  </a:outerShdw>
                </a:effectLst>
                <a:latin typeface="Book Antiqua" pitchFamily="18" charset="0"/>
              </a:rPr>
              <a:t>. Где становится человек, он на первом плане или всегда где-то старается встать за другими людьми, чтобы не было видно лица. Кто-то категорически не любит фотографироваться и это тоже становится предметом обсуждения в кабинете психолога.</a:t>
            </a:r>
          </a:p>
          <a:p>
            <a:pPr>
              <a:buFont typeface="Wingdings"/>
              <a:buChar char="v"/>
            </a:pPr>
            <a:r>
              <a:rPr lang="ru-RU" sz="1800" b="1" dirty="0">
                <a:effectLst>
                  <a:outerShdw blurRad="38100" dist="38100" dir="2700000" algn="tl">
                    <a:srgbClr val="000000">
                      <a:alpha val="43137"/>
                    </a:srgbClr>
                  </a:outerShdw>
                </a:effectLst>
                <a:latin typeface="Book Antiqua" pitchFamily="18" charset="0"/>
              </a:rPr>
              <a:t>Имея в своем архиве множество фотографий</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 человек  для психологического консультирования выбирает только те фотографии, которые для него имеют определенное значение на данный момент </a:t>
            </a:r>
            <a:r>
              <a:rPr lang="ru-RU" sz="1800" b="1" dirty="0">
                <a:effectLst>
                  <a:outerShdw blurRad="38100" dist="38100" dir="2700000" algn="tl">
                    <a:srgbClr val="000000">
                      <a:alpha val="43137"/>
                    </a:srgbClr>
                  </a:outerShdw>
                </a:effectLst>
                <a:latin typeface="Book Antiqua" pitchFamily="18" charset="0"/>
              </a:rPr>
              <a:t>времени. Хотя часто человек говорит о том, что у него не было времени выбрать фотографии. В настоящее время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в связи с использованием цифровых фотоаппаратов, уменьшилось количество фотографий в печатном виде</a:t>
            </a:r>
            <a:r>
              <a:rPr lang="ru-RU" sz="1800" b="1" dirty="0">
                <a:effectLst>
                  <a:outerShdw blurRad="38100" dist="38100" dir="2700000" algn="tl">
                    <a:srgbClr val="000000">
                      <a:alpha val="43137"/>
                    </a:srgbClr>
                  </a:outerShdw>
                </a:effectLst>
                <a:latin typeface="Book Antiqua" pitchFamily="18" charset="0"/>
              </a:rPr>
              <a:t>. </a:t>
            </a:r>
            <a:r>
              <a:rPr lang="ru-RU" sz="1800" b="1"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Восприятие фотографий на экране монитора и в распечатанном виде несколько различаются</a:t>
            </a:r>
            <a:r>
              <a:rPr lang="ru-RU" sz="1800" b="1" dirty="0">
                <a:effectLst>
                  <a:outerShdw blurRad="38100" dist="38100" dir="2700000" algn="tl">
                    <a:srgbClr val="000000">
                      <a:alpha val="43137"/>
                    </a:srgbClr>
                  </a:outerShdw>
                </a:effectLst>
                <a:latin typeface="Book Antiqua" pitchFamily="18" charset="0"/>
              </a:rPr>
              <a:t>. Кроме того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из-за переизбытка фотографий с одного события очень трудно выбрать неповторимые фотографии</a:t>
            </a:r>
            <a:r>
              <a:rPr lang="ru-RU" sz="1800" b="1" dirty="0">
                <a:effectLst>
                  <a:outerShdw blurRad="38100" dist="38100" dir="2700000" algn="tl">
                    <a:srgbClr val="000000">
                      <a:alpha val="43137"/>
                    </a:srgbClr>
                  </a:outerShdw>
                </a:effectLst>
                <a:latin typeface="Book Antiqua" pitchFamily="18" charset="0"/>
              </a:rPr>
              <a:t>, которых должно быть не так уж много, чтобы не было чувства пресыщения.</a:t>
            </a:r>
          </a:p>
          <a:p>
            <a:pPr>
              <a:buFont typeface="Wingdings"/>
              <a:buChar char="v"/>
            </a:pPr>
            <a:r>
              <a:rPr lang="ru-RU" sz="1800" b="1" dirty="0">
                <a:effectLst>
                  <a:outerShdw blurRad="38100" dist="38100" dir="2700000" algn="tl">
                    <a:srgbClr val="000000">
                      <a:alpha val="43137"/>
                    </a:srgbClr>
                  </a:outerShdw>
                </a:effectLst>
                <a:latin typeface="Book Antiqua" pitchFamily="18" charset="0"/>
              </a:rPr>
              <a:t>При большом обилии фотографий, как ни парадоксально, у людей очень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мало фотографий, где запечатлена вся семья</a:t>
            </a:r>
            <a:r>
              <a:rPr lang="ru-RU" sz="1800" b="1" dirty="0">
                <a:effectLst>
                  <a:outerShdw blurRad="38100" dist="38100" dir="2700000" algn="tl">
                    <a:srgbClr val="000000">
                      <a:alpha val="43137"/>
                    </a:srgbClr>
                  </a:outerShdw>
                </a:effectLst>
                <a:latin typeface="Book Antiqua" pitchFamily="18" charset="0"/>
              </a:rPr>
              <a:t>, начиная от дедушек и бабушек и кончая внуками. Как правило есть фотографии друзей, коллег по работе, различные вечеринки, застолья, а фотографии самых близких людей, где они все вместе, отсутствуют. И, когда из жизни вдруг уходят самые близкие люди, выясняется, что фотографий с ними у человека  нет. </a:t>
            </a:r>
          </a:p>
          <a:p>
            <a:pPr marL="0" indent="0">
              <a:buNone/>
            </a:pPr>
            <a:endParaRPr lang="ru-RU" sz="1800" b="1" dirty="0">
              <a:effectLst>
                <a:outerShdw blurRad="38100" dist="38100" dir="2700000" algn="tl">
                  <a:srgbClr val="000000">
                    <a:alpha val="43137"/>
                  </a:srgbClr>
                </a:outerShdw>
              </a:effectLst>
              <a:latin typeface="Book Antiqua" pitchFamily="18" charset="0"/>
            </a:endParaRPr>
          </a:p>
        </p:txBody>
      </p:sp>
    </p:spTree>
    <p:extLst>
      <p:ext uri="{BB962C8B-B14F-4D97-AF65-F5344CB8AC3E}">
        <p14:creationId xmlns:p14="http://schemas.microsoft.com/office/powerpoint/2010/main" val="59020217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2205746814"/>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chemeClr val="accent3">
                  <a:lumMod val="60000"/>
                  <a:lumOff val="40000"/>
                  <a:tint val="66000"/>
                  <a:satMod val="160000"/>
                </a:schemeClr>
              </a:gs>
              <a:gs pos="50000">
                <a:schemeClr val="accent3">
                  <a:lumMod val="60000"/>
                  <a:lumOff val="40000"/>
                  <a:tint val="44500"/>
                  <a:satMod val="160000"/>
                </a:schemeClr>
              </a:gs>
              <a:gs pos="100000">
                <a:schemeClr val="accent3">
                  <a:lumMod val="60000"/>
                  <a:lumOff val="40000"/>
                  <a:tint val="23500"/>
                  <a:satMod val="160000"/>
                </a:scheme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marL="0" indent="0">
              <a:buNone/>
            </a:pPr>
            <a:r>
              <a:rPr lang="ru-RU" sz="1800" b="1" dirty="0">
                <a:effectLst>
                  <a:outerShdw blurRad="38100" dist="38100" dir="2700000" algn="tl">
                    <a:srgbClr val="000000">
                      <a:alpha val="43137"/>
                    </a:srgbClr>
                  </a:outerShdw>
                </a:effectLst>
                <a:latin typeface="Book Antiqua" pitchFamily="18" charset="0"/>
              </a:rPr>
              <a:t>-</a:t>
            </a:r>
          </a:p>
        </p:txBody>
      </p:sp>
      <p:sp>
        <p:nvSpPr>
          <p:cNvPr id="7"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Характеристики </a:t>
            </a:r>
            <a:r>
              <a:rPr lang="ru-RU" sz="2000" b="1" dirty="0" err="1">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фототерапевтических</a:t>
            </a: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 занятий</a:t>
            </a:r>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endPar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483850261"/>
              </p:ext>
            </p:extLst>
          </p:nvPr>
        </p:nvGraphicFramePr>
        <p:xfrm>
          <a:off x="107504" y="548680"/>
          <a:ext cx="8856984" cy="5747324"/>
        </p:xfrm>
        <a:graphic>
          <a:graphicData uri="http://schemas.openxmlformats.org/drawingml/2006/table">
            <a:tbl>
              <a:tblPr firstRow="1" firstCol="1" bandRow="1">
                <a:tableStyleId>{5940675A-B579-460E-94D1-54222C63F5DA}</a:tableStyleId>
              </a:tblPr>
              <a:tblGrid>
                <a:gridCol w="3065395">
                  <a:extLst>
                    <a:ext uri="{9D8B030D-6E8A-4147-A177-3AD203B41FA5}">
                      <a16:colId xmlns:a16="http://schemas.microsoft.com/office/drawing/2014/main" val="20000"/>
                    </a:ext>
                  </a:extLst>
                </a:gridCol>
                <a:gridCol w="5791589">
                  <a:extLst>
                    <a:ext uri="{9D8B030D-6E8A-4147-A177-3AD203B41FA5}">
                      <a16:colId xmlns:a16="http://schemas.microsoft.com/office/drawing/2014/main" val="20001"/>
                    </a:ext>
                  </a:extLst>
                </a:gridCol>
              </a:tblGrid>
              <a:tr h="164162">
                <a:tc>
                  <a:txBody>
                    <a:bodyPr/>
                    <a:lstStyle/>
                    <a:p>
                      <a:pPr>
                        <a:lnSpc>
                          <a:spcPct val="115000"/>
                        </a:lnSpc>
                        <a:spcAft>
                          <a:spcPts val="0"/>
                        </a:spcAft>
                      </a:pPr>
                      <a:br>
                        <a:rPr lang="ru-RU" sz="1800" b="1" dirty="0">
                          <a:effectLst>
                            <a:outerShdw blurRad="38100" dist="38100" dir="2700000" algn="tl">
                              <a:srgbClr val="000000">
                                <a:alpha val="43137"/>
                              </a:srgbClr>
                            </a:outerShdw>
                          </a:effectLst>
                          <a:latin typeface="Book Antiqua" pitchFamily="18" charset="0"/>
                        </a:rPr>
                      </a:br>
                      <a:r>
                        <a:rPr lang="ru-RU" sz="1800" b="1" dirty="0">
                          <a:effectLst>
                            <a:outerShdw blurRad="38100" dist="38100" dir="2700000" algn="tl">
                              <a:srgbClr val="000000">
                                <a:alpha val="43137"/>
                              </a:srgbClr>
                            </a:outerShdw>
                          </a:effectLst>
                          <a:latin typeface="Book Antiqua" pitchFamily="18" charset="0"/>
                        </a:rPr>
                        <a:t>Критерии классификации</a:t>
                      </a:r>
                      <a:endParaRPr lang="ru-RU" sz="1800" b="1" dirty="0">
                        <a:effectLst>
                          <a:outerShdw blurRad="38100" dist="38100" dir="2700000" algn="tl">
                            <a:srgbClr val="000000">
                              <a:alpha val="43137"/>
                            </a:srgbClr>
                          </a:outerShdw>
                        </a:effectLst>
                        <a:latin typeface="Book Antiqua" pitchFamily="18" charset="0"/>
                        <a:ea typeface="Calibri"/>
                        <a:cs typeface="Times New Roman"/>
                      </a:endParaRPr>
                    </a:p>
                  </a:txBody>
                  <a:tcPr marL="0" marR="0" marT="0" marB="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tc>
                  <a:txBody>
                    <a:bodyPr/>
                    <a:lstStyle/>
                    <a:p>
                      <a:pPr>
                        <a:lnSpc>
                          <a:spcPct val="115000"/>
                        </a:lnSpc>
                        <a:spcBef>
                          <a:spcPts val="750"/>
                        </a:spcBef>
                        <a:spcAft>
                          <a:spcPts val="750"/>
                        </a:spcAft>
                      </a:pPr>
                      <a:r>
                        <a:rPr lang="ru-RU" sz="1800" b="1">
                          <a:effectLst>
                            <a:outerShdw blurRad="38100" dist="38100" dir="2700000" algn="tl">
                              <a:srgbClr val="000000">
                                <a:alpha val="43137"/>
                              </a:srgbClr>
                            </a:outerShdw>
                          </a:effectLst>
                          <a:latin typeface="Book Antiqua" pitchFamily="18" charset="0"/>
                        </a:rPr>
                        <a:t>Варианты применения</a:t>
                      </a:r>
                      <a:endParaRPr lang="ru-RU" sz="1800" b="1">
                        <a:effectLst>
                          <a:outerShdw blurRad="38100" dist="38100" dir="2700000" algn="tl">
                            <a:srgbClr val="000000">
                              <a:alpha val="43137"/>
                            </a:srgbClr>
                          </a:outerShdw>
                        </a:effectLst>
                        <a:latin typeface="Book Antiqua" pitchFamily="18" charset="0"/>
                        <a:ea typeface="Calibri"/>
                        <a:cs typeface="Times New Roman"/>
                      </a:endParaRPr>
                    </a:p>
                  </a:txBody>
                  <a:tcPr marL="0" marR="0" marT="0" marB="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extLst>
                  <a:ext uri="{0D108BD9-81ED-4DB2-BD59-A6C34878D82A}">
                    <a16:rowId xmlns:a16="http://schemas.microsoft.com/office/drawing/2014/main" val="10000"/>
                  </a:ext>
                </a:extLst>
              </a:tr>
              <a:tr h="528703">
                <a:tc>
                  <a:txBody>
                    <a:bodyPr/>
                    <a:lstStyle/>
                    <a:p>
                      <a:pPr>
                        <a:lnSpc>
                          <a:spcPct val="115000"/>
                        </a:lnSpc>
                        <a:spcBef>
                          <a:spcPts val="750"/>
                        </a:spcBef>
                        <a:spcAft>
                          <a:spcPts val="750"/>
                        </a:spcAft>
                      </a:pPr>
                      <a:br>
                        <a:rPr lang="ru-RU" sz="1800" b="1" dirty="0">
                          <a:effectLst>
                            <a:outerShdw blurRad="38100" dist="38100" dir="2700000" algn="tl">
                              <a:srgbClr val="000000">
                                <a:alpha val="43137"/>
                              </a:srgbClr>
                            </a:outerShdw>
                          </a:effectLst>
                          <a:latin typeface="Book Antiqua" pitchFamily="18" charset="0"/>
                        </a:rPr>
                      </a:br>
                      <a:r>
                        <a:rPr lang="ru-RU" sz="1800" b="1" dirty="0">
                          <a:effectLst>
                            <a:outerShdw blurRad="38100" dist="38100" dir="2700000" algn="tl">
                              <a:srgbClr val="000000">
                                <a:alpha val="43137"/>
                              </a:srgbClr>
                            </a:outerShdw>
                          </a:effectLst>
                          <a:latin typeface="Book Antiqua" pitchFamily="18" charset="0"/>
                        </a:rPr>
                        <a:t>Частота применения</a:t>
                      </a:r>
                      <a:endParaRPr lang="ru-RU" sz="1800" b="1" dirty="0">
                        <a:effectLst>
                          <a:outerShdw blurRad="38100" dist="38100" dir="2700000" algn="tl">
                            <a:srgbClr val="000000">
                              <a:alpha val="43137"/>
                            </a:srgbClr>
                          </a:outerShdw>
                        </a:effectLst>
                        <a:latin typeface="Book Antiqua" pitchFamily="18" charset="0"/>
                        <a:ea typeface="Calibri"/>
                        <a:cs typeface="Times New Roman"/>
                      </a:endParaRPr>
                    </a:p>
                  </a:txBody>
                  <a:tcPr marL="0" marR="0" marT="0" marB="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tc>
                  <a:txBody>
                    <a:bodyPr/>
                    <a:lstStyle/>
                    <a:p>
                      <a:pPr marL="342900" lvl="0" indent="-342900">
                        <a:lnSpc>
                          <a:spcPts val="1530"/>
                        </a:lnSpc>
                        <a:spcAft>
                          <a:spcPts val="1000"/>
                        </a:spcAft>
                        <a:tabLst>
                          <a:tab pos="457200" algn="l"/>
                        </a:tabLst>
                      </a:pPr>
                      <a:r>
                        <a:rPr lang="ru-RU" sz="1800" b="1" dirty="0">
                          <a:effectLst>
                            <a:outerShdw blurRad="38100" dist="38100" dir="2700000" algn="tl">
                              <a:srgbClr val="000000">
                                <a:alpha val="43137"/>
                              </a:srgbClr>
                            </a:outerShdw>
                          </a:effectLst>
                          <a:latin typeface="Book Antiqua" pitchFamily="18" charset="0"/>
                        </a:rPr>
                        <a:t>Однократно или эпизодически;</a:t>
                      </a:r>
                    </a:p>
                    <a:p>
                      <a:pPr marL="342900" lvl="0" indent="-342900">
                        <a:lnSpc>
                          <a:spcPts val="1530"/>
                        </a:lnSpc>
                        <a:spcAft>
                          <a:spcPts val="1000"/>
                        </a:spcAft>
                        <a:tabLst>
                          <a:tab pos="457200" algn="l"/>
                        </a:tabLst>
                      </a:pPr>
                      <a:r>
                        <a:rPr lang="ru-RU" sz="1800" b="1" dirty="0">
                          <a:effectLst>
                            <a:outerShdw blurRad="38100" dist="38100" dir="2700000" algn="tl">
                              <a:srgbClr val="000000">
                                <a:alpha val="43137"/>
                              </a:srgbClr>
                            </a:outerShdw>
                          </a:effectLst>
                          <a:latin typeface="Book Antiqua" pitchFamily="18" charset="0"/>
                        </a:rPr>
                        <a:t>более или менее регулярно на протяжении психотерапевтической или развивающей программы;</a:t>
                      </a:r>
                    </a:p>
                    <a:p>
                      <a:pPr marL="342900" lvl="0" indent="-342900">
                        <a:lnSpc>
                          <a:spcPts val="1530"/>
                        </a:lnSpc>
                        <a:spcAft>
                          <a:spcPts val="1000"/>
                        </a:spcAft>
                        <a:tabLst>
                          <a:tab pos="457200" algn="l"/>
                        </a:tabLst>
                      </a:pPr>
                      <a:r>
                        <a:rPr lang="ru-RU" sz="1800" b="1" dirty="0">
                          <a:effectLst>
                            <a:outerShdw blurRad="38100" dist="38100" dir="2700000" algn="tl">
                              <a:srgbClr val="000000">
                                <a:alpha val="43137"/>
                              </a:srgbClr>
                            </a:outerShdw>
                          </a:effectLst>
                          <a:latin typeface="Book Antiqua" pitchFamily="18" charset="0"/>
                        </a:rPr>
                        <a:t>на каждом занятии</a:t>
                      </a:r>
                      <a:endParaRPr lang="ru-RU" sz="1800" b="1" dirty="0">
                        <a:effectLst>
                          <a:outerShdw blurRad="38100" dist="38100" dir="2700000" algn="tl">
                            <a:srgbClr val="000000">
                              <a:alpha val="43137"/>
                            </a:srgbClr>
                          </a:outerShdw>
                        </a:effectLst>
                        <a:latin typeface="Book Antiqua" pitchFamily="18" charset="0"/>
                        <a:ea typeface="Calibri"/>
                        <a:cs typeface="Times New Roman"/>
                      </a:endParaRPr>
                    </a:p>
                  </a:txBody>
                  <a:tcPr marL="0" marR="0" marT="0" marB="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extLst>
                  <a:ext uri="{0D108BD9-81ED-4DB2-BD59-A6C34878D82A}">
                    <a16:rowId xmlns:a16="http://schemas.microsoft.com/office/drawing/2014/main" val="10001"/>
                  </a:ext>
                </a:extLst>
              </a:tr>
              <a:tr h="693923">
                <a:tc>
                  <a:txBody>
                    <a:bodyPr/>
                    <a:lstStyle/>
                    <a:p>
                      <a:pPr>
                        <a:lnSpc>
                          <a:spcPct val="115000"/>
                        </a:lnSpc>
                        <a:spcBef>
                          <a:spcPts val="750"/>
                        </a:spcBef>
                        <a:spcAft>
                          <a:spcPts val="750"/>
                        </a:spcAft>
                      </a:pPr>
                      <a:r>
                        <a:rPr lang="ru-RU" sz="1800" b="1" dirty="0">
                          <a:effectLst>
                            <a:outerShdw blurRad="38100" dist="38100" dir="2700000" algn="tl">
                              <a:srgbClr val="000000">
                                <a:alpha val="43137"/>
                              </a:srgbClr>
                            </a:outerShdw>
                          </a:effectLst>
                          <a:latin typeface="Book Antiqua" pitchFamily="18" charset="0"/>
                        </a:rPr>
                        <a:t>Количество участников занятия</a:t>
                      </a:r>
                      <a:endParaRPr lang="ru-RU" sz="1800" b="1" dirty="0">
                        <a:effectLst>
                          <a:outerShdw blurRad="38100" dist="38100" dir="2700000" algn="tl">
                            <a:srgbClr val="000000">
                              <a:alpha val="43137"/>
                            </a:srgbClr>
                          </a:outerShdw>
                        </a:effectLst>
                        <a:latin typeface="Book Antiqua" pitchFamily="18" charset="0"/>
                        <a:ea typeface="Calibri"/>
                        <a:cs typeface="Times New Roman"/>
                      </a:endParaRPr>
                    </a:p>
                  </a:txBody>
                  <a:tcPr marL="0" marR="0" marT="0" marB="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tc>
                  <a:txBody>
                    <a:bodyPr/>
                    <a:lstStyle/>
                    <a:p>
                      <a:pPr marL="342900" lvl="0" indent="-342900">
                        <a:lnSpc>
                          <a:spcPts val="1530"/>
                        </a:lnSpc>
                        <a:spcAft>
                          <a:spcPts val="1000"/>
                        </a:spcAft>
                        <a:tabLst>
                          <a:tab pos="457200" algn="l"/>
                        </a:tabLst>
                      </a:pPr>
                      <a:r>
                        <a:rPr lang="ru-RU" sz="1800" b="1" dirty="0">
                          <a:effectLst>
                            <a:outerShdw blurRad="38100" dist="38100" dir="2700000" algn="tl">
                              <a:srgbClr val="000000">
                                <a:alpha val="43137"/>
                              </a:srgbClr>
                            </a:outerShdw>
                          </a:effectLst>
                          <a:latin typeface="Book Antiqua" pitchFamily="18" charset="0"/>
                        </a:rPr>
                        <a:t>Индивидуальные занятия;</a:t>
                      </a:r>
                    </a:p>
                    <a:p>
                      <a:pPr marL="342900" lvl="0" indent="-342900">
                        <a:lnSpc>
                          <a:spcPts val="1530"/>
                        </a:lnSpc>
                        <a:spcAft>
                          <a:spcPts val="1000"/>
                        </a:spcAft>
                        <a:tabLst>
                          <a:tab pos="457200" algn="l"/>
                        </a:tabLst>
                      </a:pPr>
                      <a:r>
                        <a:rPr lang="ru-RU" sz="1800" b="1" dirty="0">
                          <a:effectLst>
                            <a:outerShdw blurRad="38100" dist="38100" dir="2700000" algn="tl">
                              <a:srgbClr val="000000">
                                <a:alpha val="43137"/>
                              </a:srgbClr>
                            </a:outerShdw>
                          </a:effectLst>
                          <a:latin typeface="Book Antiqua" pitchFamily="18" charset="0"/>
                        </a:rPr>
                        <a:t>парные (диадические) занятия — занятия с </a:t>
                      </a:r>
                      <a:r>
                        <a:rPr lang="ru-RU" sz="1800" b="1" dirty="0" err="1">
                          <a:effectLst>
                            <a:outerShdw blurRad="38100" dist="38100" dir="2700000" algn="tl">
                              <a:srgbClr val="000000">
                                <a:alpha val="43137"/>
                              </a:srgbClr>
                            </a:outerShdw>
                          </a:effectLst>
                          <a:latin typeface="Book Antiqua" pitchFamily="18" charset="0"/>
                        </a:rPr>
                        <a:t>сиблин</a:t>
                      </a:r>
                      <a:r>
                        <a:rPr lang="ru-RU" sz="1800" b="1" dirty="0">
                          <a:effectLst>
                            <a:outerShdw blurRad="38100" dist="38100" dir="2700000" algn="tl">
                              <a:srgbClr val="000000">
                                <a:alpha val="43137"/>
                              </a:srgbClr>
                            </a:outerShdw>
                          </a:effectLst>
                          <a:latin typeface="Book Antiqua" pitchFamily="18" charset="0"/>
                        </a:rPr>
                        <a:t>- </a:t>
                      </a:r>
                      <a:r>
                        <a:rPr lang="ru-RU" sz="1800" b="1" dirty="0" err="1">
                          <a:effectLst>
                            <a:outerShdw blurRad="38100" dist="38100" dir="2700000" algn="tl">
                              <a:srgbClr val="000000">
                                <a:alpha val="43137"/>
                              </a:srgbClr>
                            </a:outerShdw>
                          </a:effectLst>
                          <a:latin typeface="Book Antiqua" pitchFamily="18" charset="0"/>
                        </a:rPr>
                        <a:t>ravin</a:t>
                      </a:r>
                      <a:r>
                        <a:rPr lang="ru-RU" sz="1800" b="1" dirty="0">
                          <a:effectLst>
                            <a:outerShdw blurRad="38100" dist="38100" dir="2700000" algn="tl">
                              <a:srgbClr val="000000">
                                <a:alpha val="43137"/>
                              </a:srgbClr>
                            </a:outerShdw>
                          </a:effectLst>
                          <a:latin typeface="Book Antiqua" pitchFamily="18" charset="0"/>
                        </a:rPr>
                        <a:t>, супругами, детско-родительскими парами;</a:t>
                      </a:r>
                    </a:p>
                    <a:p>
                      <a:pPr marL="342900" lvl="0" indent="-342900">
                        <a:lnSpc>
                          <a:spcPts val="1530"/>
                        </a:lnSpc>
                        <a:spcAft>
                          <a:spcPts val="1000"/>
                        </a:spcAft>
                        <a:tabLst>
                          <a:tab pos="457200" algn="l"/>
                        </a:tabLst>
                      </a:pPr>
                      <a:r>
                        <a:rPr lang="ru-RU" sz="1800" b="1" dirty="0">
                          <a:effectLst>
                            <a:outerShdw blurRad="38100" dist="38100" dir="2700000" algn="tl">
                              <a:srgbClr val="000000">
                                <a:alpha val="43137"/>
                              </a:srgbClr>
                            </a:outerShdw>
                          </a:effectLst>
                          <a:latin typeface="Book Antiqua" pitchFamily="18" charset="0"/>
                        </a:rPr>
                        <a:t>семейные занятия;</a:t>
                      </a:r>
                    </a:p>
                    <a:p>
                      <a:pPr marL="342900" lvl="0" indent="-342900">
                        <a:lnSpc>
                          <a:spcPts val="1530"/>
                        </a:lnSpc>
                        <a:spcAft>
                          <a:spcPts val="1000"/>
                        </a:spcAft>
                        <a:tabLst>
                          <a:tab pos="457200" algn="l"/>
                        </a:tabLst>
                      </a:pPr>
                      <a:r>
                        <a:rPr lang="ru-RU" sz="1800" b="1" dirty="0">
                          <a:effectLst>
                            <a:outerShdw blurRad="38100" dist="38100" dir="2700000" algn="tl">
                              <a:srgbClr val="000000">
                                <a:alpha val="43137"/>
                              </a:srgbClr>
                            </a:outerShdw>
                          </a:effectLst>
                          <a:latin typeface="Book Antiqua" pitchFamily="18" charset="0"/>
                        </a:rPr>
                        <a:t>групповые занятия</a:t>
                      </a:r>
                      <a:endParaRPr lang="ru-RU" sz="1800" b="1" dirty="0">
                        <a:effectLst>
                          <a:outerShdw blurRad="38100" dist="38100" dir="2700000" algn="tl">
                            <a:srgbClr val="000000">
                              <a:alpha val="43137"/>
                            </a:srgbClr>
                          </a:outerShdw>
                        </a:effectLst>
                        <a:latin typeface="Book Antiqua" pitchFamily="18" charset="0"/>
                        <a:ea typeface="Calibri"/>
                        <a:cs typeface="Times New Roman"/>
                      </a:endParaRPr>
                    </a:p>
                  </a:txBody>
                  <a:tcPr marL="0" marR="0" marT="0" marB="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extLst>
                  <a:ext uri="{0D108BD9-81ED-4DB2-BD59-A6C34878D82A}">
                    <a16:rowId xmlns:a16="http://schemas.microsoft.com/office/drawing/2014/main" val="10002"/>
                  </a:ext>
                </a:extLst>
              </a:tr>
              <a:tr h="594791">
                <a:tc>
                  <a:txBody>
                    <a:bodyPr/>
                    <a:lstStyle/>
                    <a:p>
                      <a:pPr>
                        <a:lnSpc>
                          <a:spcPct val="115000"/>
                        </a:lnSpc>
                        <a:spcBef>
                          <a:spcPts val="750"/>
                        </a:spcBef>
                        <a:spcAft>
                          <a:spcPts val="750"/>
                        </a:spcAft>
                      </a:pPr>
                      <a:r>
                        <a:rPr lang="ru-RU" sz="1800" b="1" dirty="0">
                          <a:effectLst>
                            <a:outerShdw blurRad="38100" dist="38100" dir="2700000" algn="tl">
                              <a:srgbClr val="000000">
                                <a:alpha val="43137"/>
                              </a:srgbClr>
                            </a:outerShdw>
                          </a:effectLst>
                          <a:latin typeface="Book Antiqua" pitchFamily="18" charset="0"/>
                        </a:rPr>
                        <a:t>Количество участников при выполнении отдельных техник</a:t>
                      </a:r>
                      <a:endParaRPr lang="ru-RU" sz="1800" b="1" dirty="0">
                        <a:effectLst>
                          <a:outerShdw blurRad="38100" dist="38100" dir="2700000" algn="tl">
                            <a:srgbClr val="000000">
                              <a:alpha val="43137"/>
                            </a:srgbClr>
                          </a:outerShdw>
                        </a:effectLst>
                        <a:latin typeface="Book Antiqua" pitchFamily="18" charset="0"/>
                        <a:ea typeface="Calibri"/>
                        <a:cs typeface="Times New Roman"/>
                      </a:endParaRPr>
                    </a:p>
                  </a:txBody>
                  <a:tcPr marL="0" marR="0" marT="0" marB="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tc>
                  <a:txBody>
                    <a:bodyPr/>
                    <a:lstStyle/>
                    <a:p>
                      <a:pPr marL="342900" lvl="0" indent="-342900">
                        <a:lnSpc>
                          <a:spcPts val="1530"/>
                        </a:lnSpc>
                        <a:spcAft>
                          <a:spcPts val="1000"/>
                        </a:spcAft>
                        <a:tabLst>
                          <a:tab pos="457200" algn="l"/>
                        </a:tabLst>
                      </a:pPr>
                      <a:r>
                        <a:rPr lang="ru-RU" sz="1800" b="1" dirty="0">
                          <a:effectLst>
                            <a:outerShdw blurRad="38100" dist="38100" dir="2700000" algn="tl">
                              <a:srgbClr val="000000">
                                <a:alpha val="43137"/>
                              </a:srgbClr>
                            </a:outerShdw>
                          </a:effectLst>
                          <a:latin typeface="Book Antiqua" pitchFamily="18" charset="0"/>
                        </a:rPr>
                        <a:t>Индивидуальные упражнения;</a:t>
                      </a:r>
                    </a:p>
                    <a:p>
                      <a:pPr marL="342900" lvl="0" indent="-342900">
                        <a:lnSpc>
                          <a:spcPts val="1530"/>
                        </a:lnSpc>
                        <a:spcAft>
                          <a:spcPts val="1000"/>
                        </a:spcAft>
                        <a:tabLst>
                          <a:tab pos="457200" algn="l"/>
                        </a:tabLst>
                      </a:pPr>
                      <a:r>
                        <a:rPr lang="ru-RU" sz="1800" b="1" dirty="0">
                          <a:effectLst>
                            <a:outerShdw blurRad="38100" dist="38100" dir="2700000" algn="tl">
                              <a:srgbClr val="000000">
                                <a:alpha val="43137"/>
                              </a:srgbClr>
                            </a:outerShdw>
                          </a:effectLst>
                          <a:latin typeface="Book Antiqua" pitchFamily="18" charset="0"/>
                        </a:rPr>
                        <a:t>парные (диадические) упражнения;</a:t>
                      </a:r>
                    </a:p>
                    <a:p>
                      <a:pPr marL="342900" lvl="0" indent="-342900">
                        <a:lnSpc>
                          <a:spcPts val="1530"/>
                        </a:lnSpc>
                        <a:spcAft>
                          <a:spcPts val="1000"/>
                        </a:spcAft>
                        <a:tabLst>
                          <a:tab pos="457200" algn="l"/>
                        </a:tabLst>
                      </a:pPr>
                      <a:r>
                        <a:rPr lang="ru-RU" sz="1800" b="1" dirty="0" err="1">
                          <a:effectLst>
                            <a:outerShdw blurRad="38100" dist="38100" dir="2700000" algn="tl">
                              <a:srgbClr val="000000">
                                <a:alpha val="43137"/>
                              </a:srgbClr>
                            </a:outerShdw>
                          </a:effectLst>
                          <a:latin typeface="Book Antiqua" pitchFamily="18" charset="0"/>
                        </a:rPr>
                        <a:t>микрогрупповые</a:t>
                      </a:r>
                      <a:r>
                        <a:rPr lang="ru-RU" sz="1800" b="1" dirty="0">
                          <a:effectLst>
                            <a:outerShdw blurRad="38100" dist="38100" dir="2700000" algn="tl">
                              <a:srgbClr val="000000">
                                <a:alpha val="43137"/>
                              </a:srgbClr>
                            </a:outerShdw>
                          </a:effectLst>
                          <a:latin typeface="Book Antiqua" pitchFamily="18" charset="0"/>
                        </a:rPr>
                        <a:t> упражнения;</a:t>
                      </a:r>
                    </a:p>
                    <a:p>
                      <a:pPr marL="342900" lvl="0" indent="-342900">
                        <a:lnSpc>
                          <a:spcPts val="1530"/>
                        </a:lnSpc>
                        <a:spcAft>
                          <a:spcPts val="1000"/>
                        </a:spcAft>
                        <a:tabLst>
                          <a:tab pos="457200" algn="l"/>
                        </a:tabLst>
                      </a:pPr>
                      <a:r>
                        <a:rPr lang="ru-RU" sz="1800" b="1" dirty="0" err="1">
                          <a:effectLst>
                            <a:outerShdw blurRad="38100" dist="38100" dir="2700000" algn="tl">
                              <a:srgbClr val="000000">
                                <a:alpha val="43137"/>
                              </a:srgbClr>
                            </a:outerShdw>
                          </a:effectLst>
                          <a:latin typeface="Book Antiqua" pitchFamily="18" charset="0"/>
                        </a:rPr>
                        <a:t>общегрупповые</a:t>
                      </a:r>
                      <a:r>
                        <a:rPr lang="ru-RU" sz="1800" b="1" dirty="0">
                          <a:effectLst>
                            <a:outerShdw blurRad="38100" dist="38100" dir="2700000" algn="tl">
                              <a:srgbClr val="000000">
                                <a:alpha val="43137"/>
                              </a:srgbClr>
                            </a:outerShdw>
                          </a:effectLst>
                          <a:latin typeface="Book Antiqua" pitchFamily="18" charset="0"/>
                        </a:rPr>
                        <a:t> виды деятельности</a:t>
                      </a:r>
                      <a:endParaRPr lang="ru-RU" sz="1800" b="1" dirty="0">
                        <a:effectLst>
                          <a:outerShdw blurRad="38100" dist="38100" dir="2700000" algn="tl">
                            <a:srgbClr val="000000">
                              <a:alpha val="43137"/>
                            </a:srgbClr>
                          </a:outerShdw>
                        </a:effectLst>
                        <a:latin typeface="Book Antiqua" pitchFamily="18" charset="0"/>
                        <a:ea typeface="Calibri"/>
                        <a:cs typeface="Times New Roman"/>
                      </a:endParaRPr>
                    </a:p>
                  </a:txBody>
                  <a:tcPr marL="0" marR="0" marT="0" marB="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extLst>
                  <a:ext uri="{0D108BD9-81ED-4DB2-BD59-A6C34878D82A}">
                    <a16:rowId xmlns:a16="http://schemas.microsoft.com/office/drawing/2014/main" val="10003"/>
                  </a:ext>
                </a:extLst>
              </a:tr>
              <a:tr h="528703">
                <a:tc>
                  <a:txBody>
                    <a:bodyPr/>
                    <a:lstStyle/>
                    <a:p>
                      <a:pPr>
                        <a:lnSpc>
                          <a:spcPct val="115000"/>
                        </a:lnSpc>
                        <a:spcBef>
                          <a:spcPts val="750"/>
                        </a:spcBef>
                        <a:spcAft>
                          <a:spcPts val="750"/>
                        </a:spcAft>
                      </a:pPr>
                      <a:r>
                        <a:rPr lang="ru-RU" sz="1800" b="1">
                          <a:effectLst>
                            <a:outerShdw blurRad="38100" dist="38100" dir="2700000" algn="tl">
                              <a:srgbClr val="000000">
                                <a:alpha val="43137"/>
                              </a:srgbClr>
                            </a:outerShdw>
                          </a:effectLst>
                          <a:latin typeface="Book Antiqua" pitchFamily="18" charset="0"/>
                        </a:rPr>
                        <a:t>Источники фотоматериала</a:t>
                      </a:r>
                      <a:endParaRPr lang="ru-RU" sz="1800" b="1">
                        <a:effectLst>
                          <a:outerShdw blurRad="38100" dist="38100" dir="2700000" algn="tl">
                            <a:srgbClr val="000000">
                              <a:alpha val="43137"/>
                            </a:srgbClr>
                          </a:outerShdw>
                        </a:effectLst>
                        <a:latin typeface="Book Antiqua" pitchFamily="18" charset="0"/>
                        <a:ea typeface="Calibri"/>
                        <a:cs typeface="Times New Roman"/>
                      </a:endParaRPr>
                    </a:p>
                  </a:txBody>
                  <a:tcPr marL="0" marR="0" marT="0" marB="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tc>
                  <a:txBody>
                    <a:bodyPr/>
                    <a:lstStyle/>
                    <a:p>
                      <a:pPr marL="342900" lvl="0" indent="-342900">
                        <a:lnSpc>
                          <a:spcPts val="1530"/>
                        </a:lnSpc>
                        <a:spcAft>
                          <a:spcPts val="1000"/>
                        </a:spcAft>
                        <a:tabLst>
                          <a:tab pos="457200" algn="l"/>
                        </a:tabLst>
                      </a:pPr>
                      <a:r>
                        <a:rPr lang="ru-RU" sz="1800" b="1" dirty="0">
                          <a:effectLst>
                            <a:outerShdw blurRad="38100" dist="38100" dir="2700000" algn="tl">
                              <a:srgbClr val="000000">
                                <a:alpha val="43137"/>
                              </a:srgbClr>
                            </a:outerShdw>
                          </a:effectLst>
                          <a:latin typeface="Book Antiqua" pitchFamily="18" charset="0"/>
                        </a:rPr>
                        <a:t>Готовый фотоматериал (личные фотодокументы клиента, журнальная фотография, ассоциативные карты и др.);</a:t>
                      </a:r>
                    </a:p>
                    <a:p>
                      <a:pPr marL="342900" lvl="0" indent="-342900">
                        <a:lnSpc>
                          <a:spcPts val="1530"/>
                        </a:lnSpc>
                        <a:spcAft>
                          <a:spcPts val="1000"/>
                        </a:spcAft>
                        <a:tabLst>
                          <a:tab pos="457200" algn="l"/>
                        </a:tabLst>
                      </a:pPr>
                      <a:r>
                        <a:rPr lang="ru-RU" sz="1800" b="1" dirty="0">
                          <a:effectLst>
                            <a:outerShdw blurRad="38100" dist="38100" dir="2700000" algn="tl">
                              <a:srgbClr val="000000">
                                <a:alpha val="43137"/>
                              </a:srgbClr>
                            </a:outerShdw>
                          </a:effectLst>
                          <a:latin typeface="Book Antiqua" pitchFamily="18" charset="0"/>
                        </a:rPr>
                        <a:t>фотоматериал создается во время занятия;</a:t>
                      </a:r>
                    </a:p>
                    <a:p>
                      <a:pPr marL="342900" lvl="0" indent="-342900">
                        <a:lnSpc>
                          <a:spcPts val="1530"/>
                        </a:lnSpc>
                        <a:spcAft>
                          <a:spcPts val="1000"/>
                        </a:spcAft>
                        <a:tabLst>
                          <a:tab pos="457200" algn="l"/>
                        </a:tabLst>
                      </a:pPr>
                      <a:r>
                        <a:rPr lang="ru-RU" sz="1800" b="1" dirty="0">
                          <a:effectLst>
                            <a:outerShdw blurRad="38100" dist="38100" dir="2700000" algn="tl">
                              <a:srgbClr val="000000">
                                <a:alpha val="43137"/>
                              </a:srgbClr>
                            </a:outerShdw>
                          </a:effectLst>
                          <a:latin typeface="Book Antiqua" pitchFamily="18" charset="0"/>
                        </a:rPr>
                        <a:t>фотоматериал создается между занятиями</a:t>
                      </a:r>
                      <a:endParaRPr lang="ru-RU" sz="1800" b="1" dirty="0">
                        <a:effectLst>
                          <a:outerShdw blurRad="38100" dist="38100" dir="2700000" algn="tl">
                            <a:srgbClr val="000000">
                              <a:alpha val="43137"/>
                            </a:srgbClr>
                          </a:outerShdw>
                        </a:effectLst>
                        <a:latin typeface="Book Antiqua" pitchFamily="18" charset="0"/>
                        <a:ea typeface="Calibri"/>
                        <a:cs typeface="Times New Roman"/>
                      </a:endParaRPr>
                    </a:p>
                  </a:txBody>
                  <a:tcPr marL="0" marR="0" marT="0" marB="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extLst>
                  <a:ext uri="{0D108BD9-81ED-4DB2-BD59-A6C34878D82A}">
                    <a16:rowId xmlns:a16="http://schemas.microsoft.com/office/drawing/2014/main" val="10004"/>
                  </a:ext>
                </a:extLst>
              </a:tr>
            </a:tbl>
          </a:graphicData>
        </a:graphic>
      </p:graphicFrame>
      <p:sp>
        <p:nvSpPr>
          <p:cNvPr id="3" name="Выгнутая вправо стрелка 2"/>
          <p:cNvSpPr/>
          <p:nvPr/>
        </p:nvSpPr>
        <p:spPr>
          <a:xfrm rot="20184069">
            <a:off x="8172400" y="5661248"/>
            <a:ext cx="731520" cy="1216152"/>
          </a:xfrm>
          <a:prstGeom prst="curvedLef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solidFill>
                <a:schemeClr val="tx1"/>
              </a:solidFill>
            </a:endParaRPr>
          </a:p>
        </p:txBody>
      </p:sp>
    </p:spTree>
    <p:extLst>
      <p:ext uri="{BB962C8B-B14F-4D97-AF65-F5344CB8AC3E}">
        <p14:creationId xmlns:p14="http://schemas.microsoft.com/office/powerpoint/2010/main" val="32852590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3561686679"/>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0"/>
            <a:ext cx="9144000" cy="6858000"/>
          </a:xfrm>
          <a:gradFill flip="none" rotWithShape="1">
            <a:gsLst>
              <a:gs pos="0">
                <a:schemeClr val="accent3">
                  <a:lumMod val="60000"/>
                  <a:lumOff val="40000"/>
                  <a:tint val="66000"/>
                  <a:satMod val="160000"/>
                </a:schemeClr>
              </a:gs>
              <a:gs pos="50000">
                <a:schemeClr val="accent3">
                  <a:lumMod val="60000"/>
                  <a:lumOff val="40000"/>
                  <a:tint val="44500"/>
                  <a:satMod val="160000"/>
                </a:schemeClr>
              </a:gs>
              <a:gs pos="100000">
                <a:schemeClr val="accent3">
                  <a:lumMod val="60000"/>
                  <a:lumOff val="40000"/>
                  <a:tint val="23500"/>
                  <a:satMod val="160000"/>
                </a:scheme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marL="0" indent="0">
              <a:buNone/>
            </a:pPr>
            <a:r>
              <a:rPr lang="ru-RU" sz="1800" b="1" dirty="0">
                <a:effectLst>
                  <a:outerShdw blurRad="38100" dist="38100" dir="2700000" algn="tl">
                    <a:srgbClr val="000000">
                      <a:alpha val="43137"/>
                    </a:srgbClr>
                  </a:outerShdw>
                </a:effectLst>
                <a:latin typeface="Book Antiqua"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3654351314"/>
              </p:ext>
            </p:extLst>
          </p:nvPr>
        </p:nvGraphicFramePr>
        <p:xfrm>
          <a:off x="143508" y="115256"/>
          <a:ext cx="8856984" cy="6644578"/>
        </p:xfrm>
        <a:graphic>
          <a:graphicData uri="http://schemas.openxmlformats.org/drawingml/2006/table">
            <a:tbl>
              <a:tblPr firstRow="1" firstCol="1" bandRow="1">
                <a:tableStyleId>{5940675A-B579-460E-94D1-54222C63F5DA}</a:tableStyleId>
              </a:tblPr>
              <a:tblGrid>
                <a:gridCol w="3065395">
                  <a:extLst>
                    <a:ext uri="{9D8B030D-6E8A-4147-A177-3AD203B41FA5}">
                      <a16:colId xmlns:a16="http://schemas.microsoft.com/office/drawing/2014/main" val="20000"/>
                    </a:ext>
                  </a:extLst>
                </a:gridCol>
                <a:gridCol w="5791589">
                  <a:extLst>
                    <a:ext uri="{9D8B030D-6E8A-4147-A177-3AD203B41FA5}">
                      <a16:colId xmlns:a16="http://schemas.microsoft.com/office/drawing/2014/main" val="20001"/>
                    </a:ext>
                  </a:extLst>
                </a:gridCol>
              </a:tblGrid>
              <a:tr h="925230">
                <a:tc>
                  <a:txBody>
                    <a:bodyPr/>
                    <a:lstStyle/>
                    <a:p>
                      <a:pPr>
                        <a:lnSpc>
                          <a:spcPct val="115000"/>
                        </a:lnSpc>
                        <a:spcBef>
                          <a:spcPts val="750"/>
                        </a:spcBef>
                        <a:spcAft>
                          <a:spcPts val="750"/>
                        </a:spcAft>
                      </a:pPr>
                      <a:r>
                        <a:rPr lang="ru-RU" sz="1800" b="1" dirty="0">
                          <a:effectLst>
                            <a:outerShdw blurRad="38100" dist="38100" dir="2700000" algn="tl">
                              <a:srgbClr val="000000">
                                <a:alpha val="43137"/>
                              </a:srgbClr>
                            </a:outerShdw>
                          </a:effectLst>
                          <a:latin typeface="Book Antiqua" pitchFamily="18" charset="0"/>
                        </a:rPr>
                        <a:t>Степень</a:t>
                      </a:r>
                      <a:br>
                        <a:rPr lang="ru-RU" sz="1800" b="1" dirty="0">
                          <a:effectLst>
                            <a:outerShdw blurRad="38100" dist="38100" dir="2700000" algn="tl">
                              <a:srgbClr val="000000">
                                <a:alpha val="43137"/>
                              </a:srgbClr>
                            </a:outerShdw>
                          </a:effectLst>
                          <a:latin typeface="Book Antiqua" pitchFamily="18" charset="0"/>
                        </a:rPr>
                      </a:br>
                      <a:r>
                        <a:rPr lang="ru-RU" sz="1800" b="1" dirty="0">
                          <a:effectLst>
                            <a:outerShdw blurRad="38100" dist="38100" dir="2700000" algn="tl">
                              <a:srgbClr val="000000">
                                <a:alpha val="43137"/>
                              </a:srgbClr>
                            </a:outerShdw>
                          </a:effectLst>
                          <a:latin typeface="Book Antiqua" pitchFamily="18" charset="0"/>
                        </a:rPr>
                        <a:t>структурированности работы, связанная с применением тематического принципа организации занятий</a:t>
                      </a:r>
                      <a:endParaRPr lang="ru-RU" sz="1800" b="1" dirty="0">
                        <a:effectLst>
                          <a:outerShdw blurRad="38100" dist="38100" dir="2700000" algn="tl">
                            <a:srgbClr val="000000">
                              <a:alpha val="43137"/>
                            </a:srgbClr>
                          </a:outerShdw>
                        </a:effectLst>
                        <a:latin typeface="Book Antiqua" pitchFamily="18" charset="0"/>
                        <a:ea typeface="Calibri"/>
                        <a:cs typeface="Times New Roman"/>
                      </a:endParaRPr>
                    </a:p>
                  </a:txBody>
                  <a:tcPr marL="0" marR="0" marT="0" marB="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tc>
                  <a:txBody>
                    <a:bodyPr/>
                    <a:lstStyle/>
                    <a:p>
                      <a:pPr marL="342900" lvl="0" indent="-342900">
                        <a:lnSpc>
                          <a:spcPts val="1530"/>
                        </a:lnSpc>
                        <a:spcAft>
                          <a:spcPts val="1000"/>
                        </a:spcAft>
                        <a:tabLst>
                          <a:tab pos="457200" algn="l"/>
                        </a:tabLst>
                      </a:pPr>
                      <a:r>
                        <a:rPr lang="ru-RU" sz="1800" b="1" dirty="0">
                          <a:effectLst>
                            <a:outerShdw blurRad="38100" dist="38100" dir="2700000" algn="tl">
                              <a:srgbClr val="000000">
                                <a:alpha val="43137"/>
                              </a:srgbClr>
                            </a:outerShdw>
                          </a:effectLst>
                          <a:latin typeface="Book Antiqua" pitchFamily="18" charset="0"/>
                        </a:rPr>
                        <a:t>Неограниченная или высокая свобода действий участников занятий (сами выбирают темы для съемки и иной творческой работы, например, художественных описаний, фотоколлажей и др.);</a:t>
                      </a:r>
                    </a:p>
                    <a:p>
                      <a:pPr marL="342900" lvl="0" indent="-342900">
                        <a:lnSpc>
                          <a:spcPts val="1530"/>
                        </a:lnSpc>
                        <a:spcAft>
                          <a:spcPts val="1000"/>
                        </a:spcAft>
                        <a:tabLst>
                          <a:tab pos="457200" algn="l"/>
                        </a:tabLst>
                      </a:pPr>
                      <a:r>
                        <a:rPr lang="ru-RU" sz="1800" b="1" dirty="0">
                          <a:effectLst>
                            <a:outerShdw blurRad="38100" dist="38100" dir="2700000" algn="tl">
                              <a:srgbClr val="000000">
                                <a:alpha val="43137"/>
                              </a:srgbClr>
                            </a:outerShdw>
                          </a:effectLst>
                          <a:latin typeface="Book Antiqua" pitchFamily="18" charset="0"/>
                        </a:rPr>
                        <a:t>мягкое структурирование деятельности участников (заранее оговариваются темы для съемки или иных видов деятельности, условия выполнения заданий, хотя имеются возможности для их </a:t>
                      </a:r>
                      <a:r>
                        <a:rPr lang="ru-RU" sz="1800" b="1" dirty="0" err="1">
                          <a:effectLst>
                            <a:outerShdw blurRad="38100" dist="38100" dir="2700000" algn="tl">
                              <a:srgbClr val="000000">
                                <a:alpha val="43137"/>
                              </a:srgbClr>
                            </a:outerShdw>
                          </a:effectLst>
                          <a:latin typeface="Book Antiqua" pitchFamily="18" charset="0"/>
                        </a:rPr>
                        <a:t>переформулировки</a:t>
                      </a:r>
                      <a:r>
                        <a:rPr lang="ru-RU" sz="1800" b="1" dirty="0">
                          <a:effectLst>
                            <a:outerShdw blurRad="38100" dist="38100" dir="2700000" algn="tl">
                              <a:srgbClr val="000000">
                                <a:alpha val="43137"/>
                              </a:srgbClr>
                            </a:outerShdw>
                          </a:effectLst>
                          <a:latin typeface="Book Antiqua" pitchFamily="18" charset="0"/>
                        </a:rPr>
                        <a:t> или выбора);</a:t>
                      </a:r>
                    </a:p>
                    <a:p>
                      <a:pPr marL="342900" lvl="0" indent="-342900">
                        <a:lnSpc>
                          <a:spcPts val="1530"/>
                        </a:lnSpc>
                        <a:spcAft>
                          <a:spcPts val="1000"/>
                        </a:spcAft>
                        <a:tabLst>
                          <a:tab pos="457200" algn="l"/>
                        </a:tabLst>
                      </a:pPr>
                      <a:r>
                        <a:rPr lang="ru-RU" sz="1800" b="1" dirty="0">
                          <a:effectLst>
                            <a:outerShdw blurRad="38100" dist="38100" dir="2700000" algn="tl">
                              <a:srgbClr val="000000">
                                <a:alpha val="43137"/>
                              </a:srgbClr>
                            </a:outerShdw>
                          </a:effectLst>
                          <a:latin typeface="Book Antiqua" pitchFamily="18" charset="0"/>
                        </a:rPr>
                        <a:t>жесткое структурирование деятельности (выбор тем, условий или видов работы ограничен)</a:t>
                      </a:r>
                    </a:p>
                    <a:p>
                      <a:pPr marL="342900" lvl="0" indent="-342900">
                        <a:lnSpc>
                          <a:spcPts val="1530"/>
                        </a:lnSpc>
                        <a:spcAft>
                          <a:spcPts val="1000"/>
                        </a:spcAft>
                        <a:tabLst>
                          <a:tab pos="457200" algn="l"/>
                        </a:tabLst>
                      </a:pPr>
                      <a:endParaRPr lang="ru-RU" sz="1800" b="1" dirty="0">
                        <a:effectLst>
                          <a:outerShdw blurRad="38100" dist="38100" dir="2700000" algn="tl">
                            <a:srgbClr val="000000">
                              <a:alpha val="43137"/>
                            </a:srgbClr>
                          </a:outerShdw>
                        </a:effectLst>
                        <a:latin typeface="Book Antiqua" pitchFamily="18" charset="0"/>
                        <a:ea typeface="Calibri"/>
                        <a:cs typeface="Times New Roman"/>
                      </a:endParaRPr>
                    </a:p>
                  </a:txBody>
                  <a:tcPr marL="0" marR="0" marT="0" marB="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extLst>
                  <a:ext uri="{0D108BD9-81ED-4DB2-BD59-A6C34878D82A}">
                    <a16:rowId xmlns:a16="http://schemas.microsoft.com/office/drawing/2014/main" val="10000"/>
                  </a:ext>
                </a:extLst>
              </a:tr>
              <a:tr h="264352">
                <a:tc>
                  <a:txBody>
                    <a:bodyPr/>
                    <a:lstStyle/>
                    <a:p>
                      <a:pPr>
                        <a:lnSpc>
                          <a:spcPct val="115000"/>
                        </a:lnSpc>
                        <a:spcBef>
                          <a:spcPts val="750"/>
                        </a:spcBef>
                        <a:spcAft>
                          <a:spcPts val="750"/>
                        </a:spcAft>
                      </a:pPr>
                      <a:r>
                        <a:rPr lang="ru-RU" sz="1800" b="1">
                          <a:effectLst>
                            <a:outerShdw blurRad="38100" dist="38100" dir="2700000" algn="tl">
                              <a:srgbClr val="000000">
                                <a:alpha val="43137"/>
                              </a:srgbClr>
                            </a:outerShdw>
                          </a:effectLst>
                          <a:latin typeface="Book Antiqua" pitchFamily="18" charset="0"/>
                        </a:rPr>
                        <a:t>Темы для съемки и иных видов творческой работы</a:t>
                      </a:r>
                      <a:endParaRPr lang="ru-RU" sz="1800" b="1">
                        <a:effectLst>
                          <a:outerShdw blurRad="38100" dist="38100" dir="2700000" algn="tl">
                            <a:srgbClr val="000000">
                              <a:alpha val="43137"/>
                            </a:srgbClr>
                          </a:outerShdw>
                        </a:effectLst>
                        <a:latin typeface="Book Antiqua" pitchFamily="18" charset="0"/>
                        <a:ea typeface="Calibri"/>
                        <a:cs typeface="Times New Roman"/>
                      </a:endParaRPr>
                    </a:p>
                  </a:txBody>
                  <a:tcPr marL="0" marR="0" marT="0" marB="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tc>
                  <a:txBody>
                    <a:bodyPr/>
                    <a:lstStyle/>
                    <a:p>
                      <a:pPr marL="342900" lvl="0" indent="-342900">
                        <a:lnSpc>
                          <a:spcPts val="1530"/>
                        </a:lnSpc>
                        <a:spcAft>
                          <a:spcPts val="1000"/>
                        </a:spcAft>
                        <a:tabLst>
                          <a:tab pos="457200" algn="l"/>
                        </a:tabLst>
                      </a:pPr>
                      <a:r>
                        <a:rPr lang="ru-RU" sz="1800" b="1" dirty="0">
                          <a:effectLst>
                            <a:outerShdw blurRad="38100" dist="38100" dir="2700000" algn="tl">
                              <a:srgbClr val="000000">
                                <a:alpha val="43137"/>
                              </a:srgbClr>
                            </a:outerShdw>
                          </a:effectLst>
                          <a:latin typeface="Book Antiqua" pitchFamily="18" charset="0"/>
                        </a:rPr>
                        <a:t>Темы напрямую связаны с запросом или проблематикой участников занятий;</a:t>
                      </a:r>
                    </a:p>
                    <a:p>
                      <a:pPr marL="342900" lvl="0" indent="-342900">
                        <a:lnSpc>
                          <a:spcPts val="1530"/>
                        </a:lnSpc>
                        <a:spcAft>
                          <a:spcPts val="1000"/>
                        </a:spcAft>
                        <a:tabLst>
                          <a:tab pos="457200" algn="l"/>
                        </a:tabLst>
                      </a:pPr>
                      <a:r>
                        <a:rPr lang="ru-RU" sz="1800" b="1" dirty="0">
                          <a:effectLst>
                            <a:outerShdw blurRad="38100" dist="38100" dir="2700000" algn="tl">
                              <a:srgbClr val="000000">
                                <a:alpha val="43137"/>
                              </a:srgbClr>
                            </a:outerShdw>
                          </a:effectLst>
                          <a:latin typeface="Book Antiqua" pitchFamily="18" charset="0"/>
                        </a:rPr>
                        <a:t>темы не имеют прямой связи с запросом или проблематикой участников занятий</a:t>
                      </a:r>
                    </a:p>
                    <a:p>
                      <a:pPr marL="342900" lvl="0" indent="-342900">
                        <a:lnSpc>
                          <a:spcPts val="1530"/>
                        </a:lnSpc>
                        <a:spcAft>
                          <a:spcPts val="1000"/>
                        </a:spcAft>
                        <a:tabLst>
                          <a:tab pos="457200" algn="l"/>
                        </a:tabLst>
                      </a:pPr>
                      <a:endParaRPr lang="ru-RU" sz="1800" b="1" dirty="0">
                        <a:effectLst>
                          <a:outerShdw blurRad="38100" dist="38100" dir="2700000" algn="tl">
                            <a:srgbClr val="000000">
                              <a:alpha val="43137"/>
                            </a:srgbClr>
                          </a:outerShdw>
                        </a:effectLst>
                        <a:latin typeface="Book Antiqua" pitchFamily="18" charset="0"/>
                        <a:ea typeface="Calibri"/>
                        <a:cs typeface="Times New Roman"/>
                      </a:endParaRPr>
                    </a:p>
                  </a:txBody>
                  <a:tcPr marL="0" marR="0" marT="0" marB="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extLst>
                  <a:ext uri="{0D108BD9-81ED-4DB2-BD59-A6C34878D82A}">
                    <a16:rowId xmlns:a16="http://schemas.microsoft.com/office/drawing/2014/main" val="10001"/>
                  </a:ext>
                </a:extLst>
              </a:tr>
              <a:tr h="826099">
                <a:tc>
                  <a:txBody>
                    <a:bodyPr/>
                    <a:lstStyle/>
                    <a:p>
                      <a:pPr>
                        <a:lnSpc>
                          <a:spcPct val="115000"/>
                        </a:lnSpc>
                        <a:spcBef>
                          <a:spcPts val="750"/>
                        </a:spcBef>
                        <a:spcAft>
                          <a:spcPts val="750"/>
                        </a:spcAft>
                      </a:pPr>
                      <a:r>
                        <a:rPr lang="ru-RU" sz="1800" b="1">
                          <a:effectLst>
                            <a:outerShdw blurRad="38100" dist="38100" dir="2700000" algn="tl">
                              <a:srgbClr val="000000">
                                <a:alpha val="43137"/>
                              </a:srgbClr>
                            </a:outerShdw>
                          </a:effectLst>
                          <a:latin typeface="Book Antiqua" pitchFamily="18" charset="0"/>
                        </a:rPr>
                        <a:t>Применяемые экспрессивные модальности и виды творческой работы</a:t>
                      </a:r>
                      <a:endParaRPr lang="ru-RU" sz="1800" b="1">
                        <a:effectLst>
                          <a:outerShdw blurRad="38100" dist="38100" dir="2700000" algn="tl">
                            <a:srgbClr val="000000">
                              <a:alpha val="43137"/>
                            </a:srgbClr>
                          </a:outerShdw>
                        </a:effectLst>
                        <a:latin typeface="Book Antiqua" pitchFamily="18" charset="0"/>
                        <a:ea typeface="Calibri"/>
                        <a:cs typeface="Times New Roman"/>
                      </a:endParaRPr>
                    </a:p>
                  </a:txBody>
                  <a:tcPr marL="0" marR="0" marT="0" marB="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tc>
                  <a:txBody>
                    <a:bodyPr/>
                    <a:lstStyle/>
                    <a:p>
                      <a:pPr marL="342900" lvl="0" indent="-342900">
                        <a:lnSpc>
                          <a:spcPts val="1530"/>
                        </a:lnSpc>
                        <a:spcAft>
                          <a:spcPts val="1000"/>
                        </a:spcAft>
                        <a:tabLst>
                          <a:tab pos="457200" algn="l"/>
                        </a:tabLst>
                      </a:pPr>
                      <a:r>
                        <a:rPr lang="ru-RU" sz="1800" b="1" dirty="0">
                          <a:effectLst>
                            <a:outerShdw blurRad="38100" dist="38100" dir="2700000" algn="tl">
                              <a:srgbClr val="000000">
                                <a:alpha val="43137"/>
                              </a:srgbClr>
                            </a:outerShdw>
                          </a:effectLst>
                          <a:latin typeface="Book Antiqua" pitchFamily="18" charset="0"/>
                        </a:rPr>
                        <a:t>Применяется только фотосъемка или работа с готовым фотоматериалом;</a:t>
                      </a:r>
                    </a:p>
                    <a:p>
                      <a:pPr marL="342900" lvl="0" indent="-342900">
                        <a:lnSpc>
                          <a:spcPts val="1530"/>
                        </a:lnSpc>
                        <a:spcAft>
                          <a:spcPts val="1000"/>
                        </a:spcAft>
                        <a:tabLst>
                          <a:tab pos="457200" algn="l"/>
                        </a:tabLst>
                      </a:pPr>
                      <a:r>
                        <a:rPr lang="ru-RU" sz="1800" b="1" dirty="0">
                          <a:effectLst>
                            <a:outerShdw blurRad="38100" dist="38100" dir="2700000" algn="tl">
                              <a:srgbClr val="000000">
                                <a:alpha val="43137"/>
                              </a:srgbClr>
                            </a:outerShdw>
                          </a:effectLst>
                          <a:latin typeface="Book Antiqua" pitchFamily="18" charset="0"/>
                        </a:rPr>
                        <a:t>фотоматериал может использоваться для разных видов изобразительной деятельности (фотоколлаж и ассамбляж, графическая разработка фотографии, создание плакатов и др.);</a:t>
                      </a:r>
                    </a:p>
                    <a:p>
                      <a:pPr marL="342900" lvl="0" indent="-342900">
                        <a:lnSpc>
                          <a:spcPts val="1530"/>
                        </a:lnSpc>
                        <a:spcAft>
                          <a:spcPts val="1000"/>
                        </a:spcAft>
                        <a:tabLst>
                          <a:tab pos="457200" algn="l"/>
                        </a:tabLst>
                      </a:pPr>
                      <a:r>
                        <a:rPr lang="ru-RU" sz="1800" b="1" dirty="0">
                          <a:effectLst>
                            <a:outerShdw blurRad="38100" dist="38100" dir="2700000" algn="tl">
                              <a:srgbClr val="000000">
                                <a:alpha val="43137"/>
                              </a:srgbClr>
                            </a:outerShdw>
                          </a:effectLst>
                          <a:latin typeface="Book Antiqua" pitchFamily="18" charset="0"/>
                        </a:rPr>
                        <a:t>фотоматериал используется в сочетании с повествованиями (готовыми или создаваемыми участниками занятий) — техники </a:t>
                      </a:r>
                      <a:r>
                        <a:rPr lang="ru-RU" sz="1800" b="1" dirty="0" err="1">
                          <a:effectLst>
                            <a:outerShdw blurRad="38100" dist="38100" dir="2700000" algn="tl">
                              <a:srgbClr val="000000">
                                <a:alpha val="43137"/>
                              </a:srgbClr>
                            </a:outerShdw>
                          </a:effectLst>
                          <a:latin typeface="Book Antiqua" pitchFamily="18" charset="0"/>
                        </a:rPr>
                        <a:t>нарративного</a:t>
                      </a:r>
                      <a:r>
                        <a:rPr lang="ru-RU" sz="1800" b="1" dirty="0">
                          <a:effectLst>
                            <a:outerShdw blurRad="38100" dist="38100" dir="2700000" algn="tl">
                              <a:srgbClr val="000000">
                                <a:alpha val="43137"/>
                              </a:srgbClr>
                            </a:outerShdw>
                          </a:effectLst>
                          <a:latin typeface="Book Antiqua" pitchFamily="18" charset="0"/>
                        </a:rPr>
                        <a:t> и визуально-</a:t>
                      </a:r>
                      <a:r>
                        <a:rPr lang="ru-RU" sz="1800" b="1" dirty="0" err="1">
                          <a:effectLst>
                            <a:outerShdw blurRad="38100" dist="38100" dir="2700000" algn="tl">
                              <a:srgbClr val="000000">
                                <a:alpha val="43137"/>
                              </a:srgbClr>
                            </a:outerShdw>
                          </a:effectLst>
                          <a:latin typeface="Book Antiqua" pitchFamily="18" charset="0"/>
                        </a:rPr>
                        <a:t>нарративного</a:t>
                      </a:r>
                      <a:r>
                        <a:rPr lang="ru-RU" sz="1800" b="1" dirty="0">
                          <a:effectLst>
                            <a:outerShdw blurRad="38100" dist="38100" dir="2700000" algn="tl">
                              <a:srgbClr val="000000">
                                <a:alpha val="43137"/>
                              </a:srgbClr>
                            </a:outerShdw>
                          </a:effectLst>
                          <a:latin typeface="Book Antiqua" pitchFamily="18" charset="0"/>
                        </a:rPr>
                        <a:t> подхода;</a:t>
                      </a:r>
                      <a:endParaRPr lang="ru-RU" sz="1800" b="1" dirty="0">
                        <a:effectLst>
                          <a:outerShdw blurRad="38100" dist="38100" dir="2700000" algn="tl">
                            <a:srgbClr val="000000">
                              <a:alpha val="43137"/>
                            </a:srgbClr>
                          </a:outerShdw>
                        </a:effectLst>
                        <a:latin typeface="Book Antiqua" pitchFamily="18" charset="0"/>
                        <a:ea typeface="Calibri"/>
                        <a:cs typeface="Times New Roman"/>
                      </a:endParaRPr>
                    </a:p>
                  </a:txBody>
                  <a:tcPr marL="0" marR="0" marT="0" marB="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extLst>
                  <a:ext uri="{0D108BD9-81ED-4DB2-BD59-A6C34878D82A}">
                    <a16:rowId xmlns:a16="http://schemas.microsoft.com/office/drawing/2014/main" val="10002"/>
                  </a:ext>
                </a:extLst>
              </a:tr>
            </a:tbl>
          </a:graphicData>
        </a:graphic>
      </p:graphicFrame>
      <p:sp>
        <p:nvSpPr>
          <p:cNvPr id="12" name="Выгнутая вправо стрелка 11"/>
          <p:cNvSpPr/>
          <p:nvPr/>
        </p:nvSpPr>
        <p:spPr>
          <a:xfrm rot="20184069">
            <a:off x="8187694" y="5734460"/>
            <a:ext cx="609191" cy="1165299"/>
          </a:xfrm>
          <a:prstGeom prst="curvedLef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solidFill>
                <a:schemeClr val="tx1"/>
              </a:solidFill>
            </a:endParaRPr>
          </a:p>
        </p:txBody>
      </p:sp>
    </p:spTree>
    <p:extLst>
      <p:ext uri="{BB962C8B-B14F-4D97-AF65-F5344CB8AC3E}">
        <p14:creationId xmlns:p14="http://schemas.microsoft.com/office/powerpoint/2010/main" val="353588262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1083739461"/>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0"/>
            <a:ext cx="9144000" cy="6858000"/>
          </a:xfrm>
          <a:gradFill flip="none" rotWithShape="1">
            <a:gsLst>
              <a:gs pos="0">
                <a:schemeClr val="accent3">
                  <a:lumMod val="60000"/>
                  <a:lumOff val="40000"/>
                  <a:tint val="66000"/>
                  <a:satMod val="160000"/>
                </a:schemeClr>
              </a:gs>
              <a:gs pos="50000">
                <a:schemeClr val="accent3">
                  <a:lumMod val="60000"/>
                  <a:lumOff val="40000"/>
                  <a:tint val="44500"/>
                  <a:satMod val="160000"/>
                </a:schemeClr>
              </a:gs>
              <a:gs pos="100000">
                <a:schemeClr val="accent3">
                  <a:lumMod val="60000"/>
                  <a:lumOff val="40000"/>
                  <a:tint val="23500"/>
                  <a:satMod val="160000"/>
                </a:scheme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en-US"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533074496"/>
              </p:ext>
            </p:extLst>
          </p:nvPr>
        </p:nvGraphicFramePr>
        <p:xfrm>
          <a:off x="107504" y="116632"/>
          <a:ext cx="8928992" cy="3075052"/>
        </p:xfrm>
        <a:graphic>
          <a:graphicData uri="http://schemas.openxmlformats.org/drawingml/2006/table">
            <a:tbl>
              <a:tblPr firstRow="1" firstCol="1" bandRow="1">
                <a:tableStyleId>{5940675A-B579-460E-94D1-54222C63F5DA}</a:tableStyleId>
              </a:tblPr>
              <a:tblGrid>
                <a:gridCol w="3045147">
                  <a:extLst>
                    <a:ext uri="{9D8B030D-6E8A-4147-A177-3AD203B41FA5}">
                      <a16:colId xmlns:a16="http://schemas.microsoft.com/office/drawing/2014/main" val="20000"/>
                    </a:ext>
                  </a:extLst>
                </a:gridCol>
                <a:gridCol w="5883845">
                  <a:extLst>
                    <a:ext uri="{9D8B030D-6E8A-4147-A177-3AD203B41FA5}">
                      <a16:colId xmlns:a16="http://schemas.microsoft.com/office/drawing/2014/main" val="20001"/>
                    </a:ext>
                  </a:extLst>
                </a:gridCol>
              </a:tblGrid>
              <a:tr h="0">
                <a:tc>
                  <a:txBody>
                    <a:bodyPr/>
                    <a:lstStyle/>
                    <a:p>
                      <a:pPr>
                        <a:lnSpc>
                          <a:spcPct val="115000"/>
                        </a:lnSpc>
                        <a:spcBef>
                          <a:spcPts val="750"/>
                        </a:spcBef>
                        <a:spcAft>
                          <a:spcPts val="750"/>
                        </a:spcAft>
                      </a:pPr>
                      <a:r>
                        <a:rPr lang="ru-RU" sz="1800" b="1" dirty="0">
                          <a:effectLst>
                            <a:outerShdw blurRad="38100" dist="38100" dir="2700000" algn="tl">
                              <a:srgbClr val="000000">
                                <a:alpha val="43137"/>
                              </a:srgbClr>
                            </a:outerShdw>
                          </a:effectLst>
                          <a:latin typeface="Book Antiqua" pitchFamily="18" charset="0"/>
                        </a:rPr>
                        <a:t>Применяемые экспрессивные модальности и виды творческой работы</a:t>
                      </a:r>
                      <a:endParaRPr lang="ru-RU" sz="1800" b="1" dirty="0">
                        <a:effectLst>
                          <a:outerShdw blurRad="38100" dist="38100" dir="2700000" algn="tl">
                            <a:srgbClr val="000000">
                              <a:alpha val="43137"/>
                            </a:srgbClr>
                          </a:outerShdw>
                        </a:effectLst>
                        <a:latin typeface="Book Antiqua" pitchFamily="18" charset="0"/>
                        <a:ea typeface="Calibri"/>
                        <a:cs typeface="Times New Roman"/>
                      </a:endParaRPr>
                    </a:p>
                  </a:txBody>
                  <a:tcPr marL="0" marR="0" marT="0" marB="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tc>
                  <a:txBody>
                    <a:bodyPr/>
                    <a:lstStyle/>
                    <a:p>
                      <a:pPr marL="342900" lvl="0" indent="-342900">
                        <a:lnSpc>
                          <a:spcPts val="1530"/>
                        </a:lnSpc>
                        <a:spcAft>
                          <a:spcPts val="1000"/>
                        </a:spcAft>
                        <a:tabLst>
                          <a:tab pos="457200" algn="l"/>
                        </a:tabLst>
                      </a:pPr>
                      <a:r>
                        <a:rPr lang="ru-RU" sz="1800" b="1" dirty="0">
                          <a:effectLst>
                            <a:outerShdw blurRad="38100" dist="38100" dir="2700000" algn="tl">
                              <a:srgbClr val="000000">
                                <a:alpha val="43137"/>
                              </a:srgbClr>
                            </a:outerShdw>
                          </a:effectLst>
                          <a:latin typeface="Book Antiqua" pitchFamily="18" charset="0"/>
                        </a:rPr>
                        <a:t>фотография используется в сочетании с музыкой,</a:t>
                      </a:r>
                    </a:p>
                    <a:p>
                      <a:pPr marL="342900" lvl="0" indent="-342900">
                        <a:lnSpc>
                          <a:spcPts val="1530"/>
                        </a:lnSpc>
                        <a:spcAft>
                          <a:spcPts val="1000"/>
                        </a:spcAft>
                        <a:tabLst>
                          <a:tab pos="457200" algn="l"/>
                        </a:tabLst>
                      </a:pPr>
                      <a:r>
                        <a:rPr lang="ru-RU" sz="1800" b="1" dirty="0">
                          <a:effectLst>
                            <a:outerShdw blurRad="38100" dist="38100" dir="2700000" algn="tl">
                              <a:srgbClr val="000000">
                                <a:alpha val="43137"/>
                              </a:srgbClr>
                            </a:outerShdw>
                          </a:effectLst>
                          <a:latin typeface="Book Antiqua" pitchFamily="18" charset="0"/>
                        </a:rPr>
                        <a:t>фотография используется в сочетании с ролевой игрой и постановочной деятельностью;</a:t>
                      </a:r>
                    </a:p>
                    <a:p>
                      <a:pPr marL="342900" lvl="0" indent="-342900">
                        <a:lnSpc>
                          <a:spcPts val="1530"/>
                        </a:lnSpc>
                        <a:spcAft>
                          <a:spcPts val="1000"/>
                        </a:spcAft>
                        <a:tabLst>
                          <a:tab pos="457200" algn="l"/>
                        </a:tabLst>
                      </a:pPr>
                      <a:r>
                        <a:rPr lang="ru-RU" sz="1800" b="1" dirty="0">
                          <a:effectLst>
                            <a:outerShdw blurRad="38100" dist="38100" dir="2700000" algn="tl">
                              <a:srgbClr val="000000">
                                <a:alpha val="43137"/>
                              </a:srgbClr>
                            </a:outerShdw>
                          </a:effectLst>
                          <a:latin typeface="Book Antiqua" pitchFamily="18" charset="0"/>
                        </a:rPr>
                        <a:t>фотография используется в сочетании с движением и танцем</a:t>
                      </a:r>
                    </a:p>
                    <a:p>
                      <a:pPr marL="342900" lvl="0" indent="-342900">
                        <a:lnSpc>
                          <a:spcPts val="1530"/>
                        </a:lnSpc>
                        <a:spcAft>
                          <a:spcPts val="1000"/>
                        </a:spcAft>
                        <a:tabLst>
                          <a:tab pos="457200" algn="l"/>
                        </a:tabLst>
                      </a:pPr>
                      <a:endParaRPr lang="ru-RU" sz="1800" b="1" dirty="0">
                        <a:effectLst>
                          <a:outerShdw blurRad="38100" dist="38100" dir="2700000" algn="tl">
                            <a:srgbClr val="000000">
                              <a:alpha val="43137"/>
                            </a:srgbClr>
                          </a:outerShdw>
                        </a:effectLst>
                        <a:latin typeface="Book Antiqua" pitchFamily="18" charset="0"/>
                        <a:ea typeface="Calibri"/>
                        <a:cs typeface="Times New Roman"/>
                      </a:endParaRPr>
                    </a:p>
                  </a:txBody>
                  <a:tcPr marL="0" marR="0" marT="0" marB="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extLst>
                  <a:ext uri="{0D108BD9-81ED-4DB2-BD59-A6C34878D82A}">
                    <a16:rowId xmlns:a16="http://schemas.microsoft.com/office/drawing/2014/main" val="10000"/>
                  </a:ext>
                </a:extLst>
              </a:tr>
              <a:tr h="0">
                <a:tc>
                  <a:txBody>
                    <a:bodyPr/>
                    <a:lstStyle/>
                    <a:p>
                      <a:pPr>
                        <a:lnSpc>
                          <a:spcPct val="115000"/>
                        </a:lnSpc>
                        <a:spcBef>
                          <a:spcPts val="750"/>
                        </a:spcBef>
                        <a:spcAft>
                          <a:spcPts val="750"/>
                        </a:spcAft>
                      </a:pPr>
                      <a:r>
                        <a:rPr lang="ru-RU" sz="1800" b="1" dirty="0">
                          <a:effectLst>
                            <a:outerShdw blurRad="38100" dist="38100" dir="2700000" algn="tl">
                              <a:srgbClr val="000000">
                                <a:alpha val="43137"/>
                              </a:srgbClr>
                            </a:outerShdw>
                          </a:effectLst>
                          <a:latin typeface="Book Antiqua" pitchFamily="18" charset="0"/>
                        </a:rPr>
                        <a:t>Условия проведения съемки</a:t>
                      </a:r>
                      <a:endParaRPr lang="ru-RU" sz="1800" b="1" dirty="0">
                        <a:effectLst>
                          <a:outerShdw blurRad="38100" dist="38100" dir="2700000" algn="tl">
                            <a:srgbClr val="000000">
                              <a:alpha val="43137"/>
                            </a:srgbClr>
                          </a:outerShdw>
                        </a:effectLst>
                        <a:latin typeface="Book Antiqua" pitchFamily="18" charset="0"/>
                        <a:ea typeface="Calibri"/>
                        <a:cs typeface="Times New Roman"/>
                      </a:endParaRPr>
                    </a:p>
                  </a:txBody>
                  <a:tcPr marL="0" marR="0" marT="0" marB="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tc>
                  <a:txBody>
                    <a:bodyPr/>
                    <a:lstStyle/>
                    <a:p>
                      <a:pPr marL="342900" lvl="0" indent="-342900">
                        <a:lnSpc>
                          <a:spcPts val="1530"/>
                        </a:lnSpc>
                        <a:spcAft>
                          <a:spcPts val="1000"/>
                        </a:spcAft>
                        <a:tabLst>
                          <a:tab pos="457200" algn="l"/>
                        </a:tabLst>
                      </a:pPr>
                      <a:r>
                        <a:rPr lang="ru-RU" sz="1800" b="1" dirty="0">
                          <a:effectLst>
                            <a:outerShdw blurRad="38100" dist="38100" dir="2700000" algn="tl">
                              <a:srgbClr val="000000">
                                <a:alpha val="43137"/>
                              </a:srgbClr>
                            </a:outerShdw>
                          </a:effectLst>
                          <a:latin typeface="Book Antiqua" pitchFamily="18" charset="0"/>
                        </a:rPr>
                        <a:t>Непосредственно в помещении, где проводится психотерапия (арт-терапия);</a:t>
                      </a:r>
                    </a:p>
                    <a:p>
                      <a:pPr marL="342900" lvl="0" indent="-342900">
                        <a:lnSpc>
                          <a:spcPts val="1530"/>
                        </a:lnSpc>
                        <a:spcAft>
                          <a:spcPts val="1000"/>
                        </a:spcAft>
                        <a:tabLst>
                          <a:tab pos="457200" algn="l"/>
                        </a:tabLst>
                      </a:pPr>
                      <a:r>
                        <a:rPr lang="ru-RU" sz="1800" b="1" dirty="0">
                          <a:effectLst>
                            <a:outerShdw blurRad="38100" dist="38100" dir="2700000" algn="tl">
                              <a:srgbClr val="000000">
                                <a:alpha val="43137"/>
                              </a:srgbClr>
                            </a:outerShdw>
                          </a:effectLst>
                          <a:latin typeface="Book Antiqua" pitchFamily="18" charset="0"/>
                        </a:rPr>
                        <a:t>в заданной институциональной среде (лечебном, образовательном учреждении и т. д.);</a:t>
                      </a:r>
                    </a:p>
                    <a:p>
                      <a:pPr marL="342900" lvl="0" indent="-342900">
                        <a:lnSpc>
                          <a:spcPts val="1530"/>
                        </a:lnSpc>
                        <a:spcAft>
                          <a:spcPts val="1000"/>
                        </a:spcAft>
                        <a:tabLst>
                          <a:tab pos="457200" algn="l"/>
                        </a:tabLst>
                      </a:pPr>
                      <a:r>
                        <a:rPr lang="ru-RU" sz="1800" b="1" dirty="0">
                          <a:effectLst>
                            <a:outerShdw blurRad="38100" dist="38100" dir="2700000" algn="tl">
                              <a:srgbClr val="000000">
                                <a:alpha val="43137"/>
                              </a:srgbClr>
                            </a:outerShdw>
                          </a:effectLst>
                          <a:latin typeface="Book Antiqua" pitchFamily="18" charset="0"/>
                        </a:rPr>
                        <a:t>на улице, в том числе на природе</a:t>
                      </a:r>
                    </a:p>
                    <a:p>
                      <a:pPr marL="342900" lvl="0" indent="-342900">
                        <a:lnSpc>
                          <a:spcPts val="1530"/>
                        </a:lnSpc>
                        <a:spcAft>
                          <a:spcPts val="1000"/>
                        </a:spcAft>
                        <a:tabLst>
                          <a:tab pos="457200" algn="l"/>
                        </a:tabLst>
                      </a:pPr>
                      <a:endParaRPr lang="ru-RU" sz="1800" b="1" dirty="0">
                        <a:effectLst>
                          <a:outerShdw blurRad="38100" dist="38100" dir="2700000" algn="tl">
                            <a:srgbClr val="000000">
                              <a:alpha val="43137"/>
                            </a:srgbClr>
                          </a:outerShdw>
                        </a:effectLst>
                        <a:latin typeface="Book Antiqua" pitchFamily="18" charset="0"/>
                        <a:ea typeface="Calibri"/>
                        <a:cs typeface="Times New Roman"/>
                      </a:endParaRPr>
                    </a:p>
                  </a:txBody>
                  <a:tcPr marL="0" marR="0" marT="0" marB="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extLst>
                  <a:ext uri="{0D108BD9-81ED-4DB2-BD59-A6C34878D82A}">
                    <a16:rowId xmlns:a16="http://schemas.microsoft.com/office/drawing/2014/main" val="10001"/>
                  </a:ext>
                </a:extLst>
              </a:tr>
            </a:tbl>
          </a:graphicData>
        </a:graphic>
      </p:graphicFrame>
      <p:pic>
        <p:nvPicPr>
          <p:cNvPr id="1026" name="Picture 2" descr="C:\Users\Андрей\Desktop\428066-Kycb_2560x1600.jpg"/>
          <p:cNvPicPr>
            <a:picLocks noChangeAspect="1" noChangeArrowheads="1"/>
          </p:cNvPicPr>
          <p:nvPr/>
        </p:nvPicPr>
        <p:blipFill>
          <a:blip r:embed="rId11" cstate="print">
            <a:extLst>
              <a:ext uri="{BEBA8EAE-BF5A-486C-A8C5-ECC9F3942E4B}">
                <a14:imgProps xmlns:a14="http://schemas.microsoft.com/office/drawing/2010/main">
                  <a14:imgLayer r:embed="rId12">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0" y="3876598"/>
            <a:ext cx="4549864" cy="2843781"/>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Андрей\Desktop\64321ab8c6a5f83f3eb16ddc1100b981.jpg"/>
          <p:cNvPicPr>
            <a:picLocks noChangeAspect="1" noChangeArrowheads="1"/>
          </p:cNvPicPr>
          <p:nvPr/>
        </p:nvPicPr>
        <p:blipFill>
          <a:blip r:embed="rId13">
            <a:extLst>
              <a:ext uri="{BEBA8EAE-BF5A-486C-A8C5-ECC9F3942E4B}">
                <a14:imgProps xmlns:a14="http://schemas.microsoft.com/office/drawing/2010/main">
                  <a14:imgLayer r:embed="rId14">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4788817" y="3842859"/>
            <a:ext cx="4319957" cy="28748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82946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2833803538"/>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chemeClr val="accent5">
                  <a:lumMod val="60000"/>
                  <a:lumOff val="40000"/>
                  <a:tint val="66000"/>
                  <a:satMod val="160000"/>
                </a:schemeClr>
              </a:gs>
              <a:gs pos="50000">
                <a:schemeClr val="accent5">
                  <a:lumMod val="60000"/>
                  <a:lumOff val="40000"/>
                  <a:tint val="44500"/>
                  <a:satMod val="160000"/>
                </a:schemeClr>
              </a:gs>
              <a:gs pos="100000">
                <a:schemeClr val="accent5">
                  <a:lumMod val="60000"/>
                  <a:lumOff val="40000"/>
                  <a:tint val="23500"/>
                  <a:satMod val="160000"/>
                </a:scheme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mj-lt"/>
              <a:buAutoNum type="arabicPeriod"/>
            </a:pPr>
            <a:r>
              <a:rPr lang="ru-RU" sz="1900" b="1" dirty="0">
                <a:effectLst>
                  <a:outerShdw blurRad="38100" dist="38100" dir="2700000" algn="tl">
                    <a:srgbClr val="000000">
                      <a:alpha val="43137"/>
                    </a:srgbClr>
                  </a:outerShdw>
                </a:effectLst>
                <a:latin typeface="Book Antiqua" pitchFamily="18" charset="0"/>
              </a:rPr>
              <a:t>Принцип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свободы выбора </a:t>
            </a:r>
            <a:r>
              <a:rPr lang="ru-RU" sz="1900" b="1" dirty="0">
                <a:effectLst>
                  <a:outerShdw blurRad="38100" dist="38100" dir="2700000" algn="tl">
                    <a:srgbClr val="000000">
                      <a:alpha val="43137"/>
                    </a:srgbClr>
                  </a:outerShdw>
                </a:effectLst>
                <a:latin typeface="Book Antiqua" pitchFamily="18" charset="0"/>
              </a:rPr>
              <a:t>(в любом обучающем или управляющем действии, предоставлять воспитаннику право выбора.)</a:t>
            </a:r>
          </a:p>
          <a:p>
            <a:pPr>
              <a:buFont typeface="+mj-lt"/>
              <a:buAutoNum type="arabicPeriod"/>
            </a:pPr>
            <a:r>
              <a:rPr lang="ru-RU" sz="1900" b="1" dirty="0">
                <a:effectLst>
                  <a:outerShdw blurRad="38100" dist="38100" dir="2700000" algn="tl">
                    <a:srgbClr val="000000">
                      <a:alpha val="43137"/>
                    </a:srgbClr>
                  </a:outerShdw>
                </a:effectLst>
                <a:latin typeface="Book Antiqua" pitchFamily="18" charset="0"/>
              </a:rPr>
              <a:t>Принцип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открытост</a:t>
            </a:r>
            <a:r>
              <a:rPr lang="ru-RU" sz="1900" b="1" dirty="0">
                <a:effectLst>
                  <a:outerShdw blurRad="38100" dist="38100" dir="2700000" algn="tl">
                    <a:srgbClr val="000000">
                      <a:alpha val="43137"/>
                    </a:srgbClr>
                  </a:outerShdw>
                </a:effectLst>
                <a:latin typeface="Book Antiqua" pitchFamily="18" charset="0"/>
              </a:rPr>
              <a:t>и (не только давать знания, но еще и показывать их границы. Сталкивать обучающегося с проблемами, решения которых лежат за пределами изучаемого)</a:t>
            </a:r>
          </a:p>
          <a:p>
            <a:pPr>
              <a:buFont typeface="+mj-lt"/>
              <a:buAutoNum type="arabicPeriod"/>
            </a:pPr>
            <a:r>
              <a:rPr lang="ru-RU" sz="1900" b="1" dirty="0">
                <a:effectLst>
                  <a:outerShdw blurRad="38100" dist="38100" dir="2700000" algn="tl">
                    <a:srgbClr val="000000">
                      <a:alpha val="43137"/>
                    </a:srgbClr>
                  </a:outerShdw>
                </a:effectLst>
                <a:latin typeface="Book Antiqua" pitchFamily="18" charset="0"/>
              </a:rPr>
              <a:t>Принцип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деятельности</a:t>
            </a:r>
            <a:r>
              <a:rPr lang="ru-RU" sz="1900" b="1" dirty="0">
                <a:effectLst>
                  <a:outerShdw blurRad="38100" dist="38100" dir="2700000" algn="tl">
                    <a:srgbClr val="000000">
                      <a:alpha val="43137"/>
                    </a:srgbClr>
                  </a:outerShdw>
                </a:effectLst>
                <a:latin typeface="Book Antiqua" pitchFamily="18" charset="0"/>
              </a:rPr>
              <a:t> (освоение воспитанниками знаний, умений навыков преимущественно в форме деятельности).</a:t>
            </a:r>
          </a:p>
        </p:txBody>
      </p:sp>
      <p:sp>
        <p:nvSpPr>
          <p:cNvPr id="7" name="Заголовок 6"/>
          <p:cNvSpPr>
            <a:spLocks noGrp="1"/>
          </p:cNvSpPr>
          <p:nvPr>
            <p:ph type="title"/>
          </p:nvPr>
        </p:nvSpPr>
        <p:spPr>
          <a:xfrm>
            <a:off x="103698" y="3861048"/>
            <a:ext cx="2490494" cy="792088"/>
          </a:xfrm>
        </p:spPr>
        <p:style>
          <a:lnRef idx="1">
            <a:schemeClr val="accent3"/>
          </a:lnRef>
          <a:fillRef idx="2">
            <a:schemeClr val="accent3"/>
          </a:fillRef>
          <a:effectRef idx="1">
            <a:schemeClr val="accent3"/>
          </a:effectRef>
          <a:fontRef idx="minor">
            <a:schemeClr val="dk1"/>
          </a:fontRef>
        </p:style>
        <p:txBody>
          <a:bodyPr/>
          <a:lstStyle/>
          <a:p>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Сферы деятельности:</a:t>
            </a:r>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endPar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3897239206"/>
              </p:ext>
            </p:extLst>
          </p:nvPr>
        </p:nvGraphicFramePr>
        <p:xfrm>
          <a:off x="2771800" y="2912511"/>
          <a:ext cx="6096000" cy="3505200"/>
        </p:xfrm>
        <a:graphic>
          <a:graphicData uri="http://schemas.openxmlformats.org/drawingml/2006/table">
            <a:tbl>
              <a:tblPr firstRow="1" bandRow="1">
                <a:tableStyleId>{5940675A-B579-460E-94D1-54222C63F5DA}</a:tableStyleId>
              </a:tblPr>
              <a:tblGrid>
                <a:gridCol w="6096000">
                  <a:extLst>
                    <a:ext uri="{9D8B030D-6E8A-4147-A177-3AD203B41FA5}">
                      <a16:colId xmlns:a16="http://schemas.microsoft.com/office/drawing/2014/main" val="20000"/>
                    </a:ext>
                  </a:extLst>
                </a:gridCol>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2000" b="1" dirty="0">
                          <a:effectLst>
                            <a:outerShdw blurRad="38100" dist="38100" dir="2700000" algn="tl">
                              <a:srgbClr val="000000">
                                <a:alpha val="43137"/>
                              </a:srgbClr>
                            </a:outerShdw>
                          </a:effectLst>
                          <a:latin typeface="Book Antiqua" pitchFamily="18" charset="0"/>
                        </a:rPr>
                        <a:t>Работа с фотокамерой</a:t>
                      </a:r>
                    </a:p>
                    <a:p>
                      <a:endParaRPr lang="ru-RU" sz="2000" dirty="0"/>
                    </a:p>
                  </a:txBody>
                  <a:tcPr>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0800000" scaled="1"/>
                      <a:tileRect/>
                    </a:gradFill>
                  </a:tcPr>
                </a:tc>
                <a:extLst>
                  <a:ext uri="{0D108BD9-81ED-4DB2-BD59-A6C34878D82A}">
                    <a16:rowId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2000" b="1" dirty="0">
                          <a:effectLst>
                            <a:outerShdw blurRad="38100" dist="38100" dir="2700000" algn="tl">
                              <a:srgbClr val="000000">
                                <a:alpha val="43137"/>
                              </a:srgbClr>
                            </a:outerShdw>
                          </a:effectLst>
                          <a:latin typeface="Book Antiqua" pitchFamily="18" charset="0"/>
                        </a:rPr>
                        <a:t>Изобразительная деятельность</a:t>
                      </a:r>
                    </a:p>
                    <a:p>
                      <a:endParaRPr lang="ru-RU" sz="2000" dirty="0"/>
                    </a:p>
                  </a:txBody>
                  <a:tcPr>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0800000" scaled="1"/>
                      <a:tileRect/>
                    </a:gradFill>
                  </a:tcPr>
                </a:tc>
                <a:extLst>
                  <a:ext uri="{0D108BD9-81ED-4DB2-BD59-A6C34878D82A}">
                    <a16:rowId xmlns:a16="http://schemas.microsoft.com/office/drawing/2014/main" val="10001"/>
                  </a:ext>
                </a:extLst>
              </a:tr>
              <a:tr h="370840">
                <a:tc>
                  <a:txBody>
                    <a:bodyPr/>
                    <a:lstStyle/>
                    <a:p>
                      <a:r>
                        <a:rPr lang="ru-RU" sz="2000" b="1" dirty="0">
                          <a:effectLst>
                            <a:outerShdw blurRad="38100" dist="38100" dir="2700000" algn="tl">
                              <a:srgbClr val="000000">
                                <a:alpha val="43137"/>
                              </a:srgbClr>
                            </a:outerShdw>
                          </a:effectLst>
                          <a:latin typeface="Book Antiqua" pitchFamily="18" charset="0"/>
                        </a:rPr>
                        <a:t>Коллаж</a:t>
                      </a:r>
                    </a:p>
                    <a:p>
                      <a:endParaRPr lang="ru-RU" sz="2000" dirty="0"/>
                    </a:p>
                  </a:txBody>
                  <a:tcPr>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0800000" scaled="1"/>
                      <a:tileRect/>
                    </a:gradFill>
                  </a:tcPr>
                </a:tc>
                <a:extLst>
                  <a:ext uri="{0D108BD9-81ED-4DB2-BD59-A6C34878D82A}">
                    <a16:rowId xmlns:a16="http://schemas.microsoft.com/office/drawing/2014/main"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2000" b="1" dirty="0">
                          <a:effectLst>
                            <a:outerShdw blurRad="38100" dist="38100" dir="2700000" algn="tl">
                              <a:srgbClr val="000000">
                                <a:alpha val="43137"/>
                              </a:srgbClr>
                            </a:outerShdw>
                          </a:effectLst>
                          <a:latin typeface="Book Antiqua" pitchFamily="18" charset="0"/>
                        </a:rPr>
                        <a:t>Оригами</a:t>
                      </a:r>
                    </a:p>
                    <a:p>
                      <a:endParaRPr lang="ru-RU" sz="2000" dirty="0"/>
                    </a:p>
                  </a:txBody>
                  <a:tcPr>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0800000" scaled="1"/>
                      <a:tileRect/>
                    </a:gradFill>
                  </a:tcPr>
                </a:tc>
                <a:extLst>
                  <a:ext uri="{0D108BD9-81ED-4DB2-BD59-A6C34878D82A}">
                    <a16:rowId xmlns:a16="http://schemas.microsoft.com/office/drawing/2014/main" val="10003"/>
                  </a:ext>
                </a:extLst>
              </a:tr>
              <a:tr h="370840">
                <a:tc>
                  <a:txBody>
                    <a:bodyPr/>
                    <a:lstStyle/>
                    <a:p>
                      <a:pPr marL="0" indent="0">
                        <a:buNone/>
                      </a:pPr>
                      <a:r>
                        <a:rPr lang="ru-RU" sz="2000" b="1" dirty="0">
                          <a:effectLst>
                            <a:outerShdw blurRad="38100" dist="38100" dir="2700000" algn="tl">
                              <a:srgbClr val="000000">
                                <a:alpha val="43137"/>
                              </a:srgbClr>
                            </a:outerShdw>
                          </a:effectLst>
                          <a:latin typeface="Book Antiqua" pitchFamily="18" charset="0"/>
                        </a:rPr>
                        <a:t>Литературное</a:t>
                      </a:r>
                      <a:r>
                        <a:rPr lang="ru-RU" sz="2000" b="1" baseline="0" dirty="0">
                          <a:effectLst>
                            <a:outerShdw blurRad="38100" dist="38100" dir="2700000" algn="tl">
                              <a:srgbClr val="000000">
                                <a:alpha val="43137"/>
                              </a:srgbClr>
                            </a:outerShdw>
                          </a:effectLst>
                          <a:latin typeface="Book Antiqua" pitchFamily="18" charset="0"/>
                        </a:rPr>
                        <a:t>  </a:t>
                      </a:r>
                      <a:r>
                        <a:rPr lang="ru-RU" sz="2000" b="1" dirty="0">
                          <a:effectLst>
                            <a:outerShdw blurRad="38100" dist="38100" dir="2700000" algn="tl">
                              <a:srgbClr val="000000">
                                <a:alpha val="43137"/>
                              </a:srgbClr>
                            </a:outerShdw>
                          </a:effectLst>
                          <a:latin typeface="Book Antiqua" pitchFamily="18" charset="0"/>
                        </a:rPr>
                        <a:t>творчество</a:t>
                      </a:r>
                    </a:p>
                    <a:p>
                      <a:endParaRPr lang="ru-RU" sz="2000" dirty="0"/>
                    </a:p>
                  </a:txBody>
                  <a:tcPr>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0800000" scaled="1"/>
                      <a:tileRect/>
                    </a:gradFill>
                  </a:tcPr>
                </a:tc>
                <a:extLst>
                  <a:ext uri="{0D108BD9-81ED-4DB2-BD59-A6C34878D82A}">
                    <a16:rowId xmlns:a16="http://schemas.microsoft.com/office/drawing/2014/main" val="10004"/>
                  </a:ext>
                </a:extLst>
              </a:tr>
            </a:tbl>
          </a:graphicData>
        </a:graphic>
      </p:graphicFrame>
      <p:sp>
        <p:nvSpPr>
          <p:cNvPr id="12" name="Заголовок 6"/>
          <p:cNvSpPr txBox="1">
            <a:spLocks/>
          </p:cNvSpPr>
          <p:nvPr/>
        </p:nvSpPr>
        <p:spPr bwMode="auto">
          <a:xfrm>
            <a:off x="179512" y="20873"/>
            <a:ext cx="8964487" cy="383791"/>
          </a:xfrm>
          <a:prstGeom prst="rect">
            <a:avLst/>
          </a:prstGeom>
          <a:ln w="9525" cap="flat" cmpd="sng" algn="ctr">
            <a:solidFill>
              <a:schemeClr val="accent3">
                <a:shade val="95000"/>
                <a:satMod val="105000"/>
              </a:schemeClr>
            </a:solidFill>
            <a:prstDash val="solid"/>
            <a:miter lim="800000"/>
            <a:headEnd/>
            <a:tailEn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dk1"/>
                </a:solidFill>
                <a:latin typeface="+mn-lt"/>
                <a:ea typeface="+mn-ea"/>
                <a:cs typeface="+mn-cs"/>
              </a:defRPr>
            </a:lvl1pPr>
            <a:lvl2pPr algn="ctr" rtl="0" eaLnBrk="0" fontAlgn="base" hangingPunct="0">
              <a:spcBef>
                <a:spcPct val="0"/>
              </a:spcBef>
              <a:spcAft>
                <a:spcPct val="0"/>
              </a:spcAft>
              <a:defRPr sz="4400">
                <a:solidFill>
                  <a:schemeClr val="dk1"/>
                </a:solidFill>
                <a:latin typeface="+mn-lt"/>
                <a:ea typeface="+mn-ea"/>
                <a:cs typeface="+mn-cs"/>
              </a:defRPr>
            </a:lvl2pPr>
            <a:lvl3pPr algn="ctr" rtl="0" eaLnBrk="0" fontAlgn="base" hangingPunct="0">
              <a:spcBef>
                <a:spcPct val="0"/>
              </a:spcBef>
              <a:spcAft>
                <a:spcPct val="0"/>
              </a:spcAft>
              <a:defRPr sz="4400">
                <a:solidFill>
                  <a:schemeClr val="dk1"/>
                </a:solidFill>
                <a:latin typeface="+mn-lt"/>
                <a:ea typeface="+mn-ea"/>
                <a:cs typeface="+mn-cs"/>
              </a:defRPr>
            </a:lvl3pPr>
            <a:lvl4pPr algn="ctr" rtl="0" eaLnBrk="0" fontAlgn="base" hangingPunct="0">
              <a:spcBef>
                <a:spcPct val="0"/>
              </a:spcBef>
              <a:spcAft>
                <a:spcPct val="0"/>
              </a:spcAft>
              <a:defRPr sz="4400">
                <a:solidFill>
                  <a:schemeClr val="dk1"/>
                </a:solidFill>
                <a:latin typeface="+mn-lt"/>
                <a:ea typeface="+mn-ea"/>
                <a:cs typeface="+mn-cs"/>
              </a:defRPr>
            </a:lvl4pPr>
            <a:lvl5pPr algn="ctr" rtl="0" eaLnBrk="0" fontAlgn="base" hangingPunct="0">
              <a:spcBef>
                <a:spcPct val="0"/>
              </a:spcBef>
              <a:spcAft>
                <a:spcPct val="0"/>
              </a:spcAft>
              <a:defRPr sz="4400">
                <a:solidFill>
                  <a:schemeClr val="dk1"/>
                </a:solidFill>
                <a:latin typeface="+mn-lt"/>
                <a:ea typeface="+mn-ea"/>
                <a:cs typeface="+mn-cs"/>
              </a:defRPr>
            </a:lvl5pPr>
            <a:lvl6pPr marL="457200" algn="ctr" rtl="0" fontAlgn="base">
              <a:spcBef>
                <a:spcPct val="0"/>
              </a:spcBef>
              <a:spcAft>
                <a:spcPct val="0"/>
              </a:spcAft>
              <a:defRPr sz="4400">
                <a:solidFill>
                  <a:schemeClr val="dk1"/>
                </a:solidFill>
                <a:latin typeface="+mn-lt"/>
                <a:ea typeface="+mn-ea"/>
                <a:cs typeface="+mn-cs"/>
              </a:defRPr>
            </a:lvl6pPr>
            <a:lvl7pPr marL="914400" algn="ctr" rtl="0" fontAlgn="base">
              <a:spcBef>
                <a:spcPct val="0"/>
              </a:spcBef>
              <a:spcAft>
                <a:spcPct val="0"/>
              </a:spcAft>
              <a:defRPr sz="4400">
                <a:solidFill>
                  <a:schemeClr val="dk1"/>
                </a:solidFill>
                <a:latin typeface="+mn-lt"/>
                <a:ea typeface="+mn-ea"/>
                <a:cs typeface="+mn-cs"/>
              </a:defRPr>
            </a:lvl7pPr>
            <a:lvl8pPr marL="1371600" algn="ctr" rtl="0" fontAlgn="base">
              <a:spcBef>
                <a:spcPct val="0"/>
              </a:spcBef>
              <a:spcAft>
                <a:spcPct val="0"/>
              </a:spcAft>
              <a:defRPr sz="4400">
                <a:solidFill>
                  <a:schemeClr val="dk1"/>
                </a:solidFill>
                <a:latin typeface="+mn-lt"/>
                <a:ea typeface="+mn-ea"/>
                <a:cs typeface="+mn-cs"/>
              </a:defRPr>
            </a:lvl8pPr>
            <a:lvl9pPr marL="1828800" algn="ctr" rtl="0" fontAlgn="base">
              <a:spcBef>
                <a:spcPct val="0"/>
              </a:spcBef>
              <a:spcAft>
                <a:spcPct val="0"/>
              </a:spcAft>
              <a:defRPr sz="4400">
                <a:solidFill>
                  <a:schemeClr val="dk1"/>
                </a:solidFill>
                <a:latin typeface="+mn-lt"/>
                <a:ea typeface="+mn-ea"/>
                <a:cs typeface="+mn-cs"/>
              </a:defRPr>
            </a:lvl9pPr>
          </a:lstStyle>
          <a:p>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Принципы педагогической техники:</a:t>
            </a:r>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endPar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endParaRPr>
          </a:p>
        </p:txBody>
      </p:sp>
    </p:spTree>
    <p:extLst>
      <p:ext uri="{BB962C8B-B14F-4D97-AF65-F5344CB8AC3E}">
        <p14:creationId xmlns:p14="http://schemas.microsoft.com/office/powerpoint/2010/main" val="280910207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1464710535"/>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chemeClr val="accent5">
                  <a:lumMod val="60000"/>
                  <a:lumOff val="40000"/>
                  <a:tint val="66000"/>
                  <a:satMod val="160000"/>
                </a:schemeClr>
              </a:gs>
              <a:gs pos="50000">
                <a:schemeClr val="accent5">
                  <a:lumMod val="60000"/>
                  <a:lumOff val="40000"/>
                  <a:tint val="44500"/>
                  <a:satMod val="160000"/>
                </a:schemeClr>
              </a:gs>
              <a:gs pos="100000">
                <a:schemeClr val="accent5">
                  <a:lumMod val="60000"/>
                  <a:lumOff val="40000"/>
                  <a:tint val="23500"/>
                  <a:satMod val="160000"/>
                </a:scheme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marL="0" indent="0">
              <a:buNone/>
            </a:pPr>
            <a:r>
              <a:rPr lang="ru-RU" sz="1800" b="1" dirty="0">
                <a:effectLst>
                  <a:outerShdw blurRad="38100" dist="38100" dir="2700000" algn="tl">
                    <a:srgbClr val="000000">
                      <a:alpha val="43137"/>
                    </a:srgbClr>
                  </a:outerShdw>
                </a:effectLst>
                <a:latin typeface="Book Antiqua" pitchFamily="18" charset="0"/>
              </a:rPr>
              <a:t>Планшеты в необходимом количестве,</a:t>
            </a:r>
          </a:p>
          <a:p>
            <a:pPr marL="0" indent="0">
              <a:buNone/>
            </a:pPr>
            <a:r>
              <a:rPr lang="ru-RU" sz="1800" b="1" dirty="0">
                <a:effectLst>
                  <a:outerShdw blurRad="38100" dist="38100" dir="2700000" algn="tl">
                    <a:srgbClr val="000000">
                      <a:alpha val="43137"/>
                    </a:srgbClr>
                  </a:outerShdw>
                </a:effectLst>
                <a:latin typeface="Book Antiqua" pitchFamily="18" charset="0"/>
              </a:rPr>
              <a:t>цифровой фотоаппарат, штатив, проектор, ноутбук.</a:t>
            </a:r>
          </a:p>
        </p:txBody>
      </p:sp>
      <p:sp>
        <p:nvSpPr>
          <p:cNvPr id="7"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Оборудование:</a:t>
            </a:r>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endPar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endParaRPr>
          </a:p>
        </p:txBody>
      </p:sp>
      <p:pic>
        <p:nvPicPr>
          <p:cNvPr id="9218" name="Picture 2" descr="C:\Users\Андрей\Desktop\2114925.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07504" y="1124744"/>
            <a:ext cx="3577271" cy="2564904"/>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descr="C:\Users\Андрей\Desktop\1474294102000_1281376.jp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07504" y="3900878"/>
            <a:ext cx="2929708" cy="2724629"/>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C:\Users\Андрей\Desktop\shtativ_velbon_df-60f_bclvani4mg.jp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828169" y="92417"/>
            <a:ext cx="2170625" cy="3501008"/>
          </a:xfrm>
          <a:prstGeom prst="rect">
            <a:avLst/>
          </a:prstGeom>
          <a:noFill/>
          <a:extLst>
            <a:ext uri="{909E8E84-426E-40DD-AFC4-6F175D3DCCD1}">
              <a14:hiddenFill xmlns:a14="http://schemas.microsoft.com/office/drawing/2010/main">
                <a:solidFill>
                  <a:srgbClr val="FFFFFF"/>
                </a:solidFill>
              </a14:hiddenFill>
            </a:ext>
          </a:extLst>
        </p:spPr>
      </p:pic>
      <p:pic>
        <p:nvPicPr>
          <p:cNvPr id="9221" name="Picture 5" descr="C:\Users\Андрей\Desktop\d_595OxHRrc.jpg"/>
          <p:cNvPicPr>
            <a:picLocks noChangeAspect="1" noChangeArrowheads="1"/>
          </p:cNvPicPr>
          <p:nvPr/>
        </p:nvPicPr>
        <p:blipFill rotWithShape="1">
          <a:blip r:embed="rId14" cstate="print">
            <a:extLst>
              <a:ext uri="{BEBA8EAE-BF5A-486C-A8C5-ECC9F3942E4B}">
                <a14:imgProps xmlns:a14="http://schemas.microsoft.com/office/drawing/2010/main">
                  <a14:imgLayer r:embed="rId15">
                    <a14:imgEffect>
                      <a14:sharpenSoften amount="25000"/>
                    </a14:imgEffect>
                  </a14:imgLayer>
                </a14:imgProps>
              </a:ext>
              <a:ext uri="{28A0092B-C50C-407E-A947-70E740481C1C}">
                <a14:useLocalDpi xmlns:a14="http://schemas.microsoft.com/office/drawing/2010/main" val="0"/>
              </a:ext>
            </a:extLst>
          </a:blip>
          <a:srcRect l="6131" t="3449" r="3487"/>
          <a:stretch/>
        </p:blipFill>
        <p:spPr bwMode="auto">
          <a:xfrm>
            <a:off x="3840325" y="3593425"/>
            <a:ext cx="4391192" cy="30412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641946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2235069590"/>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chemeClr val="accent5">
                  <a:lumMod val="60000"/>
                  <a:lumOff val="40000"/>
                  <a:tint val="66000"/>
                  <a:satMod val="160000"/>
                </a:schemeClr>
              </a:gs>
              <a:gs pos="50000">
                <a:schemeClr val="accent5">
                  <a:lumMod val="60000"/>
                  <a:lumOff val="40000"/>
                  <a:tint val="44500"/>
                  <a:satMod val="160000"/>
                </a:schemeClr>
              </a:gs>
              <a:gs pos="100000">
                <a:schemeClr val="accent5">
                  <a:lumMod val="60000"/>
                  <a:lumOff val="40000"/>
                  <a:tint val="23500"/>
                  <a:satMod val="160000"/>
                </a:scheme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mj-lt"/>
              <a:buAutoNum type="arabicPeriod"/>
            </a:pPr>
            <a:r>
              <a:rPr lang="ru-RU" sz="2000" b="1" dirty="0">
                <a:effectLst>
                  <a:outerShdw blurRad="38100" dist="38100" dir="2700000" algn="tl">
                    <a:srgbClr val="000000">
                      <a:alpha val="43137"/>
                    </a:srgbClr>
                  </a:outerShdw>
                </a:effectLst>
                <a:latin typeface="Book Antiqua" pitchFamily="18" charset="0"/>
              </a:rPr>
              <a:t>Создание </a:t>
            </a: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атмосферы высокой терпимости и безопасности</a:t>
            </a:r>
            <a:r>
              <a:rPr lang="ru-RU" sz="2000" b="1" dirty="0">
                <a:effectLst>
                  <a:outerShdw blurRad="38100" dist="38100" dir="2700000" algn="tl">
                    <a:srgbClr val="000000">
                      <a:alpha val="43137"/>
                    </a:srgbClr>
                  </a:outerShdw>
                </a:effectLst>
                <a:latin typeface="Book Antiqua" pitchFamily="18" charset="0"/>
              </a:rPr>
              <a:t>, необходимой для свободного выражения ребенком содержаний своего внутреннего мира – как в художественной работе, так и иных творческих проявлениях;</a:t>
            </a:r>
          </a:p>
          <a:p>
            <a:pPr>
              <a:buFont typeface="+mj-lt"/>
              <a:buAutoNum type="arabicPeriod"/>
            </a:pP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Организация деятельности ребенка</a:t>
            </a:r>
            <a:r>
              <a:rPr lang="ru-RU" sz="2000" b="1" dirty="0">
                <a:effectLst>
                  <a:outerShdw blurRad="38100" dist="38100" dir="2700000" algn="tl">
                    <a:srgbClr val="000000">
                      <a:alpha val="43137"/>
                    </a:srgbClr>
                  </a:outerShdw>
                </a:effectLst>
                <a:latin typeface="Book Antiqua" pitchFamily="18" charset="0"/>
              </a:rPr>
              <a:t>, осуществляемой путем формирования определенной системы правил его поведения, фокусировки его внимания на творческой работе, собственных чувствах и потребностях, предложения ребенку определенных способов работы и т.д.;</a:t>
            </a:r>
          </a:p>
          <a:p>
            <a:pPr>
              <a:buFont typeface="+mj-lt"/>
              <a:buAutoNum type="arabicPeriod"/>
            </a:pP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Установление с ребенком эмоционального резонанса </a:t>
            </a:r>
            <a:r>
              <a:rPr lang="ru-RU" sz="2000" b="1" dirty="0">
                <a:effectLst>
                  <a:outerShdw blurRad="38100" dist="38100" dir="2700000" algn="tl">
                    <a:srgbClr val="000000">
                      <a:alpha val="43137"/>
                    </a:srgbClr>
                  </a:outerShdw>
                </a:effectLst>
                <a:latin typeface="Book Antiqua" pitchFamily="18" charset="0"/>
              </a:rPr>
              <a:t>(раппорта), необходимого для взаимного обмена чувствами, образами и идеями</a:t>
            </a: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r>
              <a:rPr lang="ru-RU" sz="2000" b="1" dirty="0">
                <a:effectLst>
                  <a:outerShdw blurRad="38100" dist="38100" dir="2700000" algn="tl">
                    <a:srgbClr val="000000">
                      <a:alpha val="43137"/>
                    </a:srgbClr>
                  </a:outerShdw>
                </a:effectLst>
                <a:latin typeface="Book Antiqua" pitchFamily="18" charset="0"/>
              </a:rPr>
              <a:t>• Психолого-педагогическое наблюдение;</a:t>
            </a:r>
          </a:p>
          <a:p>
            <a:pPr marL="0" indent="0">
              <a:buNone/>
            </a:pPr>
            <a:r>
              <a:rPr lang="ru-RU" sz="2000" b="1" dirty="0">
                <a:effectLst>
                  <a:outerShdw blurRad="38100" dist="38100" dir="2700000" algn="tl">
                    <a:srgbClr val="000000">
                      <a:alpha val="43137"/>
                    </a:srgbClr>
                  </a:outerShdw>
                </a:effectLst>
                <a:latin typeface="Book Antiqua" pitchFamily="18" charset="0"/>
              </a:rPr>
              <a:t>• Беседа;</a:t>
            </a:r>
          </a:p>
          <a:p>
            <a:pPr marL="0" indent="0">
              <a:buNone/>
            </a:pPr>
            <a:r>
              <a:rPr lang="ru-RU" sz="2000" b="1" dirty="0">
                <a:effectLst>
                  <a:outerShdw blurRad="38100" dist="38100" dir="2700000" algn="tl">
                    <a:srgbClr val="000000">
                      <a:alpha val="43137"/>
                    </a:srgbClr>
                  </a:outerShdw>
                </a:effectLst>
                <a:latin typeface="Book Antiqua" pitchFamily="18" charset="0"/>
              </a:rPr>
              <a:t>• Творческие работы;</a:t>
            </a:r>
          </a:p>
          <a:p>
            <a:pPr marL="0" indent="0">
              <a:buNone/>
            </a:pPr>
            <a:r>
              <a:rPr lang="ru-RU" sz="2000" b="1" dirty="0">
                <a:effectLst>
                  <a:outerShdw blurRad="38100" dist="38100" dir="2700000" algn="tl">
                    <a:srgbClr val="000000">
                      <a:alpha val="43137"/>
                    </a:srgbClr>
                  </a:outerShdw>
                </a:effectLst>
                <a:latin typeface="Book Antiqua" pitchFamily="18" charset="0"/>
              </a:rPr>
              <a:t>• Анкетирование и тестирование.</a:t>
            </a:r>
          </a:p>
        </p:txBody>
      </p:sp>
      <p:sp>
        <p:nvSpPr>
          <p:cNvPr id="7"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Функции специалиста:</a:t>
            </a:r>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endPar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endParaRPr>
          </a:p>
        </p:txBody>
      </p:sp>
      <p:sp>
        <p:nvSpPr>
          <p:cNvPr id="11" name="Заголовок 6"/>
          <p:cNvSpPr txBox="1">
            <a:spLocks/>
          </p:cNvSpPr>
          <p:nvPr/>
        </p:nvSpPr>
        <p:spPr bwMode="auto">
          <a:xfrm>
            <a:off x="89756" y="4149080"/>
            <a:ext cx="8964487" cy="383791"/>
          </a:xfrm>
          <a:prstGeom prst="rect">
            <a:avLst/>
          </a:prstGeom>
          <a:ln w="9525" cap="flat" cmpd="sng" algn="ctr">
            <a:solidFill>
              <a:schemeClr val="accent3">
                <a:shade val="95000"/>
                <a:satMod val="105000"/>
              </a:schemeClr>
            </a:solidFill>
            <a:prstDash val="solid"/>
            <a:miter lim="800000"/>
            <a:headEnd/>
            <a:tailEn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dk1"/>
                </a:solidFill>
                <a:latin typeface="+mn-lt"/>
                <a:ea typeface="+mn-ea"/>
                <a:cs typeface="+mn-cs"/>
              </a:defRPr>
            </a:lvl1pPr>
            <a:lvl2pPr algn="ctr" rtl="0" eaLnBrk="0" fontAlgn="base" hangingPunct="0">
              <a:spcBef>
                <a:spcPct val="0"/>
              </a:spcBef>
              <a:spcAft>
                <a:spcPct val="0"/>
              </a:spcAft>
              <a:defRPr sz="4400">
                <a:solidFill>
                  <a:schemeClr val="dk1"/>
                </a:solidFill>
                <a:latin typeface="+mn-lt"/>
                <a:ea typeface="+mn-ea"/>
                <a:cs typeface="+mn-cs"/>
              </a:defRPr>
            </a:lvl2pPr>
            <a:lvl3pPr algn="ctr" rtl="0" eaLnBrk="0" fontAlgn="base" hangingPunct="0">
              <a:spcBef>
                <a:spcPct val="0"/>
              </a:spcBef>
              <a:spcAft>
                <a:spcPct val="0"/>
              </a:spcAft>
              <a:defRPr sz="4400">
                <a:solidFill>
                  <a:schemeClr val="dk1"/>
                </a:solidFill>
                <a:latin typeface="+mn-lt"/>
                <a:ea typeface="+mn-ea"/>
                <a:cs typeface="+mn-cs"/>
              </a:defRPr>
            </a:lvl3pPr>
            <a:lvl4pPr algn="ctr" rtl="0" eaLnBrk="0" fontAlgn="base" hangingPunct="0">
              <a:spcBef>
                <a:spcPct val="0"/>
              </a:spcBef>
              <a:spcAft>
                <a:spcPct val="0"/>
              </a:spcAft>
              <a:defRPr sz="4400">
                <a:solidFill>
                  <a:schemeClr val="dk1"/>
                </a:solidFill>
                <a:latin typeface="+mn-lt"/>
                <a:ea typeface="+mn-ea"/>
                <a:cs typeface="+mn-cs"/>
              </a:defRPr>
            </a:lvl4pPr>
            <a:lvl5pPr algn="ctr" rtl="0" eaLnBrk="0" fontAlgn="base" hangingPunct="0">
              <a:spcBef>
                <a:spcPct val="0"/>
              </a:spcBef>
              <a:spcAft>
                <a:spcPct val="0"/>
              </a:spcAft>
              <a:defRPr sz="4400">
                <a:solidFill>
                  <a:schemeClr val="dk1"/>
                </a:solidFill>
                <a:latin typeface="+mn-lt"/>
                <a:ea typeface="+mn-ea"/>
                <a:cs typeface="+mn-cs"/>
              </a:defRPr>
            </a:lvl5pPr>
            <a:lvl6pPr marL="457200" algn="ctr" rtl="0" fontAlgn="base">
              <a:spcBef>
                <a:spcPct val="0"/>
              </a:spcBef>
              <a:spcAft>
                <a:spcPct val="0"/>
              </a:spcAft>
              <a:defRPr sz="4400">
                <a:solidFill>
                  <a:schemeClr val="dk1"/>
                </a:solidFill>
                <a:latin typeface="+mn-lt"/>
                <a:ea typeface="+mn-ea"/>
                <a:cs typeface="+mn-cs"/>
              </a:defRPr>
            </a:lvl6pPr>
            <a:lvl7pPr marL="914400" algn="ctr" rtl="0" fontAlgn="base">
              <a:spcBef>
                <a:spcPct val="0"/>
              </a:spcBef>
              <a:spcAft>
                <a:spcPct val="0"/>
              </a:spcAft>
              <a:defRPr sz="4400">
                <a:solidFill>
                  <a:schemeClr val="dk1"/>
                </a:solidFill>
                <a:latin typeface="+mn-lt"/>
                <a:ea typeface="+mn-ea"/>
                <a:cs typeface="+mn-cs"/>
              </a:defRPr>
            </a:lvl7pPr>
            <a:lvl8pPr marL="1371600" algn="ctr" rtl="0" fontAlgn="base">
              <a:spcBef>
                <a:spcPct val="0"/>
              </a:spcBef>
              <a:spcAft>
                <a:spcPct val="0"/>
              </a:spcAft>
              <a:defRPr sz="4400">
                <a:solidFill>
                  <a:schemeClr val="dk1"/>
                </a:solidFill>
                <a:latin typeface="+mn-lt"/>
                <a:ea typeface="+mn-ea"/>
                <a:cs typeface="+mn-cs"/>
              </a:defRPr>
            </a:lvl8pPr>
            <a:lvl9pPr marL="1828800" algn="ctr" rtl="0" fontAlgn="base">
              <a:spcBef>
                <a:spcPct val="0"/>
              </a:spcBef>
              <a:spcAft>
                <a:spcPct val="0"/>
              </a:spcAft>
              <a:defRPr sz="4400">
                <a:solidFill>
                  <a:schemeClr val="dk1"/>
                </a:solidFill>
                <a:latin typeface="+mn-lt"/>
                <a:ea typeface="+mn-ea"/>
                <a:cs typeface="+mn-cs"/>
              </a:defRPr>
            </a:lvl9pPr>
          </a:lstStyle>
          <a:p>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Методы и формы отслеживания результативности занятий:</a:t>
            </a:r>
          </a:p>
        </p:txBody>
      </p:sp>
    </p:spTree>
    <p:extLst>
      <p:ext uri="{BB962C8B-B14F-4D97-AF65-F5344CB8AC3E}">
        <p14:creationId xmlns:p14="http://schemas.microsoft.com/office/powerpoint/2010/main" val="130980063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3980530500"/>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260648"/>
            <a:ext cx="9144000" cy="6597352"/>
          </a:xfr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2000" b="1" dirty="0">
                <a:effectLst>
                  <a:outerShdw blurRad="38100" dist="38100" dir="2700000" algn="tl">
                    <a:srgbClr val="000000">
                      <a:alpha val="43137"/>
                    </a:srgbClr>
                  </a:outerShdw>
                </a:effectLst>
                <a:latin typeface="Book Antiqua" pitchFamily="18" charset="0"/>
              </a:rPr>
              <a:t>увлеченная </a:t>
            </a: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работа над серией портретных или пейзажных снимков</a:t>
            </a:r>
            <a:r>
              <a:rPr lang="ru-RU" sz="2000" b="1" dirty="0">
                <a:effectLst>
                  <a:outerShdw blurRad="38100" dist="38100" dir="2700000" algn="tl">
                    <a:srgbClr val="000000">
                      <a:alpha val="43137"/>
                    </a:srgbClr>
                  </a:outerShdw>
                </a:effectLst>
                <a:latin typeface="Book Antiqua" pitchFamily="18" charset="0"/>
              </a:rPr>
              <a:t>, поиск лучшего ракурса их съемки, исследование пространства вокруг себя для выбора места, моделирование картинки своей собственной жизни;</a:t>
            </a:r>
          </a:p>
          <a:p>
            <a:pPr>
              <a:buFont typeface="Wingdings"/>
              <a:buChar char="v"/>
            </a:pP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выкладывание десятков фотографий </a:t>
            </a:r>
            <a:r>
              <a:rPr lang="ru-RU" sz="2000" b="1" dirty="0">
                <a:effectLst>
                  <a:outerShdw blurRad="38100" dist="38100" dir="2700000" algn="tl">
                    <a:srgbClr val="000000">
                      <a:alpha val="43137"/>
                    </a:srgbClr>
                  </a:outerShdw>
                </a:effectLst>
                <a:latin typeface="Book Antiqua" pitchFamily="18" charset="0"/>
              </a:rPr>
              <a:t>об экскурсии, поездке, важном событии, своих впечатлениях </a:t>
            </a: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в социальных сетях</a:t>
            </a:r>
            <a:r>
              <a:rPr lang="ru-RU" sz="2000" b="1" dirty="0">
                <a:effectLst>
                  <a:outerShdw blurRad="38100" dist="38100" dir="2700000" algn="tl">
                    <a:srgbClr val="000000">
                      <a:alpha val="43137"/>
                    </a:srgbClr>
                  </a:outerShdw>
                </a:effectLst>
                <a:latin typeface="Book Antiqua" pitchFamily="18" charset="0"/>
              </a:rPr>
              <a:t>, создание истории своей жизни – грустной или веселой, скромной или авантюрной;</a:t>
            </a:r>
          </a:p>
          <a:p>
            <a:pPr>
              <a:buFont typeface="Wingdings"/>
              <a:buChar char="v"/>
            </a:pP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позирование перед фотокамерой</a:t>
            </a:r>
            <a:r>
              <a:rPr lang="ru-RU" sz="2000" b="1" dirty="0">
                <a:effectLst>
                  <a:outerShdw blurRad="38100" dist="38100" dir="2700000" algn="tl">
                    <a:srgbClr val="000000">
                      <a:alpha val="43137"/>
                    </a:srgbClr>
                  </a:outerShdw>
                </a:effectLst>
                <a:latin typeface="Book Antiqua" pitchFamily="18" charset="0"/>
              </a:rPr>
              <a:t>, создание своего определенного образа и желаемого настроения;</a:t>
            </a:r>
          </a:p>
          <a:p>
            <a:pPr>
              <a:buFont typeface="Wingdings"/>
              <a:buChar char="v"/>
            </a:pP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просмотр наших старых семейных или школьных альбомов </a:t>
            </a:r>
            <a:r>
              <a:rPr lang="ru-RU" sz="2000" b="1" dirty="0">
                <a:effectLst>
                  <a:outerShdw blurRad="38100" dist="38100" dir="2700000" algn="tl">
                    <a:srgbClr val="000000">
                      <a:alpha val="43137"/>
                    </a:srgbClr>
                  </a:outerShdw>
                </a:effectLst>
                <a:latin typeface="Book Antiqua" pitchFamily="18" charset="0"/>
              </a:rPr>
              <a:t>с пожелтевшими фотографиями, свое воссоединение с историей своей семьи, рода, своего класса;</a:t>
            </a:r>
          </a:p>
          <a:p>
            <a:pPr>
              <a:buFont typeface="Wingdings"/>
              <a:buChar char="v"/>
            </a:pP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составление фотоколлажей </a:t>
            </a:r>
            <a:r>
              <a:rPr lang="ru-RU" sz="2000" b="1" dirty="0">
                <a:effectLst>
                  <a:outerShdw blurRad="38100" dist="38100" dir="2700000" algn="tl">
                    <a:srgbClr val="000000">
                      <a:alpha val="43137"/>
                    </a:srgbClr>
                  </a:outerShdw>
                </a:effectLst>
                <a:latin typeface="Book Antiqua" pitchFamily="18" charset="0"/>
              </a:rPr>
              <a:t>из какого-то своего значимого события или просто из понравившихся снимков;</a:t>
            </a:r>
          </a:p>
          <a:p>
            <a:pPr>
              <a:buFont typeface="Wingdings"/>
              <a:buChar char="v"/>
            </a:pP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создание своих собственных фотографий</a:t>
            </a:r>
            <a:r>
              <a:rPr lang="ru-RU" sz="2000" b="1" dirty="0">
                <a:effectLst>
                  <a:outerShdw blurRad="38100" dist="38100" dir="2700000" algn="tl">
                    <a:srgbClr val="000000">
                      <a:alpha val="43137"/>
                    </a:srgbClr>
                  </a:outerShdw>
                </a:effectLst>
                <a:latin typeface="Book Antiqua" pitchFamily="18" charset="0"/>
              </a:rPr>
              <a:t>, творческая оценка чужих фотографий, их описание и так далее. </a:t>
            </a:r>
            <a:r>
              <a:rPr lang="ru-RU" sz="2000" b="1" u="sng" dirty="0">
                <a:ln w="12700">
                  <a:solidFill>
                    <a:schemeClr val="tx1"/>
                  </a:solidFill>
                  <a:prstDash val="solid"/>
                </a:ln>
                <a:solidFill>
                  <a:srgbClr val="C00000"/>
                </a:solidFill>
                <a:effectLst>
                  <a:outerShdw blurRad="41275" dist="20320" dir="1800000" algn="tl" rotWithShape="0">
                    <a:srgbClr val="000000">
                      <a:alpha val="40000"/>
                    </a:srgbClr>
                  </a:outerShdw>
                </a:effectLst>
                <a:latin typeface="Book Antiqua" pitchFamily="18" charset="0"/>
              </a:rPr>
              <a:t>Важно:</a:t>
            </a:r>
            <a:endParaRPr lang="ru-RU" sz="2000" b="1" u="sng" dirty="0">
              <a:ln w="12700">
                <a:solidFill>
                  <a:schemeClr val="tx1"/>
                </a:solidFill>
                <a:prstDash val="solid"/>
              </a:ln>
              <a:solidFill>
                <a:srgbClr val="C00000"/>
              </a:solidFill>
              <a:effectLst>
                <a:outerShdw blurRad="38100" dist="38100" dir="2700000" algn="tl">
                  <a:srgbClr val="000000">
                    <a:alpha val="43137"/>
                  </a:srgbClr>
                </a:outerShdw>
              </a:effectLst>
              <a:latin typeface="Book Antiqua" pitchFamily="18" charset="0"/>
            </a:endParaRPr>
          </a:p>
          <a:p>
            <a:pPr>
              <a:buFont typeface="Arial" pitchFamily="34" charset="0"/>
              <a:buChar char="•"/>
            </a:pPr>
            <a:r>
              <a:rPr lang="ru-RU" sz="2000" b="1"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увлеченность самим процессом</a:t>
            </a:r>
            <a:r>
              <a:rPr lang="ru-RU" sz="2000" b="1" dirty="0">
                <a:effectLst>
                  <a:outerShdw blurRad="38100" dist="38100" dir="2700000" algn="tl">
                    <a:srgbClr val="000000">
                      <a:alpha val="43137"/>
                    </a:srgbClr>
                  </a:outerShdw>
                </a:effectLst>
                <a:latin typeface="Book Antiqua" pitchFamily="18" charset="0"/>
              </a:rPr>
              <a:t>, создание себе положительных эмоций;</a:t>
            </a:r>
          </a:p>
          <a:p>
            <a:pPr>
              <a:buFont typeface="Arial" pitchFamily="34" charset="0"/>
              <a:buChar char="•"/>
            </a:pPr>
            <a:r>
              <a:rPr lang="ru-RU" sz="2000" b="1"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избавление от своих негативных эмоций</a:t>
            </a:r>
            <a:r>
              <a:rPr lang="ru-RU" sz="2000" b="1" dirty="0">
                <a:effectLst>
                  <a:outerShdw blurRad="38100" dist="38100" dir="2700000" algn="tl">
                    <a:srgbClr val="000000">
                      <a:alpha val="43137"/>
                    </a:srgbClr>
                  </a:outerShdw>
                </a:effectLst>
                <a:latin typeface="Book Antiqua" pitchFamily="18" charset="0"/>
              </a:rPr>
              <a:t>, плохого настроения, развитие своих творческих способностей, повышение самооценки…</a:t>
            </a:r>
          </a:p>
          <a:p>
            <a:pPr>
              <a:buFont typeface="Wingdings"/>
              <a:buChar char="v"/>
            </a:pPr>
            <a:endParaRPr lang="ru-RU" sz="2000" b="1" dirty="0">
              <a:effectLst>
                <a:outerShdw blurRad="38100" dist="38100" dir="2700000" algn="tl">
                  <a:srgbClr val="000000">
                    <a:alpha val="43137"/>
                  </a:srgbClr>
                </a:outerShdw>
              </a:effectLst>
              <a:latin typeface="Book Antiqua" pitchFamily="18" charset="0"/>
            </a:endParaRPr>
          </a:p>
        </p:txBody>
      </p:sp>
      <p:sp>
        <p:nvSpPr>
          <p:cNvPr id="7" name="Заголовок 6"/>
          <p:cNvSpPr>
            <a:spLocks noGrp="1"/>
          </p:cNvSpPr>
          <p:nvPr>
            <p:ph type="title"/>
          </p:nvPr>
        </p:nvSpPr>
        <p:spPr>
          <a:xfrm>
            <a:off x="179512" y="20873"/>
            <a:ext cx="8964487" cy="239775"/>
          </a:xfrm>
        </p:spPr>
        <p:style>
          <a:lnRef idx="1">
            <a:schemeClr val="accent3"/>
          </a:lnRef>
          <a:fillRef idx="2">
            <a:schemeClr val="accent3"/>
          </a:fillRef>
          <a:effectRef idx="1">
            <a:schemeClr val="accent3"/>
          </a:effectRef>
          <a:fontRef idx="minor">
            <a:schemeClr val="dk1"/>
          </a:fontRef>
        </p:style>
        <p:txBody>
          <a:bodyPr/>
          <a:lstStyle/>
          <a:p>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Методы  фототерапии </a:t>
            </a:r>
          </a:p>
        </p:txBody>
      </p:sp>
    </p:spTree>
    <p:extLst>
      <p:ext uri="{BB962C8B-B14F-4D97-AF65-F5344CB8AC3E}">
        <p14:creationId xmlns:p14="http://schemas.microsoft.com/office/powerpoint/2010/main" val="206823261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557878201"/>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2000" b="1" dirty="0">
                <a:effectLst>
                  <a:outerShdw blurRad="38100" dist="38100" dir="2700000" algn="tl">
                    <a:srgbClr val="000000">
                      <a:alpha val="43137"/>
                    </a:srgbClr>
                  </a:outerShdw>
                </a:effectLst>
                <a:latin typeface="Book Antiqua" pitchFamily="18" charset="0"/>
              </a:rPr>
              <a:t>Есть шесть основных направлений, разделенных в зависимости от их основного назначения. Следует, однако, учесть, что </a:t>
            </a: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многие из них могут применяться с разными целями</a:t>
            </a:r>
            <a:r>
              <a:rPr lang="ru-RU" sz="2000" b="1" dirty="0">
                <a:effectLst>
                  <a:outerShdw blurRad="38100" dist="38100" dir="2700000" algn="tl">
                    <a:srgbClr val="000000">
                      <a:alpha val="43137"/>
                    </a:srgbClr>
                  </a:outerShdw>
                </a:effectLst>
                <a:latin typeface="Book Antiqua" pitchFamily="18" charset="0"/>
              </a:rPr>
              <a:t>, поскольку оказывают многостороннее положительное воздействие и связаны с проявлением разных психологических функций фотографии.</a:t>
            </a:r>
          </a:p>
          <a:p>
            <a:pPr marL="457200" indent="-457200">
              <a:buFont typeface="+mj-lt"/>
              <a:buAutoNum type="arabicParenR"/>
            </a:pPr>
            <a:r>
              <a:rPr lang="ru-RU" sz="2000" b="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Группа методов «А» </a:t>
            </a:r>
            <a:r>
              <a:rPr lang="ru-RU" sz="2000" b="1" dirty="0">
                <a:effectLst>
                  <a:outerShdw blurRad="38100" dist="38100" dir="2700000" algn="tl">
                    <a:srgbClr val="000000">
                      <a:alpha val="43137"/>
                    </a:srgbClr>
                  </a:outerShdw>
                </a:effectLst>
                <a:latin typeface="Book Antiqua" pitchFamily="18" charset="0"/>
              </a:rPr>
              <a:t>- включает такие техники, которые </a:t>
            </a: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способствуют развитию и тренировке визуального и понятийного мышления, памяти и внимания</a:t>
            </a:r>
            <a:r>
              <a:rPr lang="ru-RU" sz="2000" b="1" dirty="0">
                <a:effectLst>
                  <a:outerShdw blurRad="38100" dist="38100" dir="2700000" algn="tl">
                    <a:srgbClr val="000000">
                      <a:alpha val="43137"/>
                    </a:srgbClr>
                  </a:outerShdw>
                </a:effectLst>
                <a:latin typeface="Book Antiqua" pitchFamily="18" charset="0"/>
              </a:rPr>
              <a:t>, а также социальной компетентности и тонкой моторике. Такое воздействие будет особенно значимым при использовании работы с фотографией с детьми или взрослыми с ограниченными или сниженными познавательными возможностями.</a:t>
            </a:r>
          </a:p>
          <a:p>
            <a:pPr marL="457200" indent="-457200">
              <a:buFont typeface="+mj-lt"/>
              <a:buAutoNum type="arabicParenR"/>
            </a:pPr>
            <a:r>
              <a:rPr lang="ru-RU" sz="2000" b="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Группа методов «Б» </a:t>
            </a:r>
            <a:r>
              <a:rPr lang="ru-RU" sz="2000" b="1" dirty="0">
                <a:effectLst>
                  <a:outerShdw blurRad="38100" dist="38100" dir="2700000" algn="tl">
                    <a:srgbClr val="000000">
                      <a:alpha val="43137"/>
                    </a:srgbClr>
                  </a:outerShdw>
                </a:effectLst>
                <a:latin typeface="Book Antiqua" pitchFamily="18" charset="0"/>
              </a:rPr>
              <a:t>- предназначена </a:t>
            </a: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для выражения различных чувств</a:t>
            </a:r>
            <a:r>
              <a:rPr lang="ru-RU" sz="2000" b="1" dirty="0">
                <a:effectLst>
                  <a:outerShdw blurRad="38100" dist="38100" dir="2700000" algn="tl">
                    <a:srgbClr val="000000">
                      <a:alpha val="43137"/>
                    </a:srgbClr>
                  </a:outerShdw>
                </a:effectLst>
                <a:latin typeface="Book Antiqua" pitchFamily="18" charset="0"/>
              </a:rPr>
              <a:t>. Целью применения этой группы методов может быть совершенствование навыков самоконтроля и психических защит, раскрытие внутренних ресурсов личности и творческого потенциала. При использовании в групповом контексте, они способствуют самораскрытию участников группы и ее сплочению, кроме того, развивают способность к пониманию чувств и потребностей других людей.</a:t>
            </a:r>
          </a:p>
          <a:p>
            <a:pPr>
              <a:buFont typeface="Wingdings"/>
              <a:buChar char="v"/>
            </a:pPr>
            <a:endParaRPr lang="ru-RU" sz="2000" b="1" dirty="0">
              <a:effectLst>
                <a:outerShdw blurRad="38100" dist="38100" dir="2700000" algn="tl">
                  <a:srgbClr val="000000">
                    <a:alpha val="43137"/>
                  </a:srgbClr>
                </a:outerShdw>
              </a:effectLst>
              <a:latin typeface="Book Antiqua" pitchFamily="18" charset="0"/>
            </a:endParaRPr>
          </a:p>
        </p:txBody>
      </p:sp>
      <p:sp>
        <p:nvSpPr>
          <p:cNvPr id="7"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Группы методов  фототерапии </a:t>
            </a:r>
          </a:p>
        </p:txBody>
      </p:sp>
    </p:spTree>
    <p:extLst>
      <p:ext uri="{BB962C8B-B14F-4D97-AF65-F5344CB8AC3E}">
        <p14:creationId xmlns:p14="http://schemas.microsoft.com/office/powerpoint/2010/main" val="18638964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2493459505"/>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0"/>
            <a:ext cx="9144000" cy="6858000"/>
          </a:xfr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2000" b="1" dirty="0">
                <a:effectLst>
                  <a:outerShdw blurRad="38100" dist="38100" dir="2700000" algn="tl">
                    <a:srgbClr val="000000">
                      <a:alpha val="43137"/>
                    </a:srgbClr>
                  </a:outerShdw>
                </a:effectLst>
                <a:latin typeface="Book Antiqua" pitchFamily="18" charset="0"/>
              </a:rPr>
              <a:t>Популярность обусловлена </a:t>
            </a:r>
          </a:p>
          <a:p>
            <a:pPr>
              <a:buFont typeface="Wingdings"/>
              <a:buChar char="v"/>
            </a:pPr>
            <a:endParaRPr lang="ru-RU" sz="2000" b="1" dirty="0">
              <a:effectLst>
                <a:outerShdw blurRad="38100" dist="38100" dir="2700000" algn="tl">
                  <a:srgbClr val="000000">
                    <a:alpha val="43137"/>
                  </a:srgbClr>
                </a:outerShdw>
              </a:effectLst>
              <a:latin typeface="Book Antiqua" pitchFamily="18" charset="0"/>
            </a:endParaRPr>
          </a:p>
          <a:p>
            <a:pPr>
              <a:buFont typeface="Wingdings"/>
              <a:buChar char="v"/>
            </a:pPr>
            <a:endParaRPr lang="ru-RU" sz="2000" b="1" dirty="0">
              <a:effectLst>
                <a:outerShdw blurRad="38100" dist="38100" dir="2700000" algn="tl">
                  <a:srgbClr val="000000">
                    <a:alpha val="43137"/>
                  </a:srgbClr>
                </a:outerShdw>
              </a:effectLst>
              <a:latin typeface="Book Antiqua" pitchFamily="18" charset="0"/>
            </a:endParaRPr>
          </a:p>
          <a:p>
            <a:pPr>
              <a:buFont typeface="Wingdings"/>
              <a:buChar char="v"/>
            </a:pPr>
            <a:endParaRPr lang="ru-RU" sz="2000" b="1" dirty="0">
              <a:effectLst>
                <a:outerShdw blurRad="38100" dist="38100" dir="2700000" algn="tl">
                  <a:srgbClr val="000000">
                    <a:alpha val="43137"/>
                  </a:srgbClr>
                </a:outerShdw>
              </a:effectLst>
              <a:latin typeface="Book Antiqua" pitchFamily="18" charset="0"/>
            </a:endParaRPr>
          </a:p>
          <a:p>
            <a:pPr>
              <a:buFont typeface="Wingdings"/>
              <a:buChar char="v"/>
            </a:pPr>
            <a:r>
              <a:rPr lang="ru-RU" sz="2000" b="1" dirty="0">
                <a:effectLst>
                  <a:outerShdw blurRad="38100" dist="38100" dir="2700000" algn="tl">
                    <a:srgbClr val="000000">
                      <a:alpha val="43137"/>
                    </a:srgbClr>
                  </a:outerShdw>
                </a:effectLst>
                <a:latin typeface="Book Antiqua" pitchFamily="18" charset="0"/>
              </a:rPr>
              <a:t>Фототерапия </a:t>
            </a:r>
            <a:r>
              <a:rPr lang="ru-RU" sz="20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используется как в групповом</a:t>
            </a:r>
            <a:r>
              <a:rPr lang="ru-RU" sz="2000" b="1" dirty="0">
                <a:effectLst>
                  <a:outerShdw blurRad="38100" dist="38100" dir="2700000" algn="tl">
                    <a:srgbClr val="000000">
                      <a:alpha val="43137"/>
                    </a:srgbClr>
                  </a:outerShdw>
                </a:effectLst>
                <a:latin typeface="Book Antiqua" pitchFamily="18" charset="0"/>
              </a:rPr>
              <a:t>, так и в </a:t>
            </a:r>
            <a:r>
              <a:rPr lang="ru-RU" sz="20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индивидуальном формате</a:t>
            </a:r>
            <a:r>
              <a:rPr lang="ru-RU" sz="2000" b="1" dirty="0">
                <a:effectLst>
                  <a:outerShdw blurRad="38100" dist="38100" dir="2700000" algn="tl">
                    <a:srgbClr val="000000">
                      <a:alpha val="43137"/>
                    </a:srgbClr>
                  </a:outerShdw>
                </a:effectLst>
                <a:latin typeface="Book Antiqua" pitchFamily="18" charset="0"/>
              </a:rPr>
              <a:t>, она призвана </a:t>
            </a: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помочь человеку осознать себя в системе прошлого, настоящего и будущего времени</a:t>
            </a:r>
            <a:r>
              <a:rPr lang="ru-RU" sz="2000" b="1" dirty="0">
                <a:effectLst>
                  <a:outerShdw blurRad="38100" dist="38100" dir="2700000" algn="tl">
                    <a:srgbClr val="000000">
                      <a:alpha val="43137"/>
                    </a:srgbClr>
                  </a:outerShdw>
                </a:effectLst>
                <a:latin typeface="Book Antiqua" pitchFamily="18" charset="0"/>
              </a:rPr>
              <a:t>, развивать воображение и познавательную активность.</a:t>
            </a:r>
          </a:p>
          <a:p>
            <a:pPr>
              <a:buFont typeface="Wingdings"/>
              <a:buChar char="v"/>
            </a:pPr>
            <a:r>
              <a:rPr lang="ru-RU" sz="2000" b="1" dirty="0">
                <a:effectLst>
                  <a:outerShdw blurRad="38100" dist="38100" dir="2700000" algn="tl">
                    <a:srgbClr val="000000">
                      <a:alpha val="43137"/>
                    </a:srgbClr>
                  </a:outerShdw>
                </a:effectLst>
                <a:latin typeface="Book Antiqua" pitchFamily="18" charset="0"/>
              </a:rPr>
              <a:t>Джуди </a:t>
            </a:r>
            <a:r>
              <a:rPr lang="ru-RU" sz="2000" b="1" dirty="0" err="1">
                <a:effectLst>
                  <a:outerShdw blurRad="38100" dist="38100" dir="2700000" algn="tl">
                    <a:srgbClr val="000000">
                      <a:alpha val="43137"/>
                    </a:srgbClr>
                  </a:outerShdw>
                </a:effectLst>
                <a:latin typeface="Book Antiqua" pitchFamily="18" charset="0"/>
              </a:rPr>
              <a:t>Вайзер</a:t>
            </a:r>
            <a:r>
              <a:rPr lang="ru-RU" sz="2000" b="1" dirty="0">
                <a:effectLst>
                  <a:outerShdw blurRad="38100" dist="38100" dir="2700000" algn="tl">
                    <a:srgbClr val="000000">
                      <a:alpha val="43137"/>
                    </a:srgbClr>
                  </a:outerShdw>
                </a:effectLst>
                <a:latin typeface="Book Antiqua" pitchFamily="18" charset="0"/>
              </a:rPr>
              <a:t>  </a:t>
            </a:r>
            <a:r>
              <a:rPr lang="ru-RU" sz="20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предложила классификацию техник фототерапии</a:t>
            </a:r>
            <a:r>
              <a:rPr lang="ru-RU" sz="2000" b="1" dirty="0">
                <a:effectLst>
                  <a:outerShdw blurRad="38100" dist="38100" dir="2700000" algn="tl">
                    <a:srgbClr val="000000">
                      <a:alpha val="43137"/>
                    </a:srgbClr>
                  </a:outerShdw>
                </a:effectLst>
                <a:latin typeface="Book Antiqua" pitchFamily="18" charset="0"/>
              </a:rPr>
              <a:t>, основанную на использовании разных видов фотографии. </a:t>
            </a:r>
          </a:p>
          <a:p>
            <a:pPr>
              <a:buFont typeface="Wingdings"/>
              <a:buChar char="v"/>
            </a:pP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В России</a:t>
            </a:r>
            <a:r>
              <a:rPr lang="ru-RU" sz="2000" b="1" dirty="0">
                <a:effectLst>
                  <a:outerShdw blurRad="38100" dist="38100" dir="2700000" algn="tl">
                    <a:srgbClr val="000000">
                      <a:alpha val="43137"/>
                    </a:srgbClr>
                  </a:outerShdw>
                </a:effectLst>
                <a:latin typeface="Book Antiqua" pitchFamily="18" charset="0"/>
              </a:rPr>
              <a:t> продолжателем ее идей стал </a:t>
            </a:r>
            <a:r>
              <a:rPr lang="ru-RU" sz="2000" b="1" i="1" dirty="0">
                <a:effectLst>
                  <a:outerShdw blurRad="38100" dist="38100" dir="2700000" algn="tl">
                    <a:srgbClr val="000000">
                      <a:alpha val="43137"/>
                    </a:srgbClr>
                  </a:outerShdw>
                </a:effectLst>
                <a:latin typeface="Book Antiqua" pitchFamily="18" charset="0"/>
              </a:rPr>
              <a:t>кандидат медицинских наук, доцент кафедры психотерапии Санкт-Петербургской государственной Медицинской Академии им. И. И. Мечникова, председатель Арт-терапевтической ассоциации, вице-президент секции искусства и психиатрии Всемирной психиатрической ассоциации </a:t>
            </a:r>
            <a:r>
              <a:rPr lang="ru-RU" sz="20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А. И. Копытин</a:t>
            </a:r>
            <a:r>
              <a:rPr lang="ru-RU" sz="2000" b="1" dirty="0">
                <a:effectLst>
                  <a:outerShdw blurRad="38100" dist="38100" dir="2700000" algn="tl">
                    <a:srgbClr val="000000">
                      <a:alpha val="43137"/>
                    </a:srgbClr>
                  </a:outerShdw>
                </a:effectLst>
                <a:latin typeface="Book Antiqua" pitchFamily="18" charset="0"/>
              </a:rPr>
              <a:t>. Именно он сказал, что </a:t>
            </a: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«Общаясь» с фотографиями или создавая их, человек как бы «лечит» себя сам</a:t>
            </a:r>
            <a:r>
              <a:rPr lang="ru-RU" sz="2000" b="1" dirty="0">
                <a:effectLst>
                  <a:outerShdw blurRad="38100" dist="38100" dir="2700000" algn="tl">
                    <a:srgbClr val="000000">
                      <a:alpha val="43137"/>
                    </a:srgbClr>
                  </a:outerShdw>
                </a:effectLst>
                <a:latin typeface="Book Antiqua" pitchFamily="18" charset="0"/>
              </a:rPr>
              <a:t>.</a:t>
            </a:r>
          </a:p>
          <a:p>
            <a:pPr>
              <a:buFont typeface="Wingdings"/>
              <a:buChar char="v"/>
            </a:pPr>
            <a:r>
              <a:rPr lang="ru-RU" sz="20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Зарубежный и отечественный опыт </a:t>
            </a:r>
            <a:r>
              <a:rPr lang="ru-RU" sz="2000" b="1" dirty="0">
                <a:effectLst>
                  <a:outerShdw blurRad="38100" dist="38100" dir="2700000" algn="tl">
                    <a:srgbClr val="000000">
                      <a:alpha val="43137"/>
                    </a:srgbClr>
                  </a:outerShdw>
                </a:effectLst>
                <a:latin typeface="Book Antiqua" pitchFamily="18" charset="0"/>
              </a:rPr>
              <a:t>применения фотографии в психологической практике </a:t>
            </a:r>
            <a:r>
              <a:rPr lang="ru-RU" sz="20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обобщен в книге «Фототерапия</a:t>
            </a:r>
            <a:r>
              <a:rPr lang="ru-RU" sz="2000" b="1" dirty="0">
                <a:effectLst>
                  <a:outerShdw blurRad="38100" dist="38100" dir="2700000" algn="tl">
                    <a:srgbClr val="000000">
                      <a:alpha val="43137"/>
                    </a:srgbClr>
                  </a:outerShdw>
                </a:effectLst>
                <a:latin typeface="Book Antiqua" pitchFamily="18" charset="0"/>
              </a:rPr>
              <a:t>» (под редакцией А.И. Копытина), вышедшей в 2006 г. в издательстве «</a:t>
            </a:r>
            <a:r>
              <a:rPr lang="ru-RU" sz="2000" b="1" dirty="0" err="1">
                <a:effectLst>
                  <a:outerShdw blurRad="38100" dist="38100" dir="2700000" algn="tl">
                    <a:srgbClr val="000000">
                      <a:alpha val="43137"/>
                    </a:srgbClr>
                  </a:outerShdw>
                </a:effectLst>
                <a:latin typeface="Book Antiqua" pitchFamily="18" charset="0"/>
              </a:rPr>
              <a:t>Когито</a:t>
            </a:r>
            <a:r>
              <a:rPr lang="ru-RU" sz="2000" b="1" dirty="0">
                <a:effectLst>
                  <a:outerShdw blurRad="38100" dist="38100" dir="2700000" algn="tl">
                    <a:srgbClr val="000000">
                      <a:alpha val="43137"/>
                    </a:srgbClr>
                  </a:outerShdw>
                </a:effectLst>
                <a:latin typeface="Book Antiqua" pitchFamily="18" charset="0"/>
              </a:rPr>
              <a:t>-Центр» в Москве. </a:t>
            </a:r>
          </a:p>
        </p:txBody>
      </p:sp>
      <p:graphicFrame>
        <p:nvGraphicFramePr>
          <p:cNvPr id="2" name="Таблица 1"/>
          <p:cNvGraphicFramePr>
            <a:graphicFrameLocks noGrp="1"/>
          </p:cNvGraphicFramePr>
          <p:nvPr>
            <p:extLst>
              <p:ext uri="{D42A27DB-BD31-4B8C-83A1-F6EECF244321}">
                <p14:modId xmlns:p14="http://schemas.microsoft.com/office/powerpoint/2010/main" val="3526376666"/>
              </p:ext>
            </p:extLst>
          </p:nvPr>
        </p:nvGraphicFramePr>
        <p:xfrm>
          <a:off x="107504" y="476672"/>
          <a:ext cx="8928992" cy="914400"/>
        </p:xfrm>
        <a:graphic>
          <a:graphicData uri="http://schemas.openxmlformats.org/drawingml/2006/table">
            <a:tbl>
              <a:tblPr firstRow="1" bandRow="1">
                <a:tableStyleId>{5940675A-B579-460E-94D1-54222C63F5DA}</a:tableStyleId>
              </a:tblPr>
              <a:tblGrid>
                <a:gridCol w="3744416">
                  <a:extLst>
                    <a:ext uri="{9D8B030D-6E8A-4147-A177-3AD203B41FA5}">
                      <a16:colId xmlns:a16="http://schemas.microsoft.com/office/drawing/2014/main" val="20000"/>
                    </a:ext>
                  </a:extLst>
                </a:gridCol>
                <a:gridCol w="5184576">
                  <a:extLst>
                    <a:ext uri="{9D8B030D-6E8A-4147-A177-3AD203B41FA5}">
                      <a16:colId xmlns:a16="http://schemas.microsoft.com/office/drawing/2014/main" val="20001"/>
                    </a:ext>
                  </a:extLst>
                </a:gridCol>
              </a:tblGrid>
              <a:tr h="370840">
                <a:tc>
                  <a:txBody>
                    <a:bodyPr/>
                    <a:lstStyle/>
                    <a:p>
                      <a:r>
                        <a:rPr lang="ru-RU" sz="1800" b="1" dirty="0">
                          <a:effectLst>
                            <a:outerShdw blurRad="38100" dist="38100" dir="2700000" algn="tl">
                              <a:srgbClr val="000000">
                                <a:alpha val="43137"/>
                              </a:srgbClr>
                            </a:outerShdw>
                          </a:effectLst>
                          <a:latin typeface="Book Antiqua" pitchFamily="18" charset="0"/>
                        </a:rPr>
                        <a:t>возросшим интересом людей к фотографированию в целом, </a:t>
                      </a:r>
                      <a:endParaRPr lang="ru-RU" dirty="0"/>
                    </a:p>
                  </a:txBody>
                  <a:tcPr>
                    <a:gradFill flip="none" rotWithShape="1">
                      <a:gsLst>
                        <a:gs pos="0">
                          <a:schemeClr val="accent3">
                            <a:lumMod val="60000"/>
                            <a:lumOff val="40000"/>
                            <a:tint val="66000"/>
                            <a:satMod val="160000"/>
                          </a:schemeClr>
                        </a:gs>
                        <a:gs pos="50000">
                          <a:schemeClr val="accent3">
                            <a:lumMod val="60000"/>
                            <a:lumOff val="40000"/>
                            <a:tint val="44500"/>
                            <a:satMod val="160000"/>
                          </a:schemeClr>
                        </a:gs>
                        <a:gs pos="100000">
                          <a:schemeClr val="accent3">
                            <a:lumMod val="60000"/>
                            <a:lumOff val="40000"/>
                            <a:tint val="23500"/>
                            <a:satMod val="160000"/>
                          </a:schemeClr>
                        </a:gs>
                      </a:gsLst>
                      <a:lin ang="10800000" scaled="1"/>
                      <a:tileRect/>
                    </a:gradFill>
                  </a:tcPr>
                </a:tc>
                <a:tc>
                  <a:txBody>
                    <a:bodyPr/>
                    <a:lstStyle/>
                    <a:p>
                      <a:r>
                        <a:rPr lang="ru-RU" sz="1800" b="1" dirty="0">
                          <a:effectLst>
                            <a:outerShdw blurRad="38100" dist="38100" dir="2700000" algn="tl">
                              <a:srgbClr val="000000">
                                <a:alpha val="43137"/>
                              </a:srgbClr>
                            </a:outerShdw>
                          </a:effectLst>
                          <a:latin typeface="Book Antiqua" pitchFamily="18" charset="0"/>
                        </a:rPr>
                        <a:t>увеличением технического арсенала средств фотографирования: фотоаппараты, камеры, телефоны и т. д. </a:t>
                      </a:r>
                      <a:endParaRPr lang="ru-RU" dirty="0"/>
                    </a:p>
                  </a:txBody>
                  <a:tcPr>
                    <a:gradFill flip="none" rotWithShape="1">
                      <a:gsLst>
                        <a:gs pos="0">
                          <a:schemeClr val="accent3">
                            <a:lumMod val="60000"/>
                            <a:lumOff val="40000"/>
                            <a:tint val="66000"/>
                            <a:satMod val="160000"/>
                          </a:schemeClr>
                        </a:gs>
                        <a:gs pos="50000">
                          <a:schemeClr val="accent3">
                            <a:lumMod val="60000"/>
                            <a:lumOff val="40000"/>
                            <a:tint val="44500"/>
                            <a:satMod val="160000"/>
                          </a:schemeClr>
                        </a:gs>
                        <a:gs pos="100000">
                          <a:schemeClr val="accent3">
                            <a:lumMod val="60000"/>
                            <a:lumOff val="40000"/>
                            <a:tint val="23500"/>
                            <a:satMod val="160000"/>
                          </a:schemeClr>
                        </a:gs>
                      </a:gsLst>
                      <a:lin ang="10800000" scaled="1"/>
                      <a:tileRect/>
                    </a:gra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93288882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970451277"/>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0"/>
            <a:ext cx="9144000" cy="6858000"/>
          </a:xfr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AutoNum type="arabicParenR" startAt="3"/>
            </a:pPr>
            <a:r>
              <a:rPr lang="ru-RU" sz="1900" b="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Группа методов «В» </a:t>
            </a:r>
            <a:r>
              <a:rPr lang="ru-RU" sz="1900" b="1" dirty="0">
                <a:effectLst>
                  <a:outerShdw blurRad="38100" dist="38100" dir="2700000" algn="tl">
                    <a:srgbClr val="000000">
                      <a:alpha val="43137"/>
                    </a:srgbClr>
                  </a:outerShdw>
                </a:effectLst>
                <a:latin typeface="Book Antiqua" pitchFamily="18" charset="0"/>
              </a:rPr>
              <a:t>-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Восприятие себя - состоит из игр и упражнений, которые позволяют более целенаправленно исследовать образ «Я» </a:t>
            </a:r>
            <a:r>
              <a:rPr lang="ru-RU" sz="1900" b="1" dirty="0">
                <a:effectLst>
                  <a:outerShdw blurRad="38100" dist="38100" dir="2700000" algn="tl">
                    <a:srgbClr val="000000">
                      <a:alpha val="43137"/>
                    </a:srgbClr>
                  </a:outerShdw>
                </a:effectLst>
                <a:latin typeface="Book Antiqua" pitchFamily="18" charset="0"/>
              </a:rPr>
              <a:t>и различные грани их внутреннего мира и системы отношений. Их применение в группе позволяет сплотить группу, развить межличностную компетентность, осознать общность и различия опыта, а также укрепить «Я» и личные границы.</a:t>
            </a:r>
          </a:p>
          <a:p>
            <a:pPr>
              <a:buAutoNum type="arabicParenR" startAt="3"/>
            </a:pPr>
            <a:r>
              <a:rPr lang="ru-RU" sz="1900" b="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Группа методов «Г» </a:t>
            </a:r>
            <a:r>
              <a:rPr lang="ru-RU" sz="1900" b="1" dirty="0">
                <a:effectLst>
                  <a:outerShdw blurRad="38100" dist="38100" dir="2700000" algn="tl">
                    <a:srgbClr val="000000">
                      <a:alpha val="43137"/>
                    </a:srgbClr>
                  </a:outerShdw>
                </a:effectLst>
                <a:latin typeface="Book Antiqua" pitchFamily="18" charset="0"/>
              </a:rPr>
              <a:t>предназначены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для работы в парах и позволяют развивать межличностную компетентность </a:t>
            </a:r>
            <a:r>
              <a:rPr lang="ru-RU" sz="1900" b="1" dirty="0">
                <a:effectLst>
                  <a:outerShdw blurRad="38100" dist="38100" dir="2700000" algn="tl">
                    <a:srgbClr val="000000">
                      <a:alpha val="43137"/>
                    </a:srgbClr>
                  </a:outerShdw>
                </a:effectLst>
                <a:latin typeface="Book Antiqua" pitchFamily="18" charset="0"/>
              </a:rPr>
              <a:t>и навыки включения в совместную деятельность. Их применение в групповом контексте способствует сближению и самораскрытию участников и формированию групповой сплоченности.</a:t>
            </a:r>
          </a:p>
          <a:p>
            <a:pPr>
              <a:buAutoNum type="arabicParenR" startAt="3"/>
            </a:pPr>
            <a:r>
              <a:rPr lang="ru-RU" sz="1900" b="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Группа методов «Д» </a:t>
            </a:r>
            <a:r>
              <a:rPr lang="ru-RU" sz="1900" b="1" dirty="0">
                <a:effectLst>
                  <a:outerShdw blurRad="38100" dist="38100" dir="2700000" algn="tl">
                    <a:srgbClr val="000000">
                      <a:alpha val="43137"/>
                    </a:srgbClr>
                  </a:outerShdw>
                </a:effectLst>
                <a:latin typeface="Book Antiqua" pitchFamily="18" charset="0"/>
              </a:rPr>
              <a:t>рассчитаны на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совместную работу участников группы (или членов семьи) и применяются примерно с теми же целями, что и упражнения и игры из группы методов «Г». </a:t>
            </a:r>
            <a:r>
              <a:rPr lang="ru-RU" sz="1900" b="1" dirty="0">
                <a:effectLst>
                  <a:outerShdw blurRad="38100" dist="38100" dir="2700000" algn="tl">
                    <a:srgbClr val="000000">
                      <a:alpha val="43137"/>
                    </a:srgbClr>
                  </a:outerShdw>
                </a:effectLst>
                <a:latin typeface="Book Antiqua" pitchFamily="18" charset="0"/>
              </a:rPr>
              <a:t>В то же время некоторые из них могут быть использованы для работы с внутригрупповыми конфликтами и для раскрытия внутренних ресурсов группы.</a:t>
            </a:r>
          </a:p>
          <a:p>
            <a:pPr>
              <a:buAutoNum type="arabicParenR" startAt="3"/>
            </a:pPr>
            <a:r>
              <a:rPr lang="ru-RU" sz="1900" b="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Группа методов «Е»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сочетают фотографию с иными формами творческого самовыражения </a:t>
            </a:r>
            <a:r>
              <a:rPr lang="ru-RU" sz="1900" b="1" dirty="0">
                <a:effectLst>
                  <a:outerShdw blurRad="38100" dist="38100" dir="2700000" algn="tl">
                    <a:srgbClr val="000000">
                      <a:alpha val="43137"/>
                    </a:srgbClr>
                  </a:outerShdw>
                </a:effectLst>
                <a:latin typeface="Book Antiqua" pitchFamily="18" charset="0"/>
              </a:rPr>
              <a:t>- сценическим искусством, движением и танцем и т.д. В некоторых случаях они могут применятся с теми же целями, что и методы группы «Б». Поскольку они могут предполагать парную работу, цели их применения могут быть аналогичны целям применения методов групп «Г» и «Д».</a:t>
            </a:r>
          </a:p>
          <a:p>
            <a:pPr marL="0" indent="0">
              <a:buNone/>
            </a:pPr>
            <a:endParaRPr lang="ru-RU" sz="1800" b="1" dirty="0">
              <a:effectLst>
                <a:outerShdw blurRad="38100" dist="38100" dir="2700000" algn="tl">
                  <a:srgbClr val="000000">
                    <a:alpha val="43137"/>
                  </a:srgbClr>
                </a:outerShdw>
              </a:effectLst>
              <a:latin typeface="Book Antiqua" pitchFamily="18" charset="0"/>
            </a:endParaRPr>
          </a:p>
        </p:txBody>
      </p:sp>
    </p:spTree>
    <p:extLst>
      <p:ext uri="{BB962C8B-B14F-4D97-AF65-F5344CB8AC3E}">
        <p14:creationId xmlns:p14="http://schemas.microsoft.com/office/powerpoint/2010/main" val="136513098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3144609006"/>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20873"/>
            <a:ext cx="9144000" cy="6858000"/>
          </a:xfr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p:txBody>
      </p:sp>
      <p:pic>
        <p:nvPicPr>
          <p:cNvPr id="1026" name="Picture 2" descr="F:\ФЕВРАЛЬ\ФОТОТЕРАПИЯ\КАРТИНКИ\007.jpg"/>
          <p:cNvPicPr>
            <a:picLocks noChangeAspect="1" noChangeArrowheads="1"/>
          </p:cNvPicPr>
          <p:nvPr/>
        </p:nvPicPr>
        <p:blipFill>
          <a:blip r:embed="rId11">
            <a:extLst>
              <a:ext uri="{BEBA8EAE-BF5A-486C-A8C5-ECC9F3942E4B}">
                <a14:imgProps xmlns:a14="http://schemas.microsoft.com/office/drawing/2010/main">
                  <a14:imgLayer r:embed="rId12">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251520" y="116632"/>
            <a:ext cx="8352928" cy="6264696"/>
          </a:xfrm>
          <a:prstGeom prst="rect">
            <a:avLst/>
          </a:prstGeom>
          <a:noFill/>
          <a:extLst>
            <a:ext uri="{909E8E84-426E-40DD-AFC4-6F175D3DCCD1}">
              <a14:hiddenFill xmlns:a14="http://schemas.microsoft.com/office/drawing/2010/main">
                <a:solidFill>
                  <a:srgbClr val="FFFFFF"/>
                </a:solidFill>
              </a14:hiddenFill>
            </a:ext>
          </a:extLst>
        </p:spPr>
      </p:pic>
      <p:sp>
        <p:nvSpPr>
          <p:cNvPr id="12"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Варианты использования</a:t>
            </a:r>
          </a:p>
        </p:txBody>
      </p:sp>
    </p:spTree>
    <p:extLst>
      <p:ext uri="{BB962C8B-B14F-4D97-AF65-F5344CB8AC3E}">
        <p14:creationId xmlns:p14="http://schemas.microsoft.com/office/powerpoint/2010/main" val="346718794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1917706022"/>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1900" b="1" dirty="0">
                <a:effectLst>
                  <a:outerShdw blurRad="38100" dist="38100" dir="2700000" algn="tl">
                    <a:srgbClr val="000000">
                      <a:alpha val="43137"/>
                    </a:srgbClr>
                  </a:outerShdw>
                </a:effectLst>
                <a:latin typeface="Book Antiqua" pitchFamily="18" charset="0"/>
              </a:rPr>
              <a:t>Фотографию с успехом можно применять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в решении проблем с адаптацией в детском саду</a:t>
            </a:r>
            <a:r>
              <a:rPr lang="ru-RU" sz="1900" b="1" dirty="0">
                <a:effectLst>
                  <a:outerShdw blurRad="38100" dist="38100" dir="2700000" algn="tl">
                    <a:srgbClr val="000000">
                      <a:alpha val="43137"/>
                    </a:srgbClr>
                  </a:outerShdw>
                </a:effectLst>
                <a:latin typeface="Book Antiqua" pitchFamily="18" charset="0"/>
              </a:rPr>
              <a:t>. Сравнительное исследование показало, что организацией </a:t>
            </a:r>
            <a:r>
              <a:rPr lang="ru-RU" sz="1900" b="1"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фото-уголков «Моя мама», «Моя семья</a:t>
            </a:r>
            <a:r>
              <a:rPr lang="ru-RU" sz="1900" b="1" dirty="0">
                <a:effectLst>
                  <a:outerShdw blurRad="38100" dist="38100" dir="2700000" algn="tl">
                    <a:srgbClr val="000000">
                      <a:alpha val="43137"/>
                    </a:srgbClr>
                  </a:outerShdw>
                </a:effectLst>
                <a:latin typeface="Book Antiqua" pitchFamily="18" charset="0"/>
              </a:rPr>
              <a:t>», удалось снизить тревожность  детей и существенно сократить время адаптации к условиям детского сада. А организация совместной деятельности со взрослыми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«Познакомьтесь – это моя семья», </a:t>
            </a:r>
            <a:r>
              <a:rPr lang="ru-RU" sz="1900" b="1" dirty="0">
                <a:effectLst>
                  <a:outerShdw blurRad="38100" dist="38100" dir="2700000" algn="tl">
                    <a:srgbClr val="000000">
                      <a:alpha val="43137"/>
                    </a:srgbClr>
                  </a:outerShdw>
                </a:effectLst>
                <a:latin typeface="Book Antiqua" pitchFamily="18" charset="0"/>
              </a:rPr>
              <a:t>где представляются фотографии из семейного фотоальбома каждого воспитанника группы,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повышают самооценку ребенка </a:t>
            </a:r>
            <a:r>
              <a:rPr lang="ru-RU" sz="1900" b="1" dirty="0">
                <a:effectLst>
                  <a:outerShdw blurRad="38100" dist="38100" dir="2700000" algn="tl">
                    <a:srgbClr val="000000">
                      <a:alpha val="43137"/>
                    </a:srgbClr>
                  </a:outerShdw>
                </a:effectLst>
                <a:latin typeface="Book Antiqua" pitchFamily="18" charset="0"/>
              </a:rPr>
              <a:t>и служат улучшению психологического климата в группе. </a:t>
            </a: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p:txBody>
      </p:sp>
      <p:sp>
        <p:nvSpPr>
          <p:cNvPr id="7"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Варианты использования</a:t>
            </a:r>
          </a:p>
        </p:txBody>
      </p:sp>
      <p:pic>
        <p:nvPicPr>
          <p:cNvPr id="2050" name="Picture 2" descr="F:\ФЕВРАЛЬ\ФОТОТЕРАПИЯ\КАРТИНКИ\6569e56f3f9b9e14375b5f758701a26f.JPG"/>
          <p:cNvPicPr>
            <a:picLocks noChangeAspect="1" noChangeArrowheads="1"/>
          </p:cNvPicPr>
          <p:nvPr/>
        </p:nvPicPr>
        <p:blipFill>
          <a:blip r:embed="rId11">
            <a:extLst>
              <a:ext uri="{BEBA8EAE-BF5A-486C-A8C5-ECC9F3942E4B}">
                <a14:imgProps xmlns:a14="http://schemas.microsoft.com/office/drawing/2010/main">
                  <a14:imgLayer r:embed="rId12">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2390544" y="3397551"/>
            <a:ext cx="6739190" cy="34369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010585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2945856632"/>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2200" b="1" i="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Фотомарафон </a:t>
            </a:r>
            <a:r>
              <a:rPr lang="ru-RU" sz="1900" b="1" dirty="0">
                <a:effectLst>
                  <a:outerShdw blurRad="38100" dist="38100" dir="2700000" algn="tl">
                    <a:srgbClr val="000000">
                      <a:alpha val="43137"/>
                    </a:srgbClr>
                  </a:outerShdw>
                </a:effectLst>
                <a:latin typeface="Book Antiqua" pitchFamily="18" charset="0"/>
              </a:rPr>
              <a:t>– это очень привлекательная для подростков форма фототерапии.</a:t>
            </a:r>
          </a:p>
          <a:p>
            <a:pPr>
              <a:buFont typeface="Wingdings"/>
              <a:buChar char="v"/>
            </a:pPr>
            <a:r>
              <a:rPr lang="ru-RU" sz="1900" b="1" dirty="0">
                <a:effectLst>
                  <a:outerShdw blurRad="38100" dist="38100" dir="2700000" algn="tl">
                    <a:srgbClr val="000000">
                      <a:alpha val="43137"/>
                    </a:srgbClr>
                  </a:outerShdw>
                </a:effectLst>
                <a:latin typeface="Book Antiqua" pitchFamily="18" charset="0"/>
              </a:rPr>
              <a:t>Задачи, которые решает фотомарафон напрямую связаны с его темой.</a:t>
            </a:r>
          </a:p>
          <a:p>
            <a:pPr>
              <a:buFont typeface="Wingdings"/>
              <a:buChar char="v"/>
            </a:pPr>
            <a:r>
              <a:rPr lang="ru-RU" sz="1900" b="1" dirty="0">
                <a:effectLst>
                  <a:outerShdw blurRad="38100" dist="38100" dir="2700000" algn="tl">
                    <a:srgbClr val="000000">
                      <a:alpha val="43137"/>
                    </a:srgbClr>
                  </a:outerShdw>
                </a:effectLst>
                <a:latin typeface="Book Antiqua" pitchFamily="18" charset="0"/>
              </a:rPr>
              <a:t>Примерные темы фотомарафона: «Мои тревоги и страхи», «Весна… Пробуждение», «Тысяча и один путь в будущее», «Мои отражения», «Парад фантазий», «Я в мире и мир во мне», «Сны» и др.</a:t>
            </a:r>
          </a:p>
          <a:p>
            <a:pPr>
              <a:buFont typeface="Wingdings"/>
              <a:buChar char="v"/>
            </a:pPr>
            <a:endParaRPr lang="ru-RU" sz="1900" b="1" dirty="0">
              <a:effectLst>
                <a:outerShdw blurRad="38100" dist="38100" dir="2700000" algn="tl">
                  <a:srgbClr val="000000">
                    <a:alpha val="43137"/>
                  </a:srgbClr>
                </a:outerShdw>
              </a:effectLst>
              <a:latin typeface="Book Antiqua" pitchFamily="18" charset="0"/>
            </a:endParaRPr>
          </a:p>
          <a:p>
            <a:pPr>
              <a:buFont typeface="Wingdings"/>
              <a:buChar char="v"/>
            </a:pPr>
            <a:endParaRPr lang="ru-RU" sz="1900" b="1" dirty="0">
              <a:effectLst>
                <a:outerShdw blurRad="38100" dist="38100" dir="2700000" algn="tl">
                  <a:srgbClr val="000000">
                    <a:alpha val="43137"/>
                  </a:srgbClr>
                </a:outerShdw>
              </a:effectLst>
              <a:latin typeface="Book Antiqua" pitchFamily="18" charset="0"/>
            </a:endParaRPr>
          </a:p>
          <a:p>
            <a:pPr>
              <a:buFont typeface="Wingdings"/>
              <a:buChar char="v"/>
            </a:pPr>
            <a:endParaRPr lang="ru-RU" sz="1900" b="1" dirty="0">
              <a:effectLst>
                <a:outerShdw blurRad="38100" dist="38100" dir="2700000" algn="tl">
                  <a:srgbClr val="000000">
                    <a:alpha val="43137"/>
                  </a:srgbClr>
                </a:outerShdw>
              </a:effectLst>
              <a:latin typeface="Book Antiqua" pitchFamily="18" charset="0"/>
            </a:endParaRPr>
          </a:p>
          <a:p>
            <a:pPr>
              <a:buFont typeface="Wingdings"/>
              <a:buChar char="v"/>
            </a:pPr>
            <a:endParaRPr lang="ru-RU" sz="1900" b="1" dirty="0">
              <a:effectLst>
                <a:outerShdw blurRad="38100" dist="38100" dir="2700000" algn="tl">
                  <a:srgbClr val="000000">
                    <a:alpha val="43137"/>
                  </a:srgbClr>
                </a:outerShdw>
              </a:effectLst>
              <a:latin typeface="Book Antiqua" pitchFamily="18" charset="0"/>
            </a:endParaRPr>
          </a:p>
          <a:p>
            <a:pPr>
              <a:buFont typeface="Wingdings"/>
              <a:buChar char="v"/>
            </a:pPr>
            <a:r>
              <a:rPr lang="ru-RU" sz="1900" b="1" dirty="0">
                <a:effectLst>
                  <a:outerShdw blurRad="38100" dist="38100" dir="2700000" algn="tl">
                    <a:srgbClr val="000000">
                      <a:alpha val="43137"/>
                    </a:srgbClr>
                  </a:outerShdw>
                </a:effectLst>
                <a:latin typeface="Book Antiqua" pitchFamily="18" charset="0"/>
              </a:rPr>
              <a:t>«МИР УЛЫБАЕТСЯ»</a:t>
            </a:r>
          </a:p>
          <a:p>
            <a:pPr marL="0" indent="0">
              <a:buNone/>
            </a:pPr>
            <a:endParaRPr lang="ru-RU" sz="19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p:txBody>
      </p:sp>
      <p:sp>
        <p:nvSpPr>
          <p:cNvPr id="7"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Упражнения с использованием фотографий</a:t>
            </a:r>
          </a:p>
        </p:txBody>
      </p:sp>
      <p:pic>
        <p:nvPicPr>
          <p:cNvPr id="4100" name="Picture 4" descr="C:\Users\Педагог организатор\Desktop\Рисунок (3).jpg"/>
          <p:cNvPicPr>
            <a:picLocks noChangeAspect="1" noChangeArrowheads="1"/>
          </p:cNvPicPr>
          <p:nvPr/>
        </p:nvPicPr>
        <p:blipFill rotWithShape="1">
          <a:blip r:embed="rId11" cstate="print">
            <a:extLst>
              <a:ext uri="{BEBA8EAE-BF5A-486C-A8C5-ECC9F3942E4B}">
                <a14:imgProps xmlns:a14="http://schemas.microsoft.com/office/drawing/2010/main">
                  <a14:imgLayer r:embed="rId12">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l="4640" r="3367"/>
          <a:stretch/>
        </p:blipFill>
        <p:spPr bwMode="auto">
          <a:xfrm>
            <a:off x="6084168" y="2348880"/>
            <a:ext cx="2917371" cy="4361459"/>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5" descr="C:\Users\Педагог организатор\Desktop\Рисунок (2).jpg"/>
          <p:cNvPicPr>
            <a:picLocks noChangeAspect="1" noChangeArrowheads="1"/>
          </p:cNvPicPr>
          <p:nvPr/>
        </p:nvPicPr>
        <p:blipFill rotWithShape="1">
          <a:blip r:embed="rId13" cstate="print">
            <a:extLst>
              <a:ext uri="{BEBA8EAE-BF5A-486C-A8C5-ECC9F3942E4B}">
                <a14:imgProps xmlns:a14="http://schemas.microsoft.com/office/drawing/2010/main">
                  <a14:imgLayer r:embed="rId14">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l="4867"/>
          <a:stretch/>
        </p:blipFill>
        <p:spPr bwMode="auto">
          <a:xfrm>
            <a:off x="3037113" y="2496541"/>
            <a:ext cx="3016899" cy="43614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219253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1874598774"/>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0"/>
            <a:ext cx="9144000" cy="6858000"/>
          </a:xfr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2200" b="1" i="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Фоторепортаж</a:t>
            </a:r>
            <a:r>
              <a:rPr lang="ru-RU" sz="1800" b="1" dirty="0">
                <a:effectLst>
                  <a:outerShdw blurRad="38100" dist="38100" dir="2700000" algn="tl">
                    <a:srgbClr val="000000">
                      <a:alpha val="43137"/>
                    </a:srgbClr>
                  </a:outerShdw>
                </a:effectLst>
                <a:latin typeface="Book Antiqua" pitchFamily="18" charset="0"/>
              </a:rPr>
              <a:t> (Мобильный фоторепортаж)</a:t>
            </a:r>
          </a:p>
          <a:p>
            <a:pPr>
              <a:buFont typeface="Arial" pitchFamily="34" charset="0"/>
              <a:buChar char="•"/>
            </a:pPr>
            <a:r>
              <a:rPr lang="ru-RU" sz="1800" b="1" dirty="0">
                <a:effectLst>
                  <a:outerShdw blurRad="38100" dist="38100" dir="2700000" algn="tl">
                    <a:srgbClr val="000000">
                      <a:alpha val="43137"/>
                    </a:srgbClr>
                  </a:outerShdw>
                </a:effectLst>
                <a:latin typeface="Book Antiqua" pitchFamily="18" charset="0"/>
              </a:rPr>
              <a:t>Цель: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повторное переживание события с целью его </a:t>
            </a:r>
            <a:r>
              <a:rPr lang="ru-RU" sz="1800" b="1" dirty="0" err="1">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отреагирования</a:t>
            </a:r>
            <a:r>
              <a:rPr lang="ru-RU" sz="1800" b="1" dirty="0">
                <a:effectLst>
                  <a:outerShdw blurRad="38100" dist="38100" dir="2700000" algn="tl">
                    <a:srgbClr val="000000">
                      <a:alpha val="43137"/>
                    </a:srgbClr>
                  </a:outerShdw>
                </a:effectLst>
                <a:latin typeface="Book Antiqua" pitchFamily="18" charset="0"/>
              </a:rPr>
              <a:t>, получения эмоционально положительного ресурса, поиска новых смыслов и др.</a:t>
            </a:r>
          </a:p>
          <a:p>
            <a:pPr>
              <a:buFont typeface="Arial" pitchFamily="34" charset="0"/>
              <a:buChar char="•"/>
            </a:pPr>
            <a:r>
              <a:rPr lang="ru-RU" sz="1800" b="1" dirty="0">
                <a:effectLst>
                  <a:outerShdw blurRad="38100" dist="38100" dir="2700000" algn="tl">
                    <a:srgbClr val="000000">
                      <a:alpha val="43137"/>
                    </a:srgbClr>
                  </a:outerShdw>
                </a:effectLst>
                <a:latin typeface="Book Antiqua" pitchFamily="18" charset="0"/>
              </a:rPr>
              <a:t>Примерные темы: «Первый день каникул», «Один день из моей жизни», «Один день из жизни моего класса», «Перемена в школе», «Ура, дискотека!»</a:t>
            </a:r>
          </a:p>
          <a:p>
            <a:pPr>
              <a:buFont typeface="Wingdings"/>
              <a:buChar char="v"/>
            </a:pPr>
            <a:r>
              <a:rPr lang="ru-RU" sz="1800" b="1" dirty="0">
                <a:effectLst>
                  <a:outerShdw blurRad="38100" dist="38100" dir="2700000" algn="tl">
                    <a:srgbClr val="000000">
                      <a:alpha val="43137"/>
                    </a:srgbClr>
                  </a:outerShdw>
                </a:effectLst>
                <a:latin typeface="Book Antiqua" pitchFamily="18" charset="0"/>
              </a:rPr>
              <a:t> </a:t>
            </a:r>
            <a:r>
              <a:rPr lang="ru-RU" sz="2200" b="1" i="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Метафорический автопортрет</a:t>
            </a:r>
          </a:p>
          <a:p>
            <a:pPr>
              <a:buFont typeface="Arial" pitchFamily="34" charset="0"/>
              <a:buChar char="•"/>
            </a:pPr>
            <a:r>
              <a:rPr lang="ru-RU" sz="1800" b="1" dirty="0">
                <a:effectLst>
                  <a:outerShdw blurRad="38100" dist="38100" dir="2700000" algn="tl">
                    <a:srgbClr val="000000">
                      <a:alpha val="43137"/>
                    </a:srgbClr>
                  </a:outerShdw>
                </a:effectLst>
                <a:latin typeface="Book Antiqua" pitchFamily="18" charset="0"/>
              </a:rPr>
              <a:t>Цель: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актуализация и выражение чувств, связанных с </a:t>
            </a:r>
            <a:r>
              <a:rPr lang="ru-RU" sz="1800" b="1" dirty="0" err="1">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самоотношением</a:t>
            </a:r>
            <a:r>
              <a:rPr lang="ru-RU" sz="1800" b="1" dirty="0">
                <a:effectLst>
                  <a:outerShdw blurRad="38100" dist="38100" dir="2700000" algn="tl">
                    <a:srgbClr val="000000">
                      <a:alpha val="43137"/>
                    </a:srgbClr>
                  </a:outerShdw>
                </a:effectLst>
                <a:latin typeface="Book Antiqua" pitchFamily="18" charset="0"/>
              </a:rPr>
              <a:t>, исследование и укрепление Я-концепции. Групповой вариант, это когда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каждый участник располагает ассоциативные фотографии по кругу</a:t>
            </a:r>
            <a:r>
              <a:rPr lang="ru-RU" sz="1800" b="1" dirty="0">
                <a:effectLst>
                  <a:outerShdw blurRad="38100" dist="38100" dir="2700000" algn="tl">
                    <a:srgbClr val="000000">
                      <a:alpha val="43137"/>
                    </a:srgbClr>
                  </a:outerShdw>
                </a:effectLst>
                <a:latin typeface="Book Antiqua" pitchFamily="18" charset="0"/>
              </a:rPr>
              <a:t>, не помещая свою фотографию в центр.</a:t>
            </a:r>
          </a:p>
          <a:p>
            <a:pPr>
              <a:buFont typeface="Arial" pitchFamily="34" charset="0"/>
              <a:buChar char="•"/>
            </a:pPr>
            <a:r>
              <a:rPr lang="ru-RU" sz="1800" b="1" dirty="0">
                <a:effectLst>
                  <a:outerShdw blurRad="38100" dist="38100" dir="2700000" algn="tl">
                    <a:srgbClr val="000000">
                      <a:alpha val="43137"/>
                    </a:srgbClr>
                  </a:outerShdw>
                </a:effectLst>
                <a:latin typeface="Book Antiqua" pitchFamily="18" charset="0"/>
              </a:rPr>
              <a:t>Задача группы – по ассоциативным снимкам отгадать, чей это метафорический автопортрет и затем поместить в центр его фотографию.</a:t>
            </a:r>
          </a:p>
          <a:p>
            <a:pPr>
              <a:buFont typeface="Wingdings"/>
              <a:buChar char="v"/>
            </a:pPr>
            <a:r>
              <a:rPr lang="ru-RU" sz="1800" b="1" dirty="0">
                <a:effectLst>
                  <a:outerShdw blurRad="38100" dist="38100" dir="2700000" algn="tl">
                    <a:srgbClr val="000000">
                      <a:alpha val="43137"/>
                    </a:srgbClr>
                  </a:outerShdw>
                </a:effectLst>
                <a:latin typeface="Book Antiqua" pitchFamily="18" charset="0"/>
              </a:rPr>
              <a:t>Упражнение </a:t>
            </a:r>
            <a:r>
              <a:rPr lang="ru-RU" sz="2200" b="1" i="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a:t>
            </a:r>
            <a:r>
              <a:rPr lang="ru-RU" sz="2200" b="1" i="1" u="sng" dirty="0" err="1">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Фотонастроение</a:t>
            </a:r>
            <a:r>
              <a:rPr lang="ru-RU" sz="2200" b="1" i="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a:t>
            </a:r>
          </a:p>
          <a:p>
            <a:pPr>
              <a:buFont typeface="Arial" pitchFamily="34" charset="0"/>
              <a:buChar char="•"/>
            </a:pPr>
            <a:r>
              <a:rPr lang="ru-RU" sz="1800" b="1" dirty="0">
                <a:effectLst>
                  <a:outerShdw blurRad="38100" dist="38100" dir="2700000" algn="tl">
                    <a:srgbClr val="000000">
                      <a:alpha val="43137"/>
                    </a:srgbClr>
                  </a:outerShdw>
                </a:effectLst>
                <a:latin typeface="Book Antiqua" pitchFamily="18" charset="0"/>
              </a:rPr>
              <a:t>Цель: изучение своих чувств, поведенческих реакций. Форма работы: групповая, индивидуальная.</a:t>
            </a:r>
          </a:p>
          <a:p>
            <a:pPr>
              <a:buFont typeface="Arial" pitchFamily="34" charset="0"/>
              <a:buChar char="•"/>
            </a:pPr>
            <a:r>
              <a:rPr lang="ru-RU" sz="1800" b="1" dirty="0">
                <a:effectLst>
                  <a:outerShdw blurRad="38100" dist="38100" dir="2700000" algn="tl">
                    <a:srgbClr val="000000">
                      <a:alpha val="43137"/>
                    </a:srgbClr>
                  </a:outerShdw>
                </a:effectLst>
                <a:latin typeface="Book Antiqua" pitchFamily="18" charset="0"/>
              </a:rPr>
              <a:t>Материалы: фото с пейзажами, натюрмортами и т.п. На определенном этапе занятия (чаще в конце) предлагается участникам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выбрать понравившуюся фотографию и объяснить почему, </a:t>
            </a:r>
            <a:r>
              <a:rPr lang="ru-RU" sz="1800" b="1" dirty="0">
                <a:effectLst>
                  <a:outerShdw blurRad="38100" dist="38100" dir="2700000" algn="tl">
                    <a:srgbClr val="000000">
                      <a:alpha val="43137"/>
                    </a:srgbClr>
                  </a:outerShdw>
                </a:effectLst>
                <a:latin typeface="Book Antiqua" pitchFamily="18" charset="0"/>
              </a:rPr>
              <a:t>можно в соответствии с темой занятия попросить выбрать фотографию, вызывающую радость, например, или другое чувство и т.п.</a:t>
            </a: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p:txBody>
      </p:sp>
    </p:spTree>
    <p:extLst>
      <p:ext uri="{BB962C8B-B14F-4D97-AF65-F5344CB8AC3E}">
        <p14:creationId xmlns:p14="http://schemas.microsoft.com/office/powerpoint/2010/main" val="360420985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3759843191"/>
              </p:ext>
            </p:extLst>
          </p:nvPr>
        </p:nvGraphicFramePr>
        <p:xfrm>
          <a:off x="3635897" y="5877272"/>
          <a:ext cx="5508104" cy="951802"/>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0"/>
            <a:ext cx="9144000" cy="6858000"/>
          </a:xfr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1800" b="1" dirty="0">
                <a:effectLst>
                  <a:outerShdw blurRad="38100" dist="38100" dir="2700000" algn="tl">
                    <a:srgbClr val="000000">
                      <a:alpha val="43137"/>
                    </a:srgbClr>
                  </a:outerShdw>
                </a:effectLst>
                <a:latin typeface="Book Antiqua" pitchFamily="18" charset="0"/>
              </a:rPr>
              <a:t> </a:t>
            </a:r>
            <a:r>
              <a:rPr lang="ru-RU" sz="1900" b="1" dirty="0">
                <a:effectLst>
                  <a:outerShdw blurRad="38100" dist="38100" dir="2700000" algn="tl">
                    <a:srgbClr val="000000">
                      <a:alpha val="43137"/>
                    </a:srgbClr>
                  </a:outerShdw>
                </a:effectLst>
                <a:latin typeface="Book Antiqua" pitchFamily="18" charset="0"/>
              </a:rPr>
              <a:t>Упражнение </a:t>
            </a:r>
            <a:r>
              <a:rPr lang="ru-RU" sz="2200" b="1" i="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a:t>
            </a:r>
            <a:r>
              <a:rPr lang="ru-RU" sz="2200" b="1" i="1" u="sng" dirty="0" err="1">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Фотопозитив</a:t>
            </a:r>
            <a:r>
              <a:rPr lang="ru-RU" sz="2200" b="1" i="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Цель: снижение тревожности, формирования позитивного отношения к себе и близким. Материалы: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фото радостных людей </a:t>
            </a:r>
          </a:p>
          <a:p>
            <a:pPr>
              <a:buFont typeface="Wingdings"/>
              <a:buChar char="v"/>
            </a:pPr>
            <a:r>
              <a:rPr lang="ru-RU" sz="1900" b="1" dirty="0">
                <a:effectLst>
                  <a:outerShdw blurRad="38100" dist="38100" dir="2700000" algn="tl">
                    <a:srgbClr val="000000">
                      <a:alpha val="43137"/>
                    </a:srgbClr>
                  </a:outerShdw>
                </a:effectLst>
                <a:latin typeface="Book Antiqua" pitchFamily="18" charset="0"/>
              </a:rPr>
              <a:t>Упражнение </a:t>
            </a:r>
            <a:r>
              <a:rPr lang="ru-RU" sz="2200" b="1" i="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a:t>
            </a:r>
            <a:r>
              <a:rPr lang="ru-RU" sz="2200" b="1" i="1" u="sng" dirty="0" err="1">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Фотоэмоции</a:t>
            </a:r>
            <a:r>
              <a:rPr lang="ru-RU" sz="2200" b="1" i="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Форма работы: групповая, индивидуальная.</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Цель: изучение и </a:t>
            </a:r>
            <a:r>
              <a:rPr lang="ru-RU" sz="1900" b="1" dirty="0" err="1">
                <a:effectLst>
                  <a:outerShdw blurRad="38100" dist="38100" dir="2700000" algn="tl">
                    <a:srgbClr val="000000">
                      <a:alpha val="43137"/>
                    </a:srgbClr>
                  </a:outerShdw>
                </a:effectLst>
                <a:latin typeface="Book Antiqua" pitchFamily="18" charset="0"/>
              </a:rPr>
              <a:t>отреагирование</a:t>
            </a:r>
            <a:r>
              <a:rPr lang="ru-RU" sz="1900" b="1" dirty="0">
                <a:effectLst>
                  <a:outerShdw blurRad="38100" dist="38100" dir="2700000" algn="tl">
                    <a:srgbClr val="000000">
                      <a:alpha val="43137"/>
                    </a:srgbClr>
                  </a:outerShdw>
                </a:effectLst>
                <a:latin typeface="Book Antiqua" pitchFamily="18" charset="0"/>
              </a:rPr>
              <a:t> эмоций, расширение поведенческого репертуара. </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Материалы: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фото с изображением общающихся людей в разных ситуациях</a:t>
            </a:r>
          </a:p>
          <a:p>
            <a:pPr>
              <a:buFont typeface="Wingdings"/>
              <a:buChar char="v"/>
            </a:pPr>
            <a:r>
              <a:rPr lang="ru-RU" sz="1900" b="1" dirty="0">
                <a:effectLst>
                  <a:outerShdw blurRad="38100" dist="38100" dir="2700000" algn="tl">
                    <a:srgbClr val="000000">
                      <a:alpha val="43137"/>
                    </a:srgbClr>
                  </a:outerShdw>
                </a:effectLst>
                <a:latin typeface="Book Antiqua" pitchFamily="18" charset="0"/>
              </a:rPr>
              <a:t>Упражнение </a:t>
            </a:r>
            <a:r>
              <a:rPr lang="ru-RU" sz="2200" b="1" i="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«Фотокарта отношений».</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Форма работы: групповая.</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Цель: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изучение межличностных взаимодействий в группе</a:t>
            </a:r>
            <a:r>
              <a:rPr lang="ru-RU" sz="1900" b="1" dirty="0">
                <a:effectLst>
                  <a:outerShdw blurRad="38100" dist="38100" dir="2700000" algn="tl">
                    <a:srgbClr val="000000">
                      <a:alpha val="43137"/>
                    </a:srgbClr>
                  </a:outerShdw>
                </a:effectLst>
                <a:latin typeface="Book Antiqua" pitchFamily="18" charset="0"/>
              </a:rPr>
              <a:t>, расширение поведенческого репертуара. Материалы: фото участников.</a:t>
            </a:r>
          </a:p>
          <a:p>
            <a:pPr>
              <a:buFont typeface="Wingdings"/>
              <a:buChar char="v"/>
            </a:pPr>
            <a:r>
              <a:rPr lang="ru-RU" sz="1900" b="1" dirty="0">
                <a:effectLst>
                  <a:outerShdw blurRad="38100" dist="38100" dir="2700000" algn="tl">
                    <a:srgbClr val="000000">
                      <a:alpha val="43137"/>
                    </a:srgbClr>
                  </a:outerShdw>
                </a:effectLst>
                <a:latin typeface="Book Antiqua" pitchFamily="18" charset="0"/>
              </a:rPr>
              <a:t>Упражнение </a:t>
            </a:r>
            <a:r>
              <a:rPr lang="ru-RU" sz="2200" b="1" i="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a:t>
            </a:r>
            <a:r>
              <a:rPr lang="ru-RU" sz="2200" b="1" i="1" u="sng" dirty="0" err="1">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Фотоистория</a:t>
            </a:r>
            <a:r>
              <a:rPr lang="ru-RU" sz="2200" b="1" i="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Форма работы: групповая, индивидуальная, семейная. Цель: осмысление представленного материала, сплочение группы, обучение бережному отношению друг к другу.</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Материалы: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фото участников в разные периоды их жизни</a:t>
            </a: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p:txBody>
      </p:sp>
    </p:spTree>
    <p:extLst>
      <p:ext uri="{BB962C8B-B14F-4D97-AF65-F5344CB8AC3E}">
        <p14:creationId xmlns:p14="http://schemas.microsoft.com/office/powerpoint/2010/main" val="55899226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70" name="Picture 2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32656"/>
            <a:ext cx="9192973" cy="6525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457200" y="116632"/>
            <a:ext cx="6923112" cy="288032"/>
          </a:xfrm>
        </p:spPr>
        <p:style>
          <a:lnRef idx="1">
            <a:schemeClr val="accent3"/>
          </a:lnRef>
          <a:fillRef idx="2">
            <a:schemeClr val="accent3"/>
          </a:fillRef>
          <a:effectRef idx="1">
            <a:schemeClr val="accent3"/>
          </a:effectRef>
          <a:fontRef idx="minor">
            <a:schemeClr val="dk1"/>
          </a:fontRef>
        </p:style>
        <p:txBody>
          <a:bodyPr>
            <a:noAutofit/>
          </a:bodyPr>
          <a:lstStyle/>
          <a:p>
            <a:endParaRPr lang="ru-RU" sz="2000" b="1" dirty="0">
              <a:latin typeface="Bookman Old Style" pitchFamily="18" charset="0"/>
            </a:endParaRPr>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662043">
            <a:off x="123089" y="241479"/>
            <a:ext cx="1997968" cy="14984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45324" y="404664"/>
            <a:ext cx="1925960" cy="14444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1234975">
            <a:off x="1766524" y="1484785"/>
            <a:ext cx="2026818" cy="15201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0"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067944" y="487210"/>
            <a:ext cx="1727748" cy="12958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6" name="Picture 1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963340">
            <a:off x="5046867" y="1747593"/>
            <a:ext cx="1079414" cy="6937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7" name="Picture 13"/>
          <p:cNvPicPr>
            <a:picLocks noChangeAspect="1" noChangeArrowheads="1"/>
          </p:cNvPicPr>
          <p:nvPr/>
        </p:nvPicPr>
        <p:blipFill>
          <a:blip r:embed="rId8" cstate="print">
            <a:extLst>
              <a:ext uri="{BEBA8EAE-BF5A-486C-A8C5-ECC9F3942E4B}">
                <a14:imgProps xmlns:a14="http://schemas.microsoft.com/office/drawing/2010/main">
                  <a14:imgLayer r:embed="rId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4361859" y="2317385"/>
            <a:ext cx="1220253" cy="790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3" name="Picture 9"/>
          <p:cNvPicPr>
            <a:picLocks noGrp="1" noChangeAspect="1" noChangeArrowheads="1"/>
          </p:cNvPicPr>
          <p:nvPr>
            <p:ph idx="1"/>
          </p:nvPr>
        </p:nvPicPr>
        <p:blipFill>
          <a:blip r:embed="rId10" cstate="print">
            <a:extLst>
              <a:ext uri="{28A0092B-C50C-407E-A947-70E740481C1C}">
                <a14:useLocalDpi xmlns:a14="http://schemas.microsoft.com/office/drawing/2010/main" val="0"/>
              </a:ext>
            </a:extLst>
          </a:blip>
          <a:srcRect/>
          <a:stretch>
            <a:fillRect/>
          </a:stretch>
        </p:blipFill>
        <p:spPr bwMode="auto">
          <a:xfrm>
            <a:off x="3971413" y="1730374"/>
            <a:ext cx="884719" cy="728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8" name="Picture 1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570795" y="515444"/>
            <a:ext cx="1997968" cy="14984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9" name="Picture 15"/>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l="20871" t="22621" r="28349" b="25459"/>
          <a:stretch/>
        </p:blipFill>
        <p:spPr bwMode="auto">
          <a:xfrm rot="765820">
            <a:off x="7404903" y="1974733"/>
            <a:ext cx="1274349" cy="10170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60" name="Picture 16"/>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l="17953" t="3546" r="4660" b="9637"/>
          <a:stretch/>
        </p:blipFill>
        <p:spPr bwMode="auto">
          <a:xfrm rot="21023730">
            <a:off x="6318742" y="1938568"/>
            <a:ext cx="1153611" cy="970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61" name="Picture 1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17468" y="2685306"/>
            <a:ext cx="2009210" cy="15069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62" name="Picture 18"/>
          <p:cNvPicPr>
            <a:picLocks noChangeAspect="1" noChangeArrowheads="1"/>
          </p:cNvPicPr>
          <p:nvPr/>
        </p:nvPicPr>
        <p:blipFill rotWithShape="1">
          <a:blip r:embed="rId15" cstate="print">
            <a:extLst>
              <a:ext uri="{BEBA8EAE-BF5A-486C-A8C5-ECC9F3942E4B}">
                <a14:imgProps xmlns:a14="http://schemas.microsoft.com/office/drawing/2010/main">
                  <a14:imgLayer r:embed="rId16">
                    <a14:imgEffect>
                      <a14:sharpenSoften amount="50000"/>
                    </a14:imgEffect>
                  </a14:imgLayer>
                </a14:imgProps>
              </a:ext>
              <a:ext uri="{28A0092B-C50C-407E-A947-70E740481C1C}">
                <a14:useLocalDpi xmlns:a14="http://schemas.microsoft.com/office/drawing/2010/main" val="0"/>
              </a:ext>
            </a:extLst>
          </a:blip>
          <a:srcRect l="24385" t="28273" r="13639" b="23762"/>
          <a:stretch/>
        </p:blipFill>
        <p:spPr bwMode="auto">
          <a:xfrm rot="20450323">
            <a:off x="699854" y="4320354"/>
            <a:ext cx="1680399" cy="1025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63" name="Picture 19"/>
          <p:cNvPicPr>
            <a:picLocks noChangeAspect="1" noChangeArrowheads="1"/>
          </p:cNvPicPr>
          <p:nvPr/>
        </p:nvPicPr>
        <p:blipFill rotWithShape="1">
          <a:blip r:embed="rId17" cstate="print">
            <a:extLst>
              <a:ext uri="{BEBA8EAE-BF5A-486C-A8C5-ECC9F3942E4B}">
                <a14:imgProps xmlns:a14="http://schemas.microsoft.com/office/drawing/2010/main">
                  <a14:imgLayer r:embed="rId18">
                    <a14:imgEffect>
                      <a14:sharpenSoften amount="50000"/>
                    </a14:imgEffect>
                  </a14:imgLayer>
                </a14:imgProps>
              </a:ext>
              <a:ext uri="{28A0092B-C50C-407E-A947-70E740481C1C}">
                <a14:useLocalDpi xmlns:a14="http://schemas.microsoft.com/office/drawing/2010/main" val="0"/>
              </a:ext>
            </a:extLst>
          </a:blip>
          <a:srcRect l="26582" t="23877" r="8435" b="2025"/>
          <a:stretch/>
        </p:blipFill>
        <p:spPr bwMode="auto">
          <a:xfrm rot="682432">
            <a:off x="-46876" y="4118109"/>
            <a:ext cx="1249964" cy="1039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64" name="Picture 20"/>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2627784" y="3128843"/>
            <a:ext cx="1975472" cy="14816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65" name="Picture 21"/>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2639294" y="4737168"/>
            <a:ext cx="1975472" cy="14816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66" name="Picture 22"/>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4804089" y="3185241"/>
            <a:ext cx="1983205" cy="1487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67" name="Picture 23"/>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763886" y="4738466"/>
            <a:ext cx="2304256" cy="1728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68" name="Picture 24"/>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7068142" y="3185241"/>
            <a:ext cx="1983206" cy="1487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69" name="Picture 25"/>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7118767" y="4771027"/>
            <a:ext cx="2025233" cy="1518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3139134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3984560940"/>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0"/>
            <a:ext cx="9144000" cy="6858000"/>
          </a:xfr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1800" b="1" dirty="0">
                <a:effectLst>
                  <a:outerShdw blurRad="38100" dist="38100" dir="2700000" algn="tl">
                    <a:srgbClr val="000000">
                      <a:alpha val="43137"/>
                    </a:srgbClr>
                  </a:outerShdw>
                </a:effectLst>
                <a:latin typeface="Book Antiqua" pitchFamily="18" charset="0"/>
              </a:rPr>
              <a:t> Упражнение </a:t>
            </a:r>
            <a:r>
              <a:rPr lang="ru-RU" sz="2200" b="1" i="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«Тематическая фотосессия».</a:t>
            </a:r>
          </a:p>
          <a:p>
            <a:pPr marL="0" indent="0">
              <a:buNone/>
            </a:pPr>
            <a:r>
              <a:rPr lang="ru-RU" sz="1800" b="1" dirty="0">
                <a:effectLst>
                  <a:outerShdw blurRad="38100" dist="38100" dir="2700000" algn="tl">
                    <a:srgbClr val="000000">
                      <a:alpha val="43137"/>
                    </a:srgbClr>
                  </a:outerShdw>
                </a:effectLst>
                <a:latin typeface="Book Antiqua" pitchFamily="18" charset="0"/>
              </a:rPr>
              <a:t>Форма работы: групповая, индивидуальная. Цель: изучение личности</a:t>
            </a:r>
          </a:p>
          <a:p>
            <a:pPr marL="0" indent="0">
              <a:buNone/>
            </a:pPr>
            <a:r>
              <a:rPr lang="ru-RU" sz="1800" b="1" dirty="0">
                <a:effectLst>
                  <a:outerShdw blurRad="38100" dist="38100" dir="2700000" algn="tl">
                    <a:srgbClr val="000000">
                      <a:alpha val="43137"/>
                    </a:srgbClr>
                  </a:outerShdw>
                </a:effectLst>
                <a:latin typeface="Book Antiqua" pitchFamily="18" charset="0"/>
              </a:rPr>
              <a:t>участника, </a:t>
            </a:r>
            <a:r>
              <a:rPr lang="ru-RU" sz="1800" b="1" dirty="0" err="1">
                <a:effectLst>
                  <a:outerShdw blurRad="38100" dist="38100" dir="2700000" algn="tl">
                    <a:srgbClr val="000000">
                      <a:alpha val="43137"/>
                    </a:srgbClr>
                  </a:outerShdw>
                </a:effectLst>
                <a:latin typeface="Book Antiqua" pitchFamily="18" charset="0"/>
              </a:rPr>
              <a:t>саморефлексия</a:t>
            </a:r>
            <a:r>
              <a:rPr lang="ru-RU" sz="1800" b="1" dirty="0">
                <a:effectLst>
                  <a:outerShdw blurRad="38100" dist="38100" dir="2700000" algn="tl">
                    <a:srgbClr val="000000">
                      <a:alpha val="43137"/>
                    </a:srgbClr>
                  </a:outerShdw>
                </a:effectLst>
                <a:latin typeface="Book Antiqua" pitchFamily="18" charset="0"/>
              </a:rPr>
              <a:t>.</a:t>
            </a:r>
          </a:p>
          <a:p>
            <a:pPr marL="0" indent="0">
              <a:buNone/>
            </a:pPr>
            <a:r>
              <a:rPr lang="ru-RU" sz="1800" b="1" dirty="0">
                <a:effectLst>
                  <a:outerShdw blurRad="38100" dist="38100" dir="2700000" algn="tl">
                    <a:srgbClr val="000000">
                      <a:alpha val="43137"/>
                    </a:srgbClr>
                  </a:outerShdw>
                </a:effectLst>
                <a:latin typeface="Book Antiqua" pitchFamily="18" charset="0"/>
              </a:rPr>
              <a:t>Материалы: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фото, сделанные участниками по заданию</a:t>
            </a:r>
            <a:r>
              <a:rPr lang="ru-RU" sz="1800" b="1" dirty="0">
                <a:effectLst>
                  <a:outerShdw blurRad="38100" dist="38100" dir="2700000" algn="tl">
                    <a:srgbClr val="000000">
                      <a:alpha val="43137"/>
                    </a:srgbClr>
                  </a:outerShdw>
                </a:effectLst>
                <a:latin typeface="Book Antiqua" pitchFamily="18" charset="0"/>
              </a:rPr>
              <a:t>. Участники делают</a:t>
            </a:r>
          </a:p>
          <a:p>
            <a:pPr marL="0" indent="0">
              <a:buNone/>
            </a:pPr>
            <a:r>
              <a:rPr lang="ru-RU" sz="1800" b="1" dirty="0">
                <a:effectLst>
                  <a:outerShdw blurRad="38100" dist="38100" dir="2700000" algn="tl">
                    <a:srgbClr val="000000">
                      <a:alpha val="43137"/>
                    </a:srgbClr>
                  </a:outerShdw>
                </a:effectLst>
                <a:latin typeface="Book Antiqua" pitchFamily="18" charset="0"/>
              </a:rPr>
              <a:t>фотографии, происходит их обсуждение. Темы для съемок: «Прекрасное и</a:t>
            </a:r>
          </a:p>
          <a:p>
            <a:pPr marL="0" indent="0">
              <a:buNone/>
            </a:pPr>
            <a:r>
              <a:rPr lang="ru-RU" sz="1800" b="1" dirty="0">
                <a:effectLst>
                  <a:outerShdw blurRad="38100" dist="38100" dir="2700000" algn="tl">
                    <a:srgbClr val="000000">
                      <a:alpha val="43137"/>
                    </a:srgbClr>
                  </a:outerShdw>
                </a:effectLst>
                <a:latin typeface="Book Antiqua" pitchFamily="18" charset="0"/>
              </a:rPr>
              <a:t>безобразное», «Мир детей и мир взрослых», «Любимые уголки города».</a:t>
            </a:r>
          </a:p>
          <a:p>
            <a:pPr>
              <a:buFont typeface="Wingdings"/>
              <a:buChar char="v"/>
            </a:pPr>
            <a:r>
              <a:rPr lang="ru-RU" sz="1800" b="1" dirty="0">
                <a:effectLst>
                  <a:outerShdw blurRad="38100" dist="38100" dir="2700000" algn="tl">
                    <a:srgbClr val="000000">
                      <a:alpha val="43137"/>
                    </a:srgbClr>
                  </a:outerShdw>
                </a:effectLst>
                <a:latin typeface="Book Antiqua" pitchFamily="18" charset="0"/>
              </a:rPr>
              <a:t>Упражнение </a:t>
            </a:r>
            <a:r>
              <a:rPr lang="ru-RU" sz="2200" b="1" i="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«Фотоколлаж».</a:t>
            </a:r>
          </a:p>
          <a:p>
            <a:pPr marL="0" indent="0">
              <a:buNone/>
            </a:pPr>
            <a:r>
              <a:rPr lang="ru-RU" sz="1800" b="1" dirty="0">
                <a:effectLst>
                  <a:outerShdw blurRad="38100" dist="38100" dir="2700000" algn="tl">
                    <a:srgbClr val="000000">
                      <a:alpha val="43137"/>
                    </a:srgbClr>
                  </a:outerShdw>
                </a:effectLst>
                <a:latin typeface="Book Antiqua" pitchFamily="18" charset="0"/>
              </a:rPr>
              <a:t>Форма работы: групповая, </a:t>
            </a:r>
          </a:p>
          <a:p>
            <a:pPr marL="0" indent="0">
              <a:buNone/>
            </a:pPr>
            <a:r>
              <a:rPr lang="ru-RU" sz="1800" b="1" dirty="0">
                <a:effectLst>
                  <a:outerShdw blurRad="38100" dist="38100" dir="2700000" algn="tl">
                    <a:srgbClr val="000000">
                      <a:alpha val="43137"/>
                    </a:srgbClr>
                  </a:outerShdw>
                </a:effectLst>
                <a:latin typeface="Book Antiqua" pitchFamily="18" charset="0"/>
              </a:rPr>
              <a:t>индивидуальная.</a:t>
            </a:r>
          </a:p>
          <a:p>
            <a:pPr marL="0" indent="0">
              <a:buNone/>
            </a:pPr>
            <a:r>
              <a:rPr lang="ru-RU" sz="1800" b="1" dirty="0">
                <a:effectLst>
                  <a:outerShdw blurRad="38100" dist="38100" dir="2700000" algn="tl">
                    <a:srgbClr val="000000">
                      <a:alpha val="43137"/>
                    </a:srgbClr>
                  </a:outerShdw>
                </a:effectLst>
                <a:latin typeface="Book Antiqua" pitchFamily="18" charset="0"/>
              </a:rPr>
              <a:t>Цель: самопознание </a:t>
            </a:r>
          </a:p>
          <a:p>
            <a:pPr marL="0" indent="0">
              <a:buNone/>
            </a:pP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Создание коллажей </a:t>
            </a:r>
          </a:p>
          <a:p>
            <a:pPr marL="0" indent="0">
              <a:buNone/>
            </a:pP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Сочинение  рассказа по коллажу</a:t>
            </a:r>
            <a:r>
              <a:rPr lang="ru-RU" sz="1800" b="1" dirty="0">
                <a:effectLst>
                  <a:outerShdw blurRad="38100" dist="38100" dir="2700000" algn="tl">
                    <a:srgbClr val="000000">
                      <a:alpha val="43137"/>
                    </a:srgbClr>
                  </a:outerShdw>
                </a:effectLst>
                <a:latin typeface="Book Antiqua" pitchFamily="18" charset="0"/>
              </a:rPr>
              <a:t>, </a:t>
            </a:r>
          </a:p>
          <a:p>
            <a:pPr marL="0" indent="0">
              <a:buNone/>
            </a:pPr>
            <a:r>
              <a:rPr lang="ru-RU" sz="1800" b="1" dirty="0">
                <a:effectLst>
                  <a:outerShdw blurRad="38100" dist="38100" dir="2700000" algn="tl">
                    <a:srgbClr val="000000">
                      <a:alpha val="43137"/>
                    </a:srgbClr>
                  </a:outerShdw>
                </a:effectLst>
                <a:latin typeface="Book Antiqua" pitchFamily="18" charset="0"/>
              </a:rPr>
              <a:t>далее обсуждение. </a:t>
            </a:r>
          </a:p>
          <a:p>
            <a:pPr marL="0" indent="0">
              <a:buNone/>
            </a:pPr>
            <a:r>
              <a:rPr lang="ru-RU" sz="1800" b="1" dirty="0">
                <a:effectLst>
                  <a:outerShdw blurRad="38100" dist="38100" dir="2700000" algn="tl">
                    <a:srgbClr val="000000">
                      <a:alpha val="43137"/>
                    </a:srgbClr>
                  </a:outerShdw>
                </a:effectLst>
                <a:latin typeface="Book Antiqua" pitchFamily="18" charset="0"/>
              </a:rPr>
              <a:t>Материалы: фото </a:t>
            </a: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p:txBody>
      </p:sp>
      <p:pic>
        <p:nvPicPr>
          <p:cNvPr id="10" name="Picture 2" descr="F:\ФЕВРАЛЬ\ФОТОТЕРАПИЯ\КАРТИНКИ\corazon c.png"/>
          <p:cNvPicPr>
            <a:picLocks noChangeAspect="1" noChangeArrowheads="1"/>
          </p:cNvPicPr>
          <p:nvPr/>
        </p:nvPicPr>
        <p:blipFill rotWithShape="1">
          <a:blip r:embed="rId11">
            <a:extLst>
              <a:ext uri="{BEBA8EAE-BF5A-486C-A8C5-ECC9F3942E4B}">
                <a14:imgProps xmlns:a14="http://schemas.microsoft.com/office/drawing/2010/main">
                  <a14:imgLayer r:embed="rId12">
                    <a14:imgEffect>
                      <a14:sharpenSoften amount="25000"/>
                    </a14:imgEffect>
                  </a14:imgLayer>
                </a14:imgProps>
              </a:ext>
              <a:ext uri="{28A0092B-C50C-407E-A947-70E740481C1C}">
                <a14:useLocalDpi xmlns:a14="http://schemas.microsoft.com/office/drawing/2010/main" val="0"/>
              </a:ext>
            </a:extLst>
          </a:blip>
          <a:srcRect l="15342" r="19183" b="18045"/>
          <a:stretch/>
        </p:blipFill>
        <p:spPr bwMode="auto">
          <a:xfrm>
            <a:off x="4143536" y="2232458"/>
            <a:ext cx="4968551" cy="4127955"/>
          </a:xfrm>
          <a:prstGeom prst="rect">
            <a:avLst/>
          </a:prstGeom>
          <a:noFill/>
          <a:extLst>
            <a:ext uri="{909E8E84-426E-40DD-AFC4-6F175D3DCCD1}">
              <a14:hiddenFill xmlns:a14="http://schemas.microsoft.com/office/drawing/2010/main">
                <a:solidFill>
                  <a:srgbClr val="FFFFFF"/>
                </a:solidFill>
              </a14:hiddenFill>
            </a:ext>
          </a:extLst>
        </p:spPr>
      </p:pic>
      <p:sp>
        <p:nvSpPr>
          <p:cNvPr id="2" name="Выгнутая вправо стрелка 1"/>
          <p:cNvSpPr/>
          <p:nvPr/>
        </p:nvSpPr>
        <p:spPr>
          <a:xfrm rot="19841520">
            <a:off x="3209568" y="4500435"/>
            <a:ext cx="731520" cy="1216152"/>
          </a:xfrm>
          <a:prstGeom prst="curvedLef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solidFill>
                <a:schemeClr val="tx1"/>
              </a:solidFill>
            </a:endParaRPr>
          </a:p>
        </p:txBody>
      </p:sp>
    </p:spTree>
    <p:extLst>
      <p:ext uri="{BB962C8B-B14F-4D97-AF65-F5344CB8AC3E}">
        <p14:creationId xmlns:p14="http://schemas.microsoft.com/office/powerpoint/2010/main" val="34180384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159073227"/>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0"/>
            <a:ext cx="9144000" cy="6858000"/>
          </a:xfr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1800" b="1" dirty="0" err="1">
                <a:effectLst>
                  <a:outerShdw blurRad="38100" dist="38100" dir="2700000" algn="tl">
                    <a:srgbClr val="000000">
                      <a:alpha val="43137"/>
                    </a:srgbClr>
                  </a:outerShdw>
                </a:effectLst>
                <a:latin typeface="Book Antiqua" pitchFamily="18" charset="0"/>
              </a:rPr>
              <a:t>Коллажирование</a:t>
            </a:r>
            <a:r>
              <a:rPr lang="ru-RU" sz="1800" b="1" dirty="0">
                <a:effectLst>
                  <a:outerShdw blurRad="38100" dist="38100" dir="2700000" algn="tl">
                    <a:srgbClr val="000000">
                      <a:alpha val="43137"/>
                    </a:srgbClr>
                  </a:outerShdw>
                </a:effectLst>
                <a:latin typeface="Book Antiqua" pitchFamily="18" charset="0"/>
              </a:rPr>
              <a:t> позволяет решать большой круг задач:</a:t>
            </a:r>
          </a:p>
          <a:p>
            <a:pPr>
              <a:buFont typeface="+mj-lt"/>
              <a:buAutoNum type="arabicParenR"/>
            </a:pP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выразить свое отношение к заданной теме</a:t>
            </a:r>
            <a:r>
              <a:rPr lang="ru-RU" sz="1800" b="1" dirty="0">
                <a:effectLst>
                  <a:outerShdw blurRad="38100" dist="38100" dir="2700000" algn="tl">
                    <a:srgbClr val="000000">
                      <a:alpha val="43137"/>
                    </a:srgbClr>
                  </a:outerShdw>
                </a:effectLst>
                <a:latin typeface="Book Antiqua" pitchFamily="18" charset="0"/>
              </a:rPr>
              <a:t>, свои мысли, свои взгляд, свое понимание темы;</a:t>
            </a:r>
          </a:p>
          <a:p>
            <a:pPr>
              <a:buFont typeface="+mj-lt"/>
              <a:buAutoNum type="arabicParenR"/>
            </a:pP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проработать мысли и чувства</a:t>
            </a:r>
            <a:r>
              <a:rPr lang="ru-RU" sz="1800" b="1" dirty="0">
                <a:effectLst>
                  <a:outerShdw blurRad="38100" dist="38100" dir="2700000" algn="tl">
                    <a:srgbClr val="000000">
                      <a:alpha val="43137"/>
                    </a:srgbClr>
                  </a:outerShdw>
                </a:effectLst>
                <a:latin typeface="Book Antiqua" pitchFamily="18" charset="0"/>
              </a:rPr>
              <a:t>, которые клиенты привыкли подавлять;</a:t>
            </a:r>
          </a:p>
          <a:p>
            <a:pPr>
              <a:buFont typeface="+mj-lt"/>
              <a:buAutoNum type="arabicParenR"/>
            </a:pPr>
            <a:r>
              <a:rPr lang="ru-RU" sz="1800" b="1" dirty="0">
                <a:effectLst>
                  <a:outerShdw blurRad="38100" dist="38100" dir="2700000" algn="tl">
                    <a:srgbClr val="000000">
                      <a:alpha val="43137"/>
                    </a:srgbClr>
                  </a:outerShdw>
                </a:effectLst>
                <a:latin typeface="Book Antiqua" pitchFamily="18" charset="0"/>
              </a:rPr>
              <a:t>дать социально приемлемый выход агрессивности и другим негативным чувствам;</a:t>
            </a:r>
          </a:p>
          <a:p>
            <a:pPr>
              <a:buFont typeface="+mj-lt"/>
              <a:buAutoNum type="arabicParenR"/>
            </a:pP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работа над </a:t>
            </a:r>
            <a:r>
              <a:rPr lang="ru-RU" sz="1800" b="1" dirty="0" err="1">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коллажом</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 является безопасным способом «выпустить пар» </a:t>
            </a:r>
            <a:r>
              <a:rPr lang="ru-RU" sz="1800" b="1" dirty="0">
                <a:effectLst>
                  <a:outerShdw blurRad="38100" dist="38100" dir="2700000" algn="tl">
                    <a:srgbClr val="000000">
                      <a:alpha val="43137"/>
                    </a:srgbClr>
                  </a:outerShdw>
                </a:effectLst>
                <a:latin typeface="Book Antiqua" pitchFamily="18" charset="0"/>
              </a:rPr>
              <a:t>и разрядить напряжение;</a:t>
            </a:r>
          </a:p>
          <a:p>
            <a:pPr>
              <a:buFont typeface="+mj-lt"/>
              <a:buAutoNum type="arabicParenR"/>
            </a:pPr>
            <a:r>
              <a:rPr lang="ru-RU" sz="1800" b="1" dirty="0">
                <a:effectLst>
                  <a:outerShdw blurRad="38100" dist="38100" dir="2700000" algn="tl">
                    <a:srgbClr val="000000">
                      <a:alpha val="43137"/>
                    </a:srgbClr>
                  </a:outerShdw>
                </a:effectLst>
                <a:latin typeface="Book Antiqua" pitchFamily="18" charset="0"/>
              </a:rPr>
              <a:t>коллаж является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дополнительным диагностическим средством</a:t>
            </a:r>
            <a:r>
              <a:rPr lang="ru-RU" sz="1800" b="1" dirty="0">
                <a:effectLst>
                  <a:outerShdw blurRad="38100" dist="38100" dir="2700000" algn="tl">
                    <a:srgbClr val="000000">
                      <a:alpha val="43137"/>
                    </a:srgbClr>
                  </a:outerShdw>
                </a:effectLst>
                <a:latin typeface="Book Antiqua" pitchFamily="18" charset="0"/>
              </a:rPr>
              <a:t>.</a:t>
            </a:r>
          </a:p>
          <a:p>
            <a:pPr>
              <a:buFont typeface="Wingdings"/>
              <a:buChar char="ü"/>
            </a:pPr>
            <a:endParaRPr lang="ru-RU" sz="1800" b="1" dirty="0">
              <a:effectLst>
                <a:outerShdw blurRad="38100" dist="38100" dir="2700000" algn="tl">
                  <a:srgbClr val="000000">
                    <a:alpha val="43137"/>
                  </a:srgbClr>
                </a:outerShdw>
              </a:effectLst>
              <a:latin typeface="Book Antiqua" pitchFamily="18" charset="0"/>
            </a:endParaRPr>
          </a:p>
          <a:p>
            <a:pPr marL="0" indent="0">
              <a:buNone/>
            </a:pPr>
            <a:r>
              <a:rPr lang="ru-RU" sz="1800" b="1" dirty="0">
                <a:effectLst>
                  <a:outerShdw blurRad="38100" dist="38100" dir="2700000" algn="tl">
                    <a:srgbClr val="000000">
                      <a:alpha val="43137"/>
                    </a:srgbClr>
                  </a:outerShdw>
                </a:effectLst>
                <a:latin typeface="Book Antiqua" pitchFamily="18" charset="0"/>
              </a:rPr>
              <a:t> </a:t>
            </a: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p:txBody>
      </p:sp>
      <p:pic>
        <p:nvPicPr>
          <p:cNvPr id="2051" name="Picture 3" descr="F:\МАТЕРИАЛЫ ПСИХОЛОГА\ДОДЕЛАТЬ\Р И П\СДЕЛАТЬ ПРОЕКТ\ГОТОВЫЕ ПРОЕКТЫ\2018-2019\ПТИЧКИ-СИМПАТИЧКИ\Рисунок (2).jpg"/>
          <p:cNvPicPr>
            <a:picLocks noChangeAspect="1" noChangeArrowheads="1"/>
          </p:cNvPicPr>
          <p:nvPr/>
        </p:nvPicPr>
        <p:blipFill>
          <a:blip r:embed="rId11" cstate="print">
            <a:extLst>
              <a:ext uri="{BEBA8EAE-BF5A-486C-A8C5-ECC9F3942E4B}">
                <a14:imgProps xmlns:a14="http://schemas.microsoft.com/office/drawing/2010/main">
                  <a14:imgLayer r:embed="rId12">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rot="5400000">
            <a:off x="5174292" y="2908373"/>
            <a:ext cx="3325573" cy="457368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77956" y="3532427"/>
            <a:ext cx="4272591" cy="3204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3792040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3915844108"/>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0"/>
            <a:ext cx="9144000" cy="6858000"/>
          </a:xfr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marL="0" indent="0">
              <a:buNone/>
            </a:pPr>
            <a:r>
              <a:rPr lang="ru-RU" sz="1800" b="1" dirty="0">
                <a:effectLst>
                  <a:outerShdw blurRad="38100" dist="38100" dir="2700000" algn="tl">
                    <a:srgbClr val="000000">
                      <a:alpha val="43137"/>
                    </a:srgbClr>
                  </a:outerShdw>
                </a:effectLst>
                <a:latin typeface="Book Antiqua" pitchFamily="18" charset="0"/>
              </a:rPr>
              <a:t> </a:t>
            </a: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p:txBody>
      </p:sp>
      <p:pic>
        <p:nvPicPr>
          <p:cNvPr id="13" name="Picture 2" descr="F:\МАТЕРИАЛЫ ПСИХОЛОГА\ДОДЕЛАТЬ\Р И П\СДЕЛАТЬ ПРОЕКТ\ГОТОВЫЕ ПРОЕКТЫ\2018-2019\ПТИЧКИ-СИМПАТИЧКИ\Рисунок.jpg"/>
          <p:cNvPicPr>
            <a:picLocks noChangeAspect="1" noChangeArrowheads="1"/>
          </p:cNvPicPr>
          <p:nvPr/>
        </p:nvPicPr>
        <p:blipFill>
          <a:blip r:embed="rId11" cstate="print">
            <a:extLst>
              <a:ext uri="{BEBA8EAE-BF5A-486C-A8C5-ECC9F3942E4B}">
                <a14:imgProps xmlns:a14="http://schemas.microsoft.com/office/drawing/2010/main">
                  <a14:imgLayer r:embed="rId12">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rot="5400000">
            <a:off x="576049" y="2911330"/>
            <a:ext cx="3323083" cy="4570257"/>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C:\Users\Педагог организатор\Desktop\20190114_065407.jpg"/>
          <p:cNvPicPr>
            <a:picLocks noChangeAspect="1" noChangeArrowheads="1"/>
          </p:cNvPicPr>
          <p:nvPr/>
        </p:nvPicPr>
        <p:blipFill rotWithShape="1">
          <a:blip r:embed="rId13" cstate="print">
            <a:extLst>
              <a:ext uri="{BEBA8EAE-BF5A-486C-A8C5-ECC9F3942E4B}">
                <a14:imgProps xmlns:a14="http://schemas.microsoft.com/office/drawing/2010/main">
                  <a14:imgLayer r:embed="rId14">
                    <a14:imgEffect>
                      <a14:sharpenSoften amount="25000"/>
                    </a14:imgEffect>
                    <a14:imgEffect>
                      <a14:brightnessContrast bright="20000" contrast="40000"/>
                    </a14:imgEffect>
                  </a14:imgLayer>
                </a14:imgProps>
              </a:ext>
              <a:ext uri="{28A0092B-C50C-407E-A947-70E740481C1C}">
                <a14:useLocalDpi xmlns:a14="http://schemas.microsoft.com/office/drawing/2010/main" val="0"/>
              </a:ext>
            </a:extLst>
          </a:blip>
          <a:srcRect l="9448" t="4540" r="12703"/>
          <a:stretch/>
        </p:blipFill>
        <p:spPr bwMode="auto">
          <a:xfrm>
            <a:off x="-811" y="24341"/>
            <a:ext cx="4572811" cy="3154139"/>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C:\Users\Педагог организатор\Desktop\20190114_065424.jpg"/>
          <p:cNvPicPr>
            <a:picLocks noChangeAspect="1" noChangeArrowheads="1"/>
          </p:cNvPicPr>
          <p:nvPr/>
        </p:nvPicPr>
        <p:blipFill rotWithShape="1">
          <a:blip r:embed="rId15" cstate="print">
            <a:extLst>
              <a:ext uri="{BEBA8EAE-BF5A-486C-A8C5-ECC9F3942E4B}">
                <a14:imgProps xmlns:a14="http://schemas.microsoft.com/office/drawing/2010/main">
                  <a14:imgLayer r:embed="rId16">
                    <a14:imgEffect>
                      <a14:sharpenSoften amount="25000"/>
                    </a14:imgEffect>
                    <a14:imgEffect>
                      <a14:brightnessContrast bright="20000" contrast="40000"/>
                    </a14:imgEffect>
                  </a14:imgLayer>
                </a14:imgProps>
              </a:ext>
              <a:ext uri="{28A0092B-C50C-407E-A947-70E740481C1C}">
                <a14:useLocalDpi xmlns:a14="http://schemas.microsoft.com/office/drawing/2010/main" val="0"/>
              </a:ext>
            </a:extLst>
          </a:blip>
          <a:srcRect l="15846" t="8402" r="9682" b="2456"/>
          <a:stretch/>
        </p:blipFill>
        <p:spPr bwMode="auto">
          <a:xfrm>
            <a:off x="4639419" y="24341"/>
            <a:ext cx="4521890" cy="3044619"/>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C:\Users\Педагог организатор\Desktop\20190114_065503.jpg"/>
          <p:cNvPicPr>
            <a:picLocks noChangeAspect="1" noChangeArrowheads="1"/>
          </p:cNvPicPr>
          <p:nvPr/>
        </p:nvPicPr>
        <p:blipFill rotWithShape="1">
          <a:blip r:embed="rId17" cstate="print">
            <a:extLst>
              <a:ext uri="{BEBA8EAE-BF5A-486C-A8C5-ECC9F3942E4B}">
                <a14:imgProps xmlns:a14="http://schemas.microsoft.com/office/drawing/2010/main">
                  <a14:imgLayer r:embed="rId18">
                    <a14:imgEffect>
                      <a14:sharpenSoften amount="25000"/>
                    </a14:imgEffect>
                    <a14:imgEffect>
                      <a14:brightnessContrast bright="20000" contrast="40000"/>
                    </a14:imgEffect>
                  </a14:imgLayer>
                </a14:imgProps>
              </a:ext>
              <a:ext uri="{28A0092B-C50C-407E-A947-70E740481C1C}">
                <a14:useLocalDpi xmlns:a14="http://schemas.microsoft.com/office/drawing/2010/main" val="0"/>
              </a:ext>
            </a:extLst>
          </a:blip>
          <a:srcRect l="18761" t="11092" r="12070" b="4746"/>
          <a:stretch/>
        </p:blipFill>
        <p:spPr bwMode="auto">
          <a:xfrm>
            <a:off x="4639419" y="3636518"/>
            <a:ext cx="4534272" cy="31033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07739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3149977158"/>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0"/>
            <a:ext cx="9144000" cy="6858000"/>
          </a:xfr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Сделать фотоснимки или принести их на терапевтический сеанс </a:t>
            </a:r>
            <a:r>
              <a:rPr lang="ru-RU" sz="1900" b="1" dirty="0">
                <a:effectLst>
                  <a:outerShdw blurRad="38100" dist="38100" dir="2700000" algn="tl">
                    <a:srgbClr val="000000">
                      <a:alpha val="43137"/>
                    </a:srgbClr>
                  </a:outerShdw>
                </a:effectLst>
                <a:latin typeface="Book Antiqua" pitchFamily="18" charset="0"/>
              </a:rPr>
              <a:t>-это лишь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начало</a:t>
            </a:r>
            <a:r>
              <a:rPr lang="ru-RU" sz="1900" b="1" dirty="0">
                <a:effectLst>
                  <a:outerShdw blurRad="38100" dist="38100" dir="2700000" algn="tl">
                    <a:srgbClr val="000000">
                      <a:alpha val="43137"/>
                    </a:srgbClr>
                  </a:outerShdw>
                </a:effectLst>
                <a:latin typeface="Book Antiqua" pitchFamily="18" charset="0"/>
              </a:rPr>
              <a:t>. </a:t>
            </a:r>
          </a:p>
          <a:p>
            <a:pPr>
              <a:buFont typeface="Wingdings"/>
              <a:buChar char="v"/>
            </a:pPr>
            <a:r>
              <a:rPr lang="ru-RU" sz="1900" b="1" dirty="0">
                <a:effectLst>
                  <a:outerShdw blurRad="38100" dist="38100" dir="2700000" algn="tl">
                    <a:srgbClr val="000000">
                      <a:alpha val="43137"/>
                    </a:srgbClr>
                  </a:outerShdw>
                </a:effectLst>
                <a:latin typeface="Book Antiqua" pitchFamily="18" charset="0"/>
              </a:rPr>
              <a:t>Следующий шаг после просмотра фотографии -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активизировать все порождаемые ею ассоциации, изучить то, что несет снимок, вступить с ним в коммуникацию, задать вопросы</a:t>
            </a:r>
            <a:r>
              <a:rPr lang="ru-RU" sz="1900" b="1" dirty="0">
                <a:effectLst>
                  <a:outerShdw blurRad="38100" dist="38100" dir="2700000" algn="tl">
                    <a:srgbClr val="000000">
                      <a:alpha val="43137"/>
                    </a:srgbClr>
                  </a:outerShdw>
                </a:effectLst>
                <a:latin typeface="Book Antiqua" pitchFamily="18" charset="0"/>
              </a:rPr>
              <a:t>. </a:t>
            </a:r>
          </a:p>
          <a:p>
            <a:pPr>
              <a:buFont typeface="Wingdings"/>
              <a:buChar char="v"/>
            </a:pPr>
            <a:r>
              <a:rPr lang="ru-RU" sz="1900" b="1" dirty="0">
                <a:effectLst>
                  <a:outerShdw blurRad="38100" dist="38100" dir="2700000" algn="tl">
                    <a:srgbClr val="000000">
                      <a:alpha val="43137"/>
                    </a:srgbClr>
                  </a:outerShdw>
                </a:effectLst>
                <a:latin typeface="Book Antiqua" pitchFamily="18" charset="0"/>
              </a:rPr>
              <a:t>Таким образом,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то, что для фотографа обычно является конечным результатом </a:t>
            </a:r>
            <a:r>
              <a:rPr lang="ru-RU" sz="1900" b="1" dirty="0">
                <a:effectLst>
                  <a:outerShdw blurRad="38100" dist="38100" dir="2700000" algn="tl">
                    <a:srgbClr val="000000">
                      <a:alpha val="43137"/>
                    </a:srgbClr>
                  </a:outerShdw>
                </a:effectLst>
                <a:latin typeface="Book Antiqua" pitchFamily="18" charset="0"/>
              </a:rPr>
              <a:t>(сделанный снимок), в рамках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фототерапии является только началом работы</a:t>
            </a:r>
            <a:r>
              <a:rPr lang="ru-RU" sz="1900" b="1" dirty="0">
                <a:effectLst>
                  <a:outerShdw blurRad="38100" dist="38100" dir="2700000" algn="tl">
                    <a:srgbClr val="000000">
                      <a:alpha val="43137"/>
                    </a:srgbClr>
                  </a:outerShdw>
                </a:effectLst>
                <a:latin typeface="Book Antiqua" pitchFamily="18" charset="0"/>
              </a:rPr>
              <a:t>, его отправной точкой.</a:t>
            </a:r>
          </a:p>
          <a:p>
            <a:pPr>
              <a:buFont typeface="Wingdings"/>
              <a:buChar char="v"/>
            </a:pPr>
            <a:r>
              <a:rPr lang="ru-RU" sz="1900" b="1" dirty="0">
                <a:effectLst>
                  <a:outerShdw blurRad="38100" dist="38100" dir="2700000" algn="tl">
                    <a:srgbClr val="000000">
                      <a:alpha val="43137"/>
                    </a:srgbClr>
                  </a:outerShdw>
                </a:effectLst>
                <a:latin typeface="Book Antiqua" pitchFamily="18" charset="0"/>
              </a:rPr>
              <a:t>Рассматривая снимок,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терапевт задает простые вопросы, </a:t>
            </a:r>
            <a:r>
              <a:rPr lang="ru-RU" sz="1900" b="1" dirty="0">
                <a:effectLst>
                  <a:outerShdw blurRad="38100" dist="38100" dir="2700000" algn="tl">
                    <a:srgbClr val="000000">
                      <a:alpha val="43137"/>
                    </a:srgbClr>
                  </a:outerShdw>
                </a:effectLst>
                <a:latin typeface="Book Antiqua" pitchFamily="18" charset="0"/>
              </a:rPr>
              <a:t>способствующие погружению клиента в свой внутренний мир и отрешению от внешней реальности, например: «Какова история данного снимка?», «Как его сняли?», «Этот снимок имеет для Вас значение, и если имеет, то какое?», «Когда Вы его рассматриваете, какие мысли, чувства, воспоминания он в Вас пробуждает?», «Кто сделал этот снимок?» и так далее. Разумеется,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терапевтической ценностью обладают не только фактические ответы, но и сам процесс беседы</a:t>
            </a:r>
            <a:r>
              <a:rPr lang="ru-RU" sz="1900" b="1" dirty="0">
                <a:effectLst>
                  <a:outerShdw blurRad="38100" dist="38100" dir="2700000" algn="tl">
                    <a:srgbClr val="000000">
                      <a:alpha val="43137"/>
                    </a:srgbClr>
                  </a:outerShdw>
                </a:effectLst>
                <a:latin typeface="Book Antiqua" pitchFamily="18" charset="0"/>
              </a:rPr>
              <a:t>, раскрывающий причины полученных ответов (терапевтическая ценность скорее описывается вопросом «почему?», а не «что?»). Через эти вопросы мы приходим к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пониманию истинных причин проблем, глубинных эмоций.</a:t>
            </a:r>
            <a:endParaRPr lang="ru-RU" sz="1900" b="1" dirty="0">
              <a:ln w="12700">
                <a:solidFill>
                  <a:sysClr val="windowText" lastClr="000000"/>
                </a:solidFill>
                <a:prstDash val="solid"/>
              </a:ln>
              <a:solidFill>
                <a:srgbClr val="3333FF"/>
              </a:solidFill>
              <a:effectLst>
                <a:outerShdw blurRad="38100" dist="38100" dir="2700000" algn="tl">
                  <a:srgbClr val="000000">
                    <a:alpha val="43137"/>
                  </a:srgbClr>
                </a:outerShdw>
              </a:effectLst>
              <a:latin typeface="Book Antiqua" pitchFamily="18" charset="0"/>
            </a:endParaRPr>
          </a:p>
          <a:p>
            <a:pPr>
              <a:buFont typeface="Wingdings"/>
              <a:buChar char="v"/>
            </a:pPr>
            <a:r>
              <a:rPr lang="ru-RU" sz="1900" b="1" dirty="0">
                <a:effectLst>
                  <a:outerShdw blurRad="38100" dist="38100" dir="2700000" algn="tl">
                    <a:srgbClr val="000000">
                      <a:alpha val="43137"/>
                    </a:srgbClr>
                  </a:outerShdw>
                </a:effectLst>
                <a:latin typeface="Book Antiqua" pitchFamily="18" charset="0"/>
              </a:rPr>
              <a:t>Существует два вида фототерапии </a:t>
            </a:r>
            <a:r>
              <a:rPr lang="ru-RU" sz="1900" b="1" dirty="0">
                <a:ln w="12700">
                  <a:solidFill>
                    <a:sysClr val="windowText" lastClr="000000"/>
                  </a:solidFill>
                  <a:prstDash val="solid"/>
                </a:ln>
                <a:solidFill>
                  <a:srgbClr val="C00000"/>
                </a:solidFill>
                <a:effectLst>
                  <a:outerShdw blurRad="41275" dist="20320" dir="1800000" algn="tl" rotWithShape="0">
                    <a:srgbClr val="000000">
                      <a:alpha val="40000"/>
                    </a:srgbClr>
                  </a:outerShdw>
                </a:effectLst>
                <a:latin typeface="Book Antiqua" pitchFamily="18" charset="0"/>
              </a:rPr>
              <a:t>– активная</a:t>
            </a:r>
            <a:r>
              <a:rPr lang="ru-RU" sz="1900" b="1" dirty="0">
                <a:effectLst>
                  <a:outerShdw blurRad="38100" dist="38100" dir="2700000" algn="tl">
                    <a:srgbClr val="000000">
                      <a:alpha val="43137"/>
                    </a:srgbClr>
                  </a:outerShdw>
                </a:effectLst>
                <a:latin typeface="Book Antiqua" pitchFamily="18" charset="0"/>
              </a:rPr>
              <a:t>, то есть непосредственное фотографирование, и </a:t>
            </a:r>
            <a:r>
              <a:rPr lang="ru-RU" sz="1900" b="1" dirty="0">
                <a:ln w="12700">
                  <a:solidFill>
                    <a:schemeClr val="tx2">
                      <a:satMod val="155000"/>
                    </a:schemeClr>
                  </a:solidFill>
                  <a:prstDash val="solid"/>
                </a:ln>
                <a:solidFill>
                  <a:srgbClr val="C00000"/>
                </a:solidFill>
                <a:effectLst>
                  <a:outerShdw blurRad="41275" dist="20320" dir="1800000" algn="tl" rotWithShape="0">
                    <a:srgbClr val="000000">
                      <a:alpha val="40000"/>
                    </a:srgbClr>
                  </a:outerShdw>
                </a:effectLst>
                <a:latin typeface="Book Antiqua" pitchFamily="18" charset="0"/>
              </a:rPr>
              <a:t>пассивная</a:t>
            </a:r>
            <a:r>
              <a:rPr lang="ru-RU" sz="1900" b="1" dirty="0">
                <a:effectLst>
                  <a:outerShdw blurRad="38100" dist="38100" dir="2700000" algn="tl">
                    <a:srgbClr val="000000">
                      <a:alpha val="43137"/>
                    </a:srgbClr>
                  </a:outerShdw>
                </a:effectLst>
                <a:latin typeface="Book Antiqua" pitchFamily="18" charset="0"/>
              </a:rPr>
              <a:t> – использование уже готовых фотографий.</a:t>
            </a:r>
          </a:p>
        </p:txBody>
      </p:sp>
    </p:spTree>
    <p:extLst>
      <p:ext uri="{BB962C8B-B14F-4D97-AF65-F5344CB8AC3E}">
        <p14:creationId xmlns:p14="http://schemas.microsoft.com/office/powerpoint/2010/main" val="208805983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3497572529"/>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0"/>
            <a:ext cx="9144000" cy="6858000"/>
          </a:xfr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ü"/>
            </a:pPr>
            <a:r>
              <a:rPr lang="ru-RU" sz="2200" b="1" i="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Техника «Слайд-терапия».</a:t>
            </a:r>
          </a:p>
          <a:p>
            <a:pPr>
              <a:buFont typeface="Wingdings"/>
              <a:buChar char="ü"/>
            </a:pPr>
            <a:r>
              <a:rPr lang="ru-RU" sz="2000" b="1" dirty="0">
                <a:effectLst>
                  <a:outerShdw blurRad="38100" dist="38100" dir="2700000" algn="tl">
                    <a:srgbClr val="000000">
                      <a:alpha val="43137"/>
                    </a:srgbClr>
                  </a:outerShdw>
                </a:effectLst>
                <a:latin typeface="Book Antiqua" pitchFamily="18" charset="0"/>
              </a:rPr>
              <a:t>Занятие можно проводить в детско-родительской группе. Детям и их родителям продемонстрировать </a:t>
            </a: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слайд-фильмы</a:t>
            </a:r>
            <a:r>
              <a:rPr lang="ru-RU" sz="2000" b="1" dirty="0">
                <a:effectLst>
                  <a:outerShdw blurRad="38100" dist="38100" dir="2700000" algn="tl">
                    <a:srgbClr val="000000">
                      <a:alpha val="43137"/>
                    </a:srgbClr>
                  </a:outerShdw>
                </a:effectLst>
                <a:latin typeface="Book Antiqua" pitchFamily="18" charset="0"/>
              </a:rPr>
              <a:t> (это может быть видеоряд с изображениями растений, животных и насекомых, сопровождаемый музыкальной композицией). </a:t>
            </a:r>
          </a:p>
          <a:p>
            <a:pPr>
              <a:buFont typeface="Wingdings"/>
              <a:buChar char="ü"/>
            </a:pPr>
            <a:r>
              <a:rPr lang="ru-RU" sz="2000" b="1" dirty="0">
                <a:effectLst>
                  <a:outerShdw blurRad="38100" dist="38100" dir="2700000" algn="tl">
                    <a:srgbClr val="000000">
                      <a:alpha val="43137"/>
                    </a:srgbClr>
                  </a:outerShdw>
                </a:effectLst>
                <a:latin typeface="Book Antiqua" pitchFamily="18" charset="0"/>
              </a:rPr>
              <a:t>После просмотра фильма родителям и детям </a:t>
            </a: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предложить разойтись в разные помещения.</a:t>
            </a:r>
            <a:r>
              <a:rPr lang="ru-RU" sz="2000" b="1" dirty="0">
                <a:effectLst>
                  <a:outerShdw blurRad="38100" dist="38100" dir="2700000" algn="tl">
                    <a:srgbClr val="000000">
                      <a:alpha val="43137"/>
                    </a:srgbClr>
                  </a:outerShdw>
                </a:effectLst>
                <a:latin typeface="Book Antiqua" pitchFamily="18" charset="0"/>
              </a:rPr>
              <a:t> </a:t>
            </a:r>
          </a:p>
          <a:p>
            <a:pPr>
              <a:buFont typeface="Wingdings"/>
              <a:buChar char="ü"/>
            </a:pPr>
            <a:r>
              <a:rPr lang="ru-RU" sz="2000" b="1"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Детям </a:t>
            </a:r>
            <a:r>
              <a:rPr lang="ru-RU" sz="2000" b="1" dirty="0">
                <a:effectLst>
                  <a:outerShdw blurRad="38100" dist="38100" dir="2700000" algn="tl">
                    <a:srgbClr val="000000">
                      <a:alpha val="43137"/>
                    </a:srgbClr>
                  </a:outerShdw>
                </a:effectLst>
                <a:latin typeface="Book Antiqua" pitchFamily="18" charset="0"/>
              </a:rPr>
              <a:t>можно предложить </a:t>
            </a: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нарисовать то, что больше всего понравилось</a:t>
            </a:r>
            <a:r>
              <a:rPr lang="ru-RU" sz="2000" b="1" dirty="0">
                <a:effectLst>
                  <a:outerShdw blurRad="38100" dist="38100" dir="2700000" algn="tl">
                    <a:srgbClr val="000000">
                      <a:alpha val="43137"/>
                    </a:srgbClr>
                  </a:outerShdw>
                </a:effectLst>
                <a:latin typeface="Book Antiqua" pitchFamily="18" charset="0"/>
              </a:rPr>
              <a:t> при просмотре слайд-фильма. </a:t>
            </a:r>
          </a:p>
          <a:p>
            <a:pPr>
              <a:buFont typeface="Wingdings"/>
              <a:buChar char="ü"/>
            </a:pPr>
            <a:r>
              <a:rPr lang="ru-RU" sz="2000" b="1"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Родителям –</a:t>
            </a:r>
            <a:r>
              <a:rPr lang="ru-RU" sz="2000" b="1" dirty="0">
                <a:effectLst>
                  <a:outerShdw blurRad="38100" dist="38100" dir="2700000" algn="tl">
                    <a:srgbClr val="000000">
                      <a:alpha val="43137"/>
                    </a:srgbClr>
                  </a:outerShdw>
                </a:effectLst>
                <a:latin typeface="Book Antiqua" pitchFamily="18" charset="0"/>
              </a:rPr>
              <a:t> нарисовать </a:t>
            </a: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тот объект, который, по их мнению, мог бы понравиться их ребенку</a:t>
            </a:r>
            <a:r>
              <a:rPr lang="ru-RU" sz="2000" b="1" dirty="0">
                <a:effectLst>
                  <a:outerShdw blurRad="38100" dist="38100" dir="2700000" algn="tl">
                    <a:srgbClr val="000000">
                      <a:alpha val="43137"/>
                    </a:srgbClr>
                  </a:outerShdw>
                </a:effectLst>
                <a:latin typeface="Book Antiqua" pitchFamily="18" charset="0"/>
              </a:rPr>
              <a:t>. Когда дети и родители закончат выполнение задания. </a:t>
            </a:r>
          </a:p>
          <a:p>
            <a:pPr>
              <a:buFont typeface="Wingdings"/>
              <a:buChar char="ü"/>
            </a:pPr>
            <a:r>
              <a:rPr lang="ru-RU" sz="2000" b="1" dirty="0">
                <a:solidFill>
                  <a:schemeClr val="tx1"/>
                </a:solidFill>
                <a:effectLst>
                  <a:outerShdw blurRad="38100" dist="38100" dir="2700000" algn="tl">
                    <a:srgbClr val="000000">
                      <a:alpha val="43137"/>
                    </a:srgbClr>
                  </a:outerShdw>
                </a:effectLst>
                <a:latin typeface="Book Antiqua" pitchFamily="18" charset="0"/>
              </a:rPr>
              <a:t>Подгруппы соединить</a:t>
            </a:r>
            <a:r>
              <a:rPr lang="ru-RU" sz="2000" b="1" dirty="0">
                <a:effectLst>
                  <a:outerShdw blurRad="38100" dist="38100" dir="2700000" algn="tl">
                    <a:srgbClr val="000000">
                      <a:alpha val="43137"/>
                    </a:srgbClr>
                  </a:outerShdw>
                </a:effectLst>
                <a:latin typeface="Book Antiqua" pitchFamily="18" charset="0"/>
              </a:rPr>
              <a:t>. </a:t>
            </a: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При сравнении рисунков родителей и их детей выявить</a:t>
            </a:r>
            <a:r>
              <a:rPr lang="ru-RU" sz="2000" b="1" dirty="0">
                <a:effectLst>
                  <a:outerShdw blurRad="38100" dist="38100" dir="2700000" algn="tl">
                    <a:srgbClr val="000000">
                      <a:alpha val="43137"/>
                    </a:srgbClr>
                  </a:outerShdw>
                </a:effectLst>
                <a:latin typeface="Book Antiqua" pitchFamily="18" charset="0"/>
              </a:rPr>
              <a:t>, что родители в основном не угадали, какие объекты понравились их детям.</a:t>
            </a:r>
          </a:p>
          <a:p>
            <a:pPr>
              <a:buFont typeface="Wingdings"/>
              <a:buChar char="ü"/>
            </a:pPr>
            <a:r>
              <a:rPr lang="ru-RU" sz="2000" b="1" dirty="0">
                <a:effectLst>
                  <a:outerShdw blurRad="38100" dist="38100" dir="2700000" algn="tl">
                    <a:srgbClr val="000000">
                      <a:alpha val="43137"/>
                    </a:srgbClr>
                  </a:outerShdw>
                </a:effectLst>
                <a:latin typeface="Book Antiqua" pitchFamily="18" charset="0"/>
              </a:rPr>
              <a:t> Затем предложить детям </a:t>
            </a: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придумать сказку о персонаже </a:t>
            </a:r>
            <a:r>
              <a:rPr lang="ru-RU" sz="2000" b="1" dirty="0">
                <a:effectLst>
                  <a:outerShdw blurRad="38100" dist="38100" dir="2700000" algn="tl">
                    <a:srgbClr val="000000">
                      <a:alpha val="43137"/>
                    </a:srgbClr>
                  </a:outerShdw>
                </a:effectLst>
                <a:latin typeface="Book Antiqua" pitchFamily="18" charset="0"/>
              </a:rPr>
              <a:t>своего рисунка и объяснить своим родителям, почему ими был выбран тот или иной объект.</a:t>
            </a:r>
          </a:p>
          <a:p>
            <a:pPr>
              <a:buFont typeface="Wingdings"/>
              <a:buChar char="ü"/>
            </a:pPr>
            <a:endParaRPr lang="ru-RU" sz="1800" b="1" dirty="0">
              <a:effectLst>
                <a:outerShdw blurRad="38100" dist="38100" dir="2700000" algn="tl">
                  <a:srgbClr val="000000">
                    <a:alpha val="43137"/>
                  </a:srgbClr>
                </a:outerShdw>
              </a:effectLst>
              <a:latin typeface="Book Antiqua" pitchFamily="18" charset="0"/>
            </a:endParaRPr>
          </a:p>
          <a:p>
            <a:pPr marL="0" indent="0">
              <a:buNone/>
            </a:pPr>
            <a:r>
              <a:rPr lang="ru-RU" sz="1800" b="1" dirty="0">
                <a:effectLst>
                  <a:outerShdw blurRad="38100" dist="38100" dir="2700000" algn="tl">
                    <a:srgbClr val="000000">
                      <a:alpha val="43137"/>
                    </a:srgbClr>
                  </a:outerShdw>
                </a:effectLst>
                <a:latin typeface="Book Antiqua" pitchFamily="18" charset="0"/>
              </a:rPr>
              <a:t> </a:t>
            </a: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p:txBody>
      </p:sp>
    </p:spTree>
    <p:extLst>
      <p:ext uri="{BB962C8B-B14F-4D97-AF65-F5344CB8AC3E}">
        <p14:creationId xmlns:p14="http://schemas.microsoft.com/office/powerpoint/2010/main" val="318961188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671081348"/>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4624"/>
            <a:ext cx="9144000" cy="6813376"/>
          </a:xfr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1900" b="1" dirty="0">
                <a:effectLst>
                  <a:outerShdw blurRad="38100" dist="38100" dir="2700000" algn="tl">
                    <a:srgbClr val="000000">
                      <a:alpha val="43137"/>
                    </a:srgbClr>
                  </a:outerShdw>
                </a:effectLst>
                <a:latin typeface="Book Antiqua" pitchFamily="18" charset="0"/>
              </a:rPr>
              <a:t>Упражнение </a:t>
            </a:r>
            <a:r>
              <a:rPr lang="ru-RU" sz="2200" b="1" i="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«Я фотографирую, меня фотографируют»</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Форма работы: групповая, индивидуальная.</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Цель: изучение телесного «Я». Материалы: фотоаппарат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Фотографирование себя и других и обсуждение</a:t>
            </a:r>
            <a:r>
              <a:rPr lang="ru-RU" sz="1900" b="1" dirty="0">
                <a:effectLst>
                  <a:outerShdw blurRad="38100" dist="38100" dir="2700000" algn="tl">
                    <a:srgbClr val="000000">
                      <a:alpha val="43137"/>
                    </a:srgbClr>
                  </a:outerShdw>
                </a:effectLst>
                <a:latin typeface="Book Antiqua" pitchFamily="18" charset="0"/>
              </a:rPr>
              <a:t>: участники по очереди фотографируют друг друга, сортируют снимки на две группы: фото нравится –не нравится. Далее слушают впечатления других о себе на фотографиях. Потом участники могут создать из своих фотографий фотоальбом и сделать подписи к фотографиям. </a:t>
            </a:r>
            <a:endParaRPr lang="ru-RU" sz="1800" b="1" dirty="0">
              <a:effectLst>
                <a:outerShdw blurRad="38100" dist="38100" dir="2700000" algn="tl">
                  <a:srgbClr val="000000">
                    <a:alpha val="43137"/>
                  </a:srgbClr>
                </a:outerShdw>
              </a:effectLst>
              <a:latin typeface="Book Antiqua" pitchFamily="18" charset="0"/>
            </a:endParaRPr>
          </a:p>
          <a:p>
            <a:pPr>
              <a:buFont typeface="Wingdings"/>
              <a:buChar char="v"/>
            </a:pPr>
            <a:r>
              <a:rPr lang="ru-RU" sz="1900" b="1" dirty="0">
                <a:effectLst>
                  <a:outerShdw blurRad="38100" dist="38100" dir="2700000" algn="tl">
                    <a:srgbClr val="000000">
                      <a:alpha val="43137"/>
                    </a:srgbClr>
                  </a:outerShdw>
                </a:effectLst>
                <a:latin typeface="Book Antiqua" pitchFamily="18" charset="0"/>
              </a:rPr>
              <a:t>Техника </a:t>
            </a:r>
            <a:r>
              <a:rPr lang="ru-RU" sz="2200" b="1" i="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«фото-проекций», </a:t>
            </a:r>
            <a:r>
              <a:rPr lang="ru-RU" sz="1900" b="1" dirty="0">
                <a:effectLst>
                  <a:outerShdw blurRad="38100" dist="38100" dir="2700000" algn="tl">
                    <a:srgbClr val="000000">
                      <a:alpha val="43137"/>
                    </a:srgbClr>
                  </a:outerShdw>
                </a:effectLst>
                <a:latin typeface="Book Antiqua" pitchFamily="18" charset="0"/>
              </a:rPr>
              <a:t>которая исходит из того феноменологического факта, что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смысл снимка главным образом формируется зрителем в процессе восприятия</a:t>
            </a:r>
            <a:r>
              <a:rPr lang="ru-RU" sz="1900" b="1" dirty="0">
                <a:effectLst>
                  <a:outerShdw blurRad="38100" dist="38100" dir="2700000" algn="tl">
                    <a:srgbClr val="000000">
                      <a:alpha val="43137"/>
                    </a:srgbClr>
                  </a:outerShdw>
                </a:effectLst>
                <a:latin typeface="Book Antiqua" pitchFamily="18" charset="0"/>
              </a:rPr>
              <a:t>.</a:t>
            </a: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p:txBody>
      </p:sp>
      <p:pic>
        <p:nvPicPr>
          <p:cNvPr id="3074" name="Picture 2" descr="C:\Users\Андрей\Desktop\kurs-fotografii-dlya-detej03.jpeg"/>
          <p:cNvPicPr>
            <a:picLocks noChangeAspect="1" noChangeArrowheads="1"/>
          </p:cNvPicPr>
          <p:nvPr/>
        </p:nvPicPr>
        <p:blipFill rotWithShape="1">
          <a:blip r:embed="rId11">
            <a:extLst>
              <a:ext uri="{28A0092B-C50C-407E-A947-70E740481C1C}">
                <a14:useLocalDpi xmlns:a14="http://schemas.microsoft.com/office/drawing/2010/main" val="0"/>
              </a:ext>
            </a:extLst>
          </a:blip>
          <a:srcRect l="14938" t="6911" r="14563"/>
          <a:stretch/>
        </p:blipFill>
        <p:spPr bwMode="auto">
          <a:xfrm>
            <a:off x="827584" y="4034455"/>
            <a:ext cx="3096345" cy="2722482"/>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Андрей\Desktop\фоток.jp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915872" y="4034455"/>
            <a:ext cx="4066854" cy="27224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950815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1740961731"/>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Arial" pitchFamily="34" charset="0"/>
              <a:buChar char="•"/>
            </a:pPr>
            <a:r>
              <a:rPr lang="ru-RU" sz="1800" b="1" dirty="0">
                <a:effectLst>
                  <a:outerShdw blurRad="38100" dist="38100" dir="2700000" algn="tl">
                    <a:srgbClr val="000000">
                      <a:alpha val="43137"/>
                    </a:srgbClr>
                  </a:outerShdw>
                </a:effectLst>
                <a:latin typeface="Book Antiqua" pitchFamily="18" charset="0"/>
              </a:rPr>
              <a:t>Цель: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обращение к своим внутренним образам, ощущениям самооценки и тела.</a:t>
            </a:r>
          </a:p>
          <a:p>
            <a:pPr marL="0" indent="0">
              <a:buNone/>
            </a:pPr>
            <a:r>
              <a:rPr lang="ru-RU" sz="1800" b="1" dirty="0">
                <a:effectLst>
                  <a:outerShdw blurRad="38100" dist="38100" dir="2700000" algn="tl">
                    <a:srgbClr val="000000">
                      <a:alpha val="43137"/>
                    </a:srgbClr>
                  </a:outerShdw>
                </a:effectLst>
                <a:latin typeface="Book Antiqua" pitchFamily="18" charset="0"/>
              </a:rPr>
              <a:t>Задачи:</a:t>
            </a:r>
          </a:p>
          <a:p>
            <a:pPr>
              <a:buFont typeface="Arial" pitchFamily="34" charset="0"/>
              <a:buChar char="•"/>
            </a:pPr>
            <a:r>
              <a:rPr lang="ru-RU" sz="1800" b="1" dirty="0">
                <a:effectLst>
                  <a:outerShdw blurRad="38100" dist="38100" dir="2700000" algn="tl">
                    <a:srgbClr val="000000">
                      <a:alpha val="43137"/>
                    </a:srgbClr>
                  </a:outerShdw>
                </a:effectLst>
                <a:latin typeface="Book Antiqua" pitchFamily="18" charset="0"/>
              </a:rPr>
              <a:t>актуализация и выражение чувств, связанных с </a:t>
            </a:r>
            <a:r>
              <a:rPr lang="ru-RU" sz="1800" b="1" dirty="0" err="1">
                <a:effectLst>
                  <a:outerShdw blurRad="38100" dist="38100" dir="2700000" algn="tl">
                    <a:srgbClr val="000000">
                      <a:alpha val="43137"/>
                    </a:srgbClr>
                  </a:outerShdw>
                </a:effectLst>
                <a:latin typeface="Book Antiqua" pitchFamily="18" charset="0"/>
              </a:rPr>
              <a:t>самоотношением</a:t>
            </a:r>
            <a:r>
              <a:rPr lang="ru-RU" sz="1800" b="1" dirty="0">
                <a:effectLst>
                  <a:outerShdw blurRad="38100" dist="38100" dir="2700000" algn="tl">
                    <a:srgbClr val="000000">
                      <a:alpha val="43137"/>
                    </a:srgbClr>
                  </a:outerShdw>
                </a:effectLst>
                <a:latin typeface="Book Antiqua" pitchFamily="18" charset="0"/>
              </a:rPr>
              <a:t>;</a:t>
            </a:r>
          </a:p>
          <a:p>
            <a:pPr>
              <a:buFont typeface="Arial" pitchFamily="34" charset="0"/>
              <a:buChar char="•"/>
            </a:pPr>
            <a:r>
              <a:rPr lang="ru-RU" sz="1800" b="1" dirty="0" err="1">
                <a:effectLst>
                  <a:outerShdw blurRad="38100" dist="38100" dir="2700000" algn="tl">
                    <a:srgbClr val="000000">
                      <a:alpha val="43137"/>
                    </a:srgbClr>
                  </a:outerShdw>
                </a:effectLst>
                <a:latin typeface="Book Antiqua" pitchFamily="18" charset="0"/>
              </a:rPr>
              <a:t>самоисследование</a:t>
            </a:r>
            <a:r>
              <a:rPr lang="ru-RU" sz="1800" b="1" dirty="0">
                <a:effectLst>
                  <a:outerShdw blurRad="38100" dist="38100" dir="2700000" algn="tl">
                    <a:srgbClr val="000000">
                      <a:alpha val="43137"/>
                    </a:srgbClr>
                  </a:outerShdw>
                </a:effectLst>
                <a:latin typeface="Book Antiqua" pitchFamily="18" charset="0"/>
              </a:rPr>
              <a:t> определенных граней собственной личности, самооценки и укрепление Своего Я;</a:t>
            </a:r>
          </a:p>
          <a:p>
            <a:pPr>
              <a:buFont typeface="Wingdings"/>
              <a:buChar char="Ø"/>
            </a:pPr>
            <a:r>
              <a:rPr lang="ru-RU" sz="1800" b="1" dirty="0">
                <a:effectLst>
                  <a:outerShdw blurRad="38100" dist="38100" dir="2700000" algn="tl">
                    <a:srgbClr val="000000">
                      <a:alpha val="43137"/>
                    </a:srgbClr>
                  </a:outerShdw>
                </a:effectLst>
                <a:latin typeface="Book Antiqua" pitchFamily="18" charset="0"/>
              </a:rPr>
              <a:t>Инвентарь: фотоаппарат (телефон с возможностью качественной съемки), карта памяти на 2 Гб или более, фотографии автопортретов, то есть, любые фотографии самого себя, сделанные клиентом, когда он полностью контролирует процесс фотосъемки, метафорические ассоциативные карты «Ресурсы и сила» или «</a:t>
            </a:r>
            <a:r>
              <a:rPr lang="ru-RU" sz="1800" b="1" dirty="0" err="1">
                <a:effectLst>
                  <a:outerShdw blurRad="38100" dist="38100" dir="2700000" algn="tl">
                    <a:srgbClr val="000000">
                      <a:alpha val="43137"/>
                    </a:srgbClr>
                  </a:outerShdw>
                </a:effectLst>
                <a:latin typeface="Book Antiqua" pitchFamily="18" charset="0"/>
              </a:rPr>
              <a:t>Хабитат</a:t>
            </a:r>
            <a:r>
              <a:rPr lang="ru-RU" sz="1800" b="1" dirty="0">
                <a:effectLst>
                  <a:outerShdw blurRad="38100" dist="38100" dir="2700000" algn="tl">
                    <a:srgbClr val="000000">
                      <a:alpha val="43137"/>
                    </a:srgbClr>
                  </a:outerShdw>
                </a:effectLst>
                <a:latin typeface="Book Antiqua" pitchFamily="18" charset="0"/>
              </a:rPr>
              <a:t>».</a:t>
            </a:r>
          </a:p>
          <a:p>
            <a:pPr>
              <a:buFont typeface="Wingdings"/>
              <a:buChar char="§"/>
            </a:pPr>
            <a:r>
              <a:rPr lang="ru-RU" sz="1800" b="1" dirty="0">
                <a:effectLst>
                  <a:outerShdw blurRad="38100" dist="38100" dir="2700000" algn="tl">
                    <a:srgbClr val="000000">
                      <a:alpha val="43137"/>
                    </a:srgbClr>
                  </a:outerShdw>
                </a:effectLst>
                <a:latin typeface="Book Antiqua" pitchFamily="18" charset="0"/>
              </a:rPr>
              <a:t>Время работы: 60 минут (2 сессии)</a:t>
            </a:r>
          </a:p>
          <a:p>
            <a:pPr>
              <a:buFont typeface="Wingdings"/>
              <a:buChar char="§"/>
            </a:pPr>
            <a:r>
              <a:rPr lang="ru-RU" sz="1800" b="1" dirty="0">
                <a:effectLst>
                  <a:outerShdw blurRad="38100" dist="38100" dir="2700000" algn="tl">
                    <a:srgbClr val="000000">
                      <a:alpha val="43137"/>
                    </a:srgbClr>
                  </a:outerShdw>
                </a:effectLst>
                <a:latin typeface="Book Antiqua" pitchFamily="18" charset="0"/>
              </a:rPr>
              <a:t>Возрастные рамки: клиенты от 14 лет.</a:t>
            </a:r>
          </a:p>
          <a:p>
            <a:pPr>
              <a:buFont typeface="Wingdings"/>
              <a:buChar char="§"/>
            </a:pPr>
            <a:r>
              <a:rPr lang="ru-RU" sz="1800" b="1" dirty="0">
                <a:effectLst>
                  <a:outerShdw blurRad="38100" dist="38100" dir="2700000" algn="tl">
                    <a:srgbClr val="000000">
                      <a:alpha val="43137"/>
                    </a:srgbClr>
                  </a:outerShdw>
                </a:effectLst>
                <a:latin typeface="Book Antiqua" pitchFamily="18" charset="0"/>
              </a:rPr>
              <a:t>Алгоритм работы</a:t>
            </a:r>
          </a:p>
          <a:p>
            <a:pPr>
              <a:buFont typeface="Wingdings"/>
              <a:buChar char="§"/>
            </a:pPr>
            <a:r>
              <a:rPr lang="ru-RU" sz="1800" b="1" dirty="0">
                <a:effectLst>
                  <a:outerShdw blurRad="38100" dist="38100" dir="2700000" algn="tl">
                    <a:srgbClr val="000000">
                      <a:alpha val="43137"/>
                    </a:srgbClr>
                  </a:outerShdw>
                </a:effectLst>
                <a:latin typeface="Book Antiqua" pitchFamily="18" charset="0"/>
              </a:rPr>
              <a:t>Работа проводится в индивидуальной форме.</a:t>
            </a:r>
          </a:p>
          <a:p>
            <a:pPr>
              <a:buFont typeface="+mj-lt"/>
              <a:buAutoNum type="arabicPeriod"/>
            </a:pPr>
            <a:r>
              <a:rPr lang="ru-RU" sz="1800" b="1" u="sng"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1-й этап. </a:t>
            </a:r>
            <a:r>
              <a:rPr lang="ru-RU" sz="1800" b="1" dirty="0">
                <a:effectLst>
                  <a:outerShdw blurRad="38100" dist="38100" dir="2700000" algn="tl">
                    <a:srgbClr val="000000">
                      <a:alpha val="43137"/>
                    </a:srgbClr>
                  </a:outerShdw>
                </a:effectLst>
                <a:latin typeface="Book Antiqua" pitchFamily="18" charset="0"/>
              </a:rPr>
              <a:t>Клиенту предлагается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сделать фотоснимок без вмешательства посторонних, то есть </a:t>
            </a:r>
            <a:r>
              <a:rPr lang="ru-RU" sz="1800" b="1" dirty="0" err="1">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селфи</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a:t>
            </a:r>
            <a:r>
              <a:rPr lang="ru-RU" sz="1800" b="1" dirty="0">
                <a:effectLst>
                  <a:outerShdw blurRad="38100" dist="38100" dir="2700000" algn="tl">
                    <a:srgbClr val="000000">
                      <a:alpha val="43137"/>
                    </a:srgbClr>
                  </a:outerShdw>
                </a:effectLst>
                <a:latin typeface="Book Antiqua" pitchFamily="18" charset="0"/>
              </a:rPr>
              <a:t> На данную процедуру дается 20 минут. Количество фотоснимков может колеблется от 25 до 120 в зависимости от активности и уровня подвижности клиента. Клиент может самостоятельно выбрать место, где будет происходить фотосессия (автопортреты, фото в полный рост, на природе, дома, на работе, в удобном ему месте).</a:t>
            </a:r>
          </a:p>
        </p:txBody>
      </p:sp>
      <p:sp>
        <p:nvSpPr>
          <p:cNvPr id="10" name="Заголовок 1"/>
          <p:cNvSpPr>
            <a:spLocks noGrp="1"/>
          </p:cNvSpPr>
          <p:nvPr>
            <p:ph type="title"/>
          </p:nvPr>
        </p:nvSpPr>
        <p:spPr>
          <a:xfrm>
            <a:off x="457200" y="116632"/>
            <a:ext cx="8507288" cy="288032"/>
          </a:xfrm>
        </p:spPr>
        <p:style>
          <a:lnRef idx="1">
            <a:schemeClr val="accent3"/>
          </a:lnRef>
          <a:fillRef idx="2">
            <a:schemeClr val="accent3"/>
          </a:fillRef>
          <a:effectRef idx="1">
            <a:schemeClr val="accent3"/>
          </a:effectRef>
          <a:fontRef idx="minor">
            <a:schemeClr val="dk1"/>
          </a:fontRef>
        </p:style>
        <p:txBody>
          <a:bodyPr>
            <a:noAutofit/>
          </a:bodyPr>
          <a:lstStyle/>
          <a:p>
            <a:br>
              <a:rPr lang="ru-RU" sz="2000" b="1" dirty="0">
                <a:latin typeface="Bookman Old Style" pitchFamily="18" charset="0"/>
              </a:rPr>
            </a:br>
            <a:r>
              <a:rPr lang="ru-RU" sz="2000" b="1" dirty="0">
                <a:ln w="12700">
                  <a:solidFill>
                    <a:sysClr val="windowText" lastClr="000000"/>
                  </a:solidFill>
                  <a:prstDash val="solid"/>
                </a:ln>
                <a:solidFill>
                  <a:srgbClr val="0070C0"/>
                </a:solidFill>
                <a:effectLst>
                  <a:outerShdw blurRad="41275" dist="20320" dir="1800000" algn="tl" rotWithShape="0">
                    <a:srgbClr val="000000">
                      <a:alpha val="40000"/>
                    </a:srgbClr>
                  </a:outerShdw>
                </a:effectLst>
                <a:latin typeface="Bookman Old Style" pitchFamily="18" charset="0"/>
              </a:rPr>
              <a:t>ТЕХНИКА ПО ФОТОТЕРАПИИ «СЕЛФИ» (Автор С. Палий)</a:t>
            </a:r>
            <a:br>
              <a:rPr lang="ru-RU" sz="2000" b="1" dirty="0">
                <a:ln w="12700">
                  <a:solidFill>
                    <a:sysClr val="windowText" lastClr="000000"/>
                  </a:solidFill>
                  <a:prstDash val="solid"/>
                </a:ln>
                <a:solidFill>
                  <a:srgbClr val="0070C0"/>
                </a:solidFill>
                <a:effectLst>
                  <a:outerShdw blurRad="41275" dist="20320" dir="1800000" algn="tl" rotWithShape="0">
                    <a:srgbClr val="000000">
                      <a:alpha val="40000"/>
                    </a:srgbClr>
                  </a:outerShdw>
                </a:effectLst>
                <a:latin typeface="Bookman Old Style" pitchFamily="18" charset="0"/>
              </a:rPr>
            </a:br>
            <a:endParaRPr lang="ru-RU" sz="2000" b="1" dirty="0">
              <a:ln w="12700">
                <a:solidFill>
                  <a:sysClr val="windowText" lastClr="000000"/>
                </a:solidFill>
                <a:prstDash val="solid"/>
              </a:ln>
              <a:solidFill>
                <a:srgbClr val="0070C0"/>
              </a:solidFill>
              <a:effectLst>
                <a:outerShdw blurRad="41275" dist="20320" dir="1800000" algn="tl" rotWithShape="0">
                  <a:srgbClr val="000000">
                    <a:alpha val="40000"/>
                  </a:srgbClr>
                </a:outerShdw>
              </a:effectLst>
              <a:latin typeface="Bookman Old Style" pitchFamily="18" charset="0"/>
            </a:endParaRPr>
          </a:p>
        </p:txBody>
      </p:sp>
    </p:spTree>
    <p:extLst>
      <p:ext uri="{BB962C8B-B14F-4D97-AF65-F5344CB8AC3E}">
        <p14:creationId xmlns:p14="http://schemas.microsoft.com/office/powerpoint/2010/main" val="162952722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1512482887"/>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0"/>
            <a:ext cx="9144000" cy="6858000"/>
          </a:xfr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AutoNum type="arabicPeriod" startAt="2"/>
            </a:pPr>
            <a:r>
              <a:rPr lang="ru-RU" sz="1900" b="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2-й этап. </a:t>
            </a:r>
            <a:r>
              <a:rPr lang="ru-RU" sz="1900" b="1" dirty="0">
                <a:effectLst>
                  <a:outerShdw blurRad="38100" dist="38100" dir="2700000" algn="tl">
                    <a:srgbClr val="000000">
                      <a:alpha val="43137"/>
                    </a:srgbClr>
                  </a:outerShdw>
                </a:effectLst>
                <a:latin typeface="Book Antiqua" pitchFamily="18" charset="0"/>
              </a:rPr>
              <a:t>Выбор 7-10 фотографий, по результатам прошедшей фотосессии, на которых испытуемый больше всего себе не нравится. На консультацию к психологу клиент приходит с распечатанными фотографиями.</a:t>
            </a:r>
          </a:p>
          <a:p>
            <a:pPr>
              <a:buAutoNum type="arabicPeriod" startAt="2"/>
            </a:pPr>
            <a:r>
              <a:rPr lang="ru-RU" sz="1900" b="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3-й этап. </a:t>
            </a:r>
            <a:r>
              <a:rPr lang="ru-RU" sz="1900" b="1" dirty="0">
                <a:effectLst>
                  <a:outerShdw blurRad="38100" dist="38100" dir="2700000" algn="tl">
                    <a:srgbClr val="000000">
                      <a:alpha val="43137"/>
                    </a:srgbClr>
                  </a:outerShdw>
                </a:effectLst>
                <a:latin typeface="Book Antiqua" pitchFamily="18" charset="0"/>
              </a:rPr>
              <a:t>Работа с фотографиями, которые клиент выбрал. </a:t>
            </a:r>
          </a:p>
          <a:p>
            <a:pPr>
              <a:buFont typeface="Arial" pitchFamily="34" charset="0"/>
              <a:buChar char="•"/>
            </a:pP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Беседа:</a:t>
            </a:r>
          </a:p>
          <a:p>
            <a:pPr>
              <a:buFont typeface="Wingdings"/>
              <a:buChar char="§"/>
            </a:pPr>
            <a:r>
              <a:rPr lang="ru-RU" sz="1900" b="1" dirty="0">
                <a:effectLst>
                  <a:outerShdw blurRad="38100" dist="38100" dir="2700000" algn="tl">
                    <a:srgbClr val="000000">
                      <a:alpha val="43137"/>
                    </a:srgbClr>
                  </a:outerShdw>
                </a:effectLst>
                <a:latin typeface="Book Antiqua" pitchFamily="18" charset="0"/>
              </a:rPr>
              <a:t>Когда Вы рассматриваете фото, какие мысли, чувства, воспоминания они в Вас пробуждают?</a:t>
            </a:r>
          </a:p>
          <a:p>
            <a:pPr>
              <a:buFont typeface="Wingdings"/>
              <a:buChar char="§"/>
            </a:pPr>
            <a:r>
              <a:rPr lang="ru-RU" sz="1900" b="1" dirty="0">
                <a:effectLst>
                  <a:outerShdw blurRad="38100" dist="38100" dir="2700000" algn="tl">
                    <a:srgbClr val="000000">
                      <a:alpha val="43137"/>
                    </a:srgbClr>
                  </a:outerShdw>
                </a:effectLst>
                <a:latin typeface="Book Antiqua" pitchFamily="18" charset="0"/>
              </a:rPr>
              <a:t>Что в этих снимках нравится Вам, Вашей маме (отцу, друзьям, супругу/е)?/ Какие сильные стороны есть в этих фотографиях?</a:t>
            </a:r>
          </a:p>
          <a:p>
            <a:pPr>
              <a:buFont typeface="Wingdings"/>
              <a:buChar char="§"/>
            </a:pPr>
            <a:r>
              <a:rPr lang="ru-RU" sz="1900" b="1" dirty="0">
                <a:effectLst>
                  <a:outerShdw blurRad="38100" dist="38100" dir="2700000" algn="tl">
                    <a:srgbClr val="000000">
                      <a:alpha val="43137"/>
                    </a:srgbClr>
                  </a:outerShdw>
                </a:effectLst>
                <a:latin typeface="Book Antiqua" pitchFamily="18" charset="0"/>
              </a:rPr>
              <a:t>На каждое фото выберите ВЗ по 2 карты из колоды «Ресурсы и сила» или «</a:t>
            </a:r>
            <a:r>
              <a:rPr lang="ru-RU" sz="1900" b="1" dirty="0" err="1">
                <a:effectLst>
                  <a:outerShdw blurRad="38100" dist="38100" dir="2700000" algn="tl">
                    <a:srgbClr val="000000">
                      <a:alpha val="43137"/>
                    </a:srgbClr>
                  </a:outerShdw>
                </a:effectLst>
                <a:latin typeface="Book Antiqua" pitchFamily="18" charset="0"/>
              </a:rPr>
              <a:t>Хабитат</a:t>
            </a:r>
            <a:r>
              <a:rPr lang="ru-RU" sz="1900" b="1" dirty="0">
                <a:effectLst>
                  <a:outerShdw blurRad="38100" dist="38100" dir="2700000" algn="tl">
                    <a:srgbClr val="000000">
                      <a:alpha val="43137"/>
                    </a:srgbClr>
                  </a:outerShdw>
                </a:effectLst>
                <a:latin typeface="Book Antiqua" pitchFamily="18" charset="0"/>
              </a:rPr>
              <a:t>». Ответьте на вопрос: Что я намерена сделать, для того что бы принять и полюбить себя?</a:t>
            </a:r>
          </a:p>
          <a:p>
            <a:pPr>
              <a:buFont typeface="Wingdings"/>
              <a:buChar char="§"/>
            </a:pPr>
            <a:r>
              <a:rPr lang="ru-RU" sz="1900" b="1" dirty="0">
                <a:effectLst>
                  <a:outerShdw blurRad="38100" dist="38100" dir="2700000" algn="tl">
                    <a:srgbClr val="000000">
                      <a:alpha val="43137"/>
                    </a:srgbClr>
                  </a:outerShdw>
                </a:effectLst>
                <a:latin typeface="Book Antiqua" pitchFamily="18" charset="0"/>
              </a:rPr>
              <a:t>По каким признакам в душе и в теле Вы определите, что цель достигнута?</a:t>
            </a:r>
          </a:p>
          <a:p>
            <a:pPr>
              <a:buFont typeface="Arial" pitchFamily="34" charset="0"/>
              <a:buChar char="•"/>
            </a:pP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Выводы.</a:t>
            </a:r>
            <a:r>
              <a:rPr lang="ru-RU" sz="1900" b="1" dirty="0">
                <a:effectLst>
                  <a:outerShdw blurRad="38100" dist="38100" dir="2700000" algn="tl">
                    <a:srgbClr val="000000">
                      <a:alpha val="43137"/>
                    </a:srgbClr>
                  </a:outerShdw>
                </a:effectLst>
                <a:latin typeface="Book Antiqua" pitchFamily="18" charset="0"/>
              </a:rPr>
              <a:t> Упражнение «</a:t>
            </a:r>
            <a:r>
              <a:rPr lang="ru-RU" sz="1900" b="1" dirty="0" err="1">
                <a:effectLst>
                  <a:outerShdw blurRad="38100" dist="38100" dir="2700000" algn="tl">
                    <a:srgbClr val="000000">
                      <a:alpha val="43137"/>
                    </a:srgbClr>
                  </a:outerShdw>
                </a:effectLst>
                <a:latin typeface="Book Antiqua" pitchFamily="18" charset="0"/>
              </a:rPr>
              <a:t>Селфи</a:t>
            </a:r>
            <a:r>
              <a:rPr lang="ru-RU" sz="1900" b="1" dirty="0">
                <a:effectLst>
                  <a:outerShdw blurRad="38100" dist="38100" dir="2700000" algn="tl">
                    <a:srgbClr val="000000">
                      <a:alpha val="43137"/>
                    </a:srgbClr>
                  </a:outerShdw>
                </a:effectLst>
                <a:latin typeface="Book Antiqua" pitchFamily="18" charset="0"/>
              </a:rPr>
              <a:t>» представляет собой прямой невербальный контакт с собственным «Я» который, вызывает эмоции способствующие улучшению самооценки, самопознания, уверенности в себе и </a:t>
            </a:r>
            <a:r>
              <a:rPr lang="ru-RU" sz="1900" b="1" dirty="0" err="1">
                <a:effectLst>
                  <a:outerShdw blurRad="38100" dist="38100" dir="2700000" algn="tl">
                    <a:srgbClr val="000000">
                      <a:alpha val="43137"/>
                    </a:srgbClr>
                  </a:outerShdw>
                </a:effectLst>
                <a:latin typeface="Book Antiqua" pitchFamily="18" charset="0"/>
              </a:rPr>
              <a:t>самовосприятия</a:t>
            </a:r>
            <a:r>
              <a:rPr lang="ru-RU" sz="1900" b="1" dirty="0">
                <a:effectLst>
                  <a:outerShdw blurRad="38100" dist="38100" dir="2700000" algn="tl">
                    <a:srgbClr val="000000">
                      <a:alpha val="43137"/>
                    </a:srgbClr>
                  </a:outerShdw>
                </a:effectLst>
                <a:latin typeface="Book Antiqua" pitchFamily="18" charset="0"/>
              </a:rPr>
              <a:t>. Клиент способен увидеть себя вне зависимости, вне связи с окружающими, происходит </a:t>
            </a:r>
            <a:r>
              <a:rPr lang="ru-RU" sz="1900" b="1" dirty="0" err="1">
                <a:effectLst>
                  <a:outerShdw blurRad="38100" dist="38100" dir="2700000" algn="tl">
                    <a:srgbClr val="000000">
                      <a:alpha val="43137"/>
                    </a:srgbClr>
                  </a:outerShdw>
                </a:effectLst>
                <a:latin typeface="Book Antiqua" pitchFamily="18" charset="0"/>
              </a:rPr>
              <a:t>самопринятие</a:t>
            </a:r>
            <a:r>
              <a:rPr lang="ru-RU" sz="1900" b="1" dirty="0">
                <a:effectLst>
                  <a:outerShdw blurRad="38100" dist="38100" dir="2700000" algn="tl">
                    <a:srgbClr val="000000">
                      <a:alpha val="43137"/>
                    </a:srgbClr>
                  </a:outerShdw>
                </a:effectLst>
                <a:latin typeface="Book Antiqua" pitchFamily="18" charset="0"/>
              </a:rPr>
              <a:t> своего телесного «Я» и своей внешности через фото что, ведет к повышению уровня общей самооценки.</a:t>
            </a:r>
          </a:p>
          <a:p>
            <a:pPr marL="0" indent="0">
              <a:buNone/>
            </a:pPr>
            <a:endParaRPr lang="ru-RU" sz="1800" b="1" dirty="0">
              <a:effectLst>
                <a:outerShdw blurRad="38100" dist="38100" dir="2700000" algn="tl">
                  <a:srgbClr val="000000">
                    <a:alpha val="43137"/>
                  </a:srgbClr>
                </a:outerShdw>
              </a:effectLst>
              <a:latin typeface="Book Antiqua" pitchFamily="18" charset="0"/>
            </a:endParaRPr>
          </a:p>
        </p:txBody>
      </p:sp>
    </p:spTree>
    <p:extLst>
      <p:ext uri="{BB962C8B-B14F-4D97-AF65-F5344CB8AC3E}">
        <p14:creationId xmlns:p14="http://schemas.microsoft.com/office/powerpoint/2010/main" val="52354874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708469261"/>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4624"/>
            <a:ext cx="9144000" cy="6813376"/>
          </a:xfr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p:txBody>
      </p:sp>
      <p:pic>
        <p:nvPicPr>
          <p:cNvPr id="4098" name="Picture 2" descr="D:\ДОКУМЕНТАЦИЯ ПСИХОЛОГА\СПСПС\СОПРОВОЖДЕНИЕ  МОЕ\Н Е Д Е Л И\НЕДЕЛЯ 2016-17\СЭЛФИ\ФОТО\B612_20161114_095926.jpg"/>
          <p:cNvPicPr>
            <a:picLocks noChangeAspect="1" noChangeArrowheads="1"/>
          </p:cNvPicPr>
          <p:nvPr/>
        </p:nvPicPr>
        <p:blipFill>
          <a:blip r:embed="rId11" cstate="print">
            <a:extLst>
              <a:ext uri="{BEBA8EAE-BF5A-486C-A8C5-ECC9F3942E4B}">
                <a14:imgProps xmlns:a14="http://schemas.microsoft.com/office/drawing/2010/main">
                  <a14:imgLayer r:embed="rId12">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flipH="1">
            <a:off x="178324" y="108822"/>
            <a:ext cx="4033431" cy="3025073"/>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D:\ДОКУМЕНТАЦИЯ ПСИХОЛОГА\СПСПС\СОПРОВОЖДЕНИЕ  МОЕ\Н Е Д Е Л И\НЕДЕЛЯ 2016-17\СЭЛФИ\ФОТО\SDC15760.JPG"/>
          <p:cNvPicPr>
            <a:picLocks noChangeAspect="1" noChangeArrowheads="1"/>
          </p:cNvPicPr>
          <p:nvPr/>
        </p:nvPicPr>
        <p:blipFill>
          <a:blip r:embed="rId13" cstate="print">
            <a:extLst>
              <a:ext uri="{BEBA8EAE-BF5A-486C-A8C5-ECC9F3942E4B}">
                <a14:imgProps xmlns:a14="http://schemas.microsoft.com/office/drawing/2010/main">
                  <a14:imgLayer r:embed="rId14">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4377501" y="3234747"/>
            <a:ext cx="4483471" cy="3362604"/>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D:\ДОКУМЕНТАЦИЯ ПСИХОЛОГА\СПСПС\СОПРОВОЖДЕНИЕ  МОЕ\Н Е Д Е Л И\НЕДЕЛЯ 2016-17\СЭЛФИ\ФОТО\20161115_123547.jpg"/>
          <p:cNvPicPr>
            <a:picLocks noChangeAspect="1" noChangeArrowheads="1"/>
          </p:cNvPicPr>
          <p:nvPr/>
        </p:nvPicPr>
        <p:blipFill rotWithShape="1">
          <a:blip r:embed="rId15" cstate="print">
            <a:extLst>
              <a:ext uri="{BEBA8EAE-BF5A-486C-A8C5-ECC9F3942E4B}">
                <a14:imgProps xmlns:a14="http://schemas.microsoft.com/office/drawing/2010/main">
                  <a14:imgLayer r:embed="rId16">
                    <a14:imgEffect>
                      <a14:sharpenSoften amount="25000"/>
                    </a14:imgEffect>
                  </a14:imgLayer>
                </a14:imgProps>
              </a:ext>
              <a:ext uri="{28A0092B-C50C-407E-A947-70E740481C1C}">
                <a14:useLocalDpi xmlns:a14="http://schemas.microsoft.com/office/drawing/2010/main" val="0"/>
              </a:ext>
            </a:extLst>
          </a:blip>
          <a:srcRect l="11737" r="3994"/>
          <a:stretch/>
        </p:blipFill>
        <p:spPr bwMode="auto">
          <a:xfrm>
            <a:off x="4364414" y="120621"/>
            <a:ext cx="4496558" cy="3001476"/>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5" descr="D:\ДОКУМЕНТАЦИЯ ПСИХОЛОГА\СПСПС\СОПРОВОЖДЕНИЕ  МОЕ\Н Е Д Е Л И\НЕДЕЛЯ 2016-17\СЭЛФИ\ФОТО\DSC_2683.jpg"/>
          <p:cNvPicPr>
            <a:picLocks noChangeAspect="1" noChangeArrowheads="1"/>
          </p:cNvPicPr>
          <p:nvPr/>
        </p:nvPicPr>
        <p:blipFill rotWithShape="1">
          <a:blip r:embed="rId17" cstate="print">
            <a:extLst>
              <a:ext uri="{BEBA8EAE-BF5A-486C-A8C5-ECC9F3942E4B}">
                <a14:imgProps xmlns:a14="http://schemas.microsoft.com/office/drawing/2010/main">
                  <a14:imgLayer r:embed="rId18">
                    <a14:imgEffect>
                      <a14:sharpenSoften amount="25000"/>
                    </a14:imgEffect>
                  </a14:imgLayer>
                </a14:imgProps>
              </a:ext>
              <a:ext uri="{28A0092B-C50C-407E-A947-70E740481C1C}">
                <a14:useLocalDpi xmlns:a14="http://schemas.microsoft.com/office/drawing/2010/main" val="0"/>
              </a:ext>
            </a:extLst>
          </a:blip>
          <a:srcRect l="17034" r="9025"/>
          <a:stretch/>
        </p:blipFill>
        <p:spPr bwMode="auto">
          <a:xfrm>
            <a:off x="232416" y="3573017"/>
            <a:ext cx="4041512" cy="30745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887017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3062958547"/>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2200" b="1" i="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«Построение и фотографирование предметных композиций»</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Содержание: Клиенту или участникам группы предлагается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выбрать в окружающем пространстве несколько предметов, составить из них композицию, а затем произвести съемку.</a:t>
            </a:r>
            <a:r>
              <a:rPr lang="ru-RU" sz="1900" b="1" dirty="0">
                <a:effectLst>
                  <a:outerShdw blurRad="38100" dist="38100" dir="2700000" algn="tl">
                    <a:srgbClr val="000000">
                      <a:alpha val="43137"/>
                    </a:srgbClr>
                  </a:outerShdw>
                </a:effectLst>
                <a:latin typeface="Book Antiqua" pitchFamily="18" charset="0"/>
              </a:rPr>
              <a:t> Предметы могут выбираться на основании различных критериев, в частности, по тематическому принципу или сходству содержания, на основе эстетических предпочтений или эмоциональных привязанностей (что любимо автором или дорого ему).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Можно создать и сфотографировать несколько предметных композиций</a:t>
            </a:r>
            <a:r>
              <a:rPr lang="ru-RU" sz="1900" b="1" dirty="0">
                <a:effectLst>
                  <a:outerShdw blurRad="38100" dist="38100" dir="2700000" algn="tl">
                    <a:srgbClr val="000000">
                      <a:alpha val="43137"/>
                    </a:srgbClr>
                  </a:outerShdw>
                </a:effectLst>
                <a:latin typeface="Book Antiqua" pitchFamily="18" charset="0"/>
              </a:rPr>
              <a:t>, руководствуясь разными критериями выбора.</a:t>
            </a:r>
          </a:p>
          <a:p>
            <a:pPr>
              <a:buFont typeface="Wingdings"/>
              <a:buChar char="v"/>
            </a:pPr>
            <a:r>
              <a:rPr lang="ru-RU" sz="2200" b="1" i="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Упражнение  «Работа с полярностями»</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Содержание: Участникам группы, каковыми могут быть как взрослые, так подростки и дети, предлагается создать серию фотоснимков, на которых представлены предметы с диаметрально противоположными внешними или внутренними характеристиками, либо те, которые вызывают противоположные чувства. Некоторые темы для такой работы: «Большое и маленькое», «Красивое и безобразное», «Приятное и неприятное», «Высокое и низкое» и т. д. </a:t>
            </a:r>
          </a:p>
        </p:txBody>
      </p:sp>
      <p:sp>
        <p:nvSpPr>
          <p:cNvPr id="10"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Упражнения с использованием фотографий</a:t>
            </a:r>
          </a:p>
        </p:txBody>
      </p:sp>
    </p:spTree>
    <p:extLst>
      <p:ext uri="{BB962C8B-B14F-4D97-AF65-F5344CB8AC3E}">
        <p14:creationId xmlns:p14="http://schemas.microsoft.com/office/powerpoint/2010/main" val="315925516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471257881"/>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2200" b="1" i="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«Праздники»</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Содержание: Клиенту или участникам группы предлагается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создать серию фотоснимков на тему какого-либо семейного,</a:t>
            </a:r>
            <a:r>
              <a:rPr lang="ru-RU" sz="1900" b="1" dirty="0">
                <a:effectLst>
                  <a:outerShdw blurRad="38100" dist="38100" dir="2700000" algn="tl">
                    <a:srgbClr val="000000">
                      <a:alpha val="43137"/>
                    </a:srgbClr>
                  </a:outerShdw>
                </a:effectLst>
                <a:latin typeface="Book Antiqua" pitchFamily="18" charset="0"/>
              </a:rPr>
              <a:t> религиозного или светского праздника, а когда снимки будут готовы – определенным образом организовать их в пространстве или, дополняя их текстами, создать плакат, инсталляцию или </a:t>
            </a:r>
            <a:r>
              <a:rPr lang="ru-RU" sz="1900" b="1" dirty="0" err="1">
                <a:effectLst>
                  <a:outerShdw blurRad="38100" dist="38100" dir="2700000" algn="tl">
                    <a:srgbClr val="000000">
                      <a:alpha val="43137"/>
                    </a:srgbClr>
                  </a:outerShdw>
                </a:effectLst>
                <a:latin typeface="Book Antiqua" pitchFamily="18" charset="0"/>
              </a:rPr>
              <a:t>миниальбом</a:t>
            </a:r>
            <a:r>
              <a:rPr lang="ru-RU" sz="1900" b="1" dirty="0">
                <a:effectLst>
                  <a:outerShdw blurRad="38100" dist="38100" dir="2700000" algn="tl">
                    <a:srgbClr val="000000">
                      <a:alpha val="43137"/>
                    </a:srgbClr>
                  </a:outerShdw>
                </a:effectLst>
                <a:latin typeface="Book Antiqua" pitchFamily="18" charset="0"/>
              </a:rPr>
              <a:t>-книжку, либо подготовить слайд-фильм. После этого происходит представление работ и их обсуждение.</a:t>
            </a:r>
          </a:p>
          <a:p>
            <a:pPr>
              <a:buFont typeface="Wingdings"/>
              <a:buChar char="v"/>
            </a:pPr>
            <a:r>
              <a:rPr lang="ru-RU" sz="2200" b="1" i="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«Иллюстрации»</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Содержание: Участникам группы предлагается создать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серию фотоснимков, которые могли бы иллюстрировать какое-либо литературное произведение</a:t>
            </a:r>
            <a:r>
              <a:rPr lang="ru-RU" sz="1900" b="1" dirty="0">
                <a:effectLst>
                  <a:outerShdw blurRad="38100" dist="38100" dir="2700000" algn="tl">
                    <a:srgbClr val="000000">
                      <a:alpha val="43137"/>
                    </a:srgbClr>
                  </a:outerShdw>
                </a:effectLst>
                <a:latin typeface="Book Antiqua" pitchFamily="18" charset="0"/>
              </a:rPr>
              <a:t> – поэзию, прозу, притчу, сказку, миф или священный текст (например, Библию).</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Когда снимки будут готовы, необходимо определенным образом организовать их в пространстве или, дополнив их текстами,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создать плакат, инсталляцию, ассамбляж или </a:t>
            </a:r>
            <a:r>
              <a:rPr lang="ru-RU" sz="1900" b="1" dirty="0" err="1">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миниальбом</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-книжку</a:t>
            </a:r>
            <a:r>
              <a:rPr lang="ru-RU" sz="1900" b="1" dirty="0">
                <a:effectLst>
                  <a:outerShdw blurRad="38100" dist="38100" dir="2700000" algn="tl">
                    <a:srgbClr val="000000">
                      <a:alpha val="43137"/>
                    </a:srgbClr>
                  </a:outerShdw>
                </a:effectLst>
                <a:latin typeface="Book Antiqua" pitchFamily="18" charset="0"/>
              </a:rPr>
              <a:t>. Возможно также создание слайд-фильмов или реализация мультимедийных проектов (с использованием комплекса выразительных средств – музыки, текстов, визуальных образов). После этого происходит представление работ и их обсуждение.</a:t>
            </a:r>
          </a:p>
          <a:p>
            <a:pPr marL="0" indent="0">
              <a:buNone/>
            </a:pPr>
            <a:endParaRPr lang="ru-RU" sz="1900" b="1" dirty="0">
              <a:effectLst>
                <a:outerShdw blurRad="38100" dist="38100" dir="2700000" algn="tl">
                  <a:srgbClr val="000000">
                    <a:alpha val="43137"/>
                  </a:srgbClr>
                </a:outerShdw>
              </a:effectLst>
              <a:latin typeface="Book Antiqua" pitchFamily="18" charset="0"/>
            </a:endParaRPr>
          </a:p>
        </p:txBody>
      </p:sp>
      <p:sp>
        <p:nvSpPr>
          <p:cNvPr id="10"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Упражнения с использованием фотографий</a:t>
            </a:r>
          </a:p>
        </p:txBody>
      </p:sp>
    </p:spTree>
    <p:extLst>
      <p:ext uri="{BB962C8B-B14F-4D97-AF65-F5344CB8AC3E}">
        <p14:creationId xmlns:p14="http://schemas.microsoft.com/office/powerpoint/2010/main" val="49492080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3416702744"/>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76672"/>
            <a:ext cx="9144000" cy="6381328"/>
          </a:xfr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ü"/>
            </a:pPr>
            <a:r>
              <a:rPr lang="ru-RU" sz="2200" b="1" i="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«Воспоминания детства»</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Содержание: Участникам группы предлагается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принести из дома фотографии, на которых они представлены в детстве</a:t>
            </a:r>
            <a:r>
              <a:rPr lang="ru-RU" sz="1900" b="1" dirty="0">
                <a:effectLst>
                  <a:outerShdw blurRad="38100" dist="38100" dir="2700000" algn="tl">
                    <a:srgbClr val="000000">
                      <a:alpha val="43137"/>
                    </a:srgbClr>
                  </a:outerShdw>
                </a:effectLst>
                <a:latin typeface="Book Antiqua" pitchFamily="18" charset="0"/>
              </a:rPr>
              <a:t>. Можно при этом попросить их выбрать такие снимки, которые отражают наиболее запомнившиеся моменты детства – как приятные или «особенные», так и неприятные или вполне «обыденные». Можно приносить фотографии, на которых вместе с ними изображены их родные и близкие.</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В ходе занятия участники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показывают друг другу фотографии и комментируют их. </a:t>
            </a:r>
            <a:r>
              <a:rPr lang="ru-RU" sz="1900" b="1" dirty="0">
                <a:effectLst>
                  <a:outerShdw blurRad="38100" dist="38100" dir="2700000" algn="tl">
                    <a:srgbClr val="000000">
                      <a:alpha val="43137"/>
                    </a:srgbClr>
                  </a:outerShdw>
                </a:effectLst>
                <a:latin typeface="Book Antiqua" pitchFamily="18" charset="0"/>
              </a:rPr>
              <a:t>Возможен вариант работы, когда ведущий организует обсуждение, например, предлагает участникам акцентировать внимание на определенных ситуациях (например, семейных праздниках) или аспектах системы отношений, тех или иных чувствах (например, возникавших у них, когда их фотографировал кто-то из родителей). </a:t>
            </a:r>
          </a:p>
          <a:p>
            <a:pPr>
              <a:buFont typeface="Arial" pitchFamily="34" charset="0"/>
              <a:buChar char="•"/>
            </a:pP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Один из вариантов данной техники предполагает </a:t>
            </a:r>
            <a:r>
              <a:rPr lang="ru-RU" sz="1900" b="1" dirty="0">
                <a:effectLst>
                  <a:outerShdw blurRad="38100" dist="38100" dir="2700000" algn="tl">
                    <a:srgbClr val="000000">
                      <a:alpha val="43137"/>
                    </a:srgbClr>
                  </a:outerShdw>
                </a:effectLst>
                <a:latin typeface="Book Antiqua" pitchFamily="18" charset="0"/>
              </a:rPr>
              <a:t>визуальную организацию снимков посредством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изготовления плакатов, размещения в альбоме</a:t>
            </a:r>
            <a:r>
              <a:rPr lang="ru-RU" sz="1900" b="1" dirty="0">
                <a:effectLst>
                  <a:outerShdw blurRad="38100" dist="38100" dir="2700000" algn="tl">
                    <a:srgbClr val="000000">
                      <a:alpha val="43137"/>
                    </a:srgbClr>
                  </a:outerShdw>
                </a:effectLst>
                <a:latin typeface="Book Antiqua" pitchFamily="18" charset="0"/>
              </a:rPr>
              <a:t> и т. д.</a:t>
            </a:r>
          </a:p>
          <a:p>
            <a:pPr>
              <a:buFont typeface="Wingdings"/>
              <a:buChar char="ü"/>
            </a:pPr>
            <a:endParaRPr lang="ru-RU" sz="1900" b="1" dirty="0">
              <a:effectLst>
                <a:outerShdw blurRad="38100" dist="38100" dir="2700000" algn="tl">
                  <a:srgbClr val="000000">
                    <a:alpha val="43137"/>
                  </a:srgbClr>
                </a:outerShdw>
              </a:effectLst>
              <a:latin typeface="Book Antiqua" pitchFamily="18" charset="0"/>
            </a:endParaRPr>
          </a:p>
          <a:p>
            <a:pPr>
              <a:buFont typeface="Wingdings"/>
              <a:buChar char="ü"/>
            </a:pPr>
            <a:endParaRPr lang="ru-RU" sz="1900" b="1" dirty="0">
              <a:effectLst>
                <a:outerShdw blurRad="38100" dist="38100" dir="2700000" algn="tl">
                  <a:srgbClr val="000000">
                    <a:alpha val="43137"/>
                  </a:srgbClr>
                </a:outerShdw>
              </a:effectLst>
              <a:latin typeface="Book Antiqua" pitchFamily="18" charset="0"/>
            </a:endParaRPr>
          </a:p>
          <a:p>
            <a:pPr>
              <a:buFont typeface="Wingdings"/>
              <a:buChar char="ü"/>
            </a:pPr>
            <a:endParaRPr lang="ru-RU" sz="1800" b="1" dirty="0">
              <a:effectLst>
                <a:outerShdw blurRad="38100" dist="38100" dir="2700000" algn="tl">
                  <a:srgbClr val="000000">
                    <a:alpha val="43137"/>
                  </a:srgbClr>
                </a:outerShdw>
              </a:effectLst>
              <a:latin typeface="Book Antiqua" pitchFamily="18" charset="0"/>
            </a:endParaRPr>
          </a:p>
        </p:txBody>
      </p:sp>
      <p:sp>
        <p:nvSpPr>
          <p:cNvPr id="10"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Упражнения с использованием фотографий</a:t>
            </a:r>
          </a:p>
        </p:txBody>
      </p:sp>
    </p:spTree>
    <p:extLst>
      <p:ext uri="{BB962C8B-B14F-4D97-AF65-F5344CB8AC3E}">
        <p14:creationId xmlns:p14="http://schemas.microsoft.com/office/powerpoint/2010/main" val="248518432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649014247"/>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2200" b="1" i="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«Песочница с фотографиями»</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Содержание: Клиенту или участникам группы предлагается,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используя песочницу с набором миниатюрных фигурок и предметов, а также вырезанные из фотографий и ламинированные изображения самих себя и близких людей, создать какую-либо композицию.</a:t>
            </a:r>
            <a:r>
              <a:rPr lang="ru-RU" sz="1900" b="1" dirty="0">
                <a:effectLst>
                  <a:outerShdw blurRad="38100" dist="38100" dir="2700000" algn="tl">
                    <a:srgbClr val="000000">
                      <a:alpha val="43137"/>
                    </a:srgbClr>
                  </a:outerShdw>
                </a:effectLst>
                <a:latin typeface="Book Antiqua" pitchFamily="18" charset="0"/>
              </a:rPr>
              <a:t> В некоторых случаях изготовлению композиции может предшествовать фотографирование автора с целью создания одного или нескольких его изображений (на которых он, например, представлен в разных позах).</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Данная техника описана Джин Лей и Джин </a:t>
            </a:r>
            <a:r>
              <a:rPr lang="ru-RU" sz="1900" b="1" dirty="0" err="1">
                <a:effectLst>
                  <a:outerShdw blurRad="38100" dist="38100" dir="2700000" algn="tl">
                    <a:srgbClr val="000000">
                      <a:alpha val="43137"/>
                    </a:srgbClr>
                  </a:outerShdw>
                </a:effectLst>
                <a:latin typeface="Book Antiqua" pitchFamily="18" charset="0"/>
              </a:rPr>
              <a:t>Хаузи</a:t>
            </a:r>
            <a:r>
              <a:rPr lang="ru-RU" sz="1900" b="1" dirty="0">
                <a:effectLst>
                  <a:outerShdw blurRad="38100" dist="38100" dir="2700000" algn="tl">
                    <a:srgbClr val="000000">
                      <a:alpha val="43137"/>
                    </a:srgbClr>
                  </a:outerShdw>
                </a:effectLst>
                <a:latin typeface="Book Antiqua" pitchFamily="18" charset="0"/>
              </a:rPr>
              <a:t> (Лей, </a:t>
            </a:r>
            <a:r>
              <a:rPr lang="ru-RU" sz="1900" b="1" dirty="0" err="1">
                <a:effectLst>
                  <a:outerShdw blurRad="38100" dist="38100" dir="2700000" algn="tl">
                    <a:srgbClr val="000000">
                      <a:alpha val="43137"/>
                    </a:srgbClr>
                  </a:outerShdw>
                </a:effectLst>
                <a:latin typeface="Book Antiqua" pitchFamily="18" charset="0"/>
              </a:rPr>
              <a:t>Хаузи</a:t>
            </a:r>
            <a:r>
              <a:rPr lang="ru-RU" sz="1900" b="1" dirty="0">
                <a:effectLst>
                  <a:outerShdw blurRad="38100" dist="38100" dir="2700000" algn="tl">
                    <a:srgbClr val="000000">
                      <a:alpha val="43137"/>
                    </a:srgbClr>
                  </a:outerShdw>
                </a:effectLst>
                <a:latin typeface="Book Antiqua" pitchFamily="18" charset="0"/>
              </a:rPr>
              <a:t>, 2000).</a:t>
            </a:r>
          </a:p>
          <a:p>
            <a:pPr>
              <a:buFont typeface="Wingdings"/>
              <a:buChar char="v"/>
            </a:pPr>
            <a:r>
              <a:rPr lang="ru-RU" sz="2200" b="1" i="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«Реклама себя»</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Содержание: Участникам группы предлагается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принести из дома фотографии, отражающие, по крайней мере, некоторые их положительные качества и достижения</a:t>
            </a:r>
            <a:r>
              <a:rPr lang="ru-RU" sz="1900" b="1" dirty="0">
                <a:effectLst>
                  <a:outerShdw blurRad="38100" dist="38100" dir="2700000" algn="tl">
                    <a:srgbClr val="000000">
                      <a:alpha val="43137"/>
                    </a:srgbClr>
                  </a:outerShdw>
                </a:effectLst>
                <a:latin typeface="Book Antiqua" pitchFamily="18" charset="0"/>
              </a:rPr>
              <a:t>. При этом они могут быть представлены в различных – как официальных, так и неформальных – ситуациях.</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В ходе занятия, используя принесенные фотографии и дополняя их текстами и рисунками,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каждый участник группы изготавливает плакат</a:t>
            </a:r>
            <a:r>
              <a:rPr lang="ru-RU" sz="1900" b="1" dirty="0">
                <a:effectLst>
                  <a:outerShdw blurRad="38100" dist="38100" dir="2700000" algn="tl">
                    <a:srgbClr val="000000">
                      <a:alpha val="43137"/>
                    </a:srgbClr>
                  </a:outerShdw>
                </a:effectLst>
                <a:latin typeface="Book Antiqua" pitchFamily="18" charset="0"/>
              </a:rPr>
              <a:t>, который мог бы служить ему в качестве своеобразной «саморекламы», т. е. представлять его окружающим в наиболее положительном свете. </a:t>
            </a:r>
            <a:endParaRPr lang="ru-RU" sz="1800" b="1" dirty="0">
              <a:effectLst>
                <a:outerShdw blurRad="38100" dist="38100" dir="2700000" algn="tl">
                  <a:srgbClr val="000000">
                    <a:alpha val="43137"/>
                  </a:srgbClr>
                </a:outerShdw>
              </a:effectLst>
              <a:latin typeface="Book Antiqua" pitchFamily="18" charset="0"/>
            </a:endParaRPr>
          </a:p>
          <a:p>
            <a:pPr>
              <a:buFont typeface="Arial" pitchFamily="34" charset="0"/>
              <a:buChar char="•"/>
            </a:pPr>
            <a:endParaRPr lang="ru-RU" sz="1800" b="1" dirty="0">
              <a:effectLst>
                <a:outerShdw blurRad="38100" dist="38100" dir="2700000" algn="tl">
                  <a:srgbClr val="000000">
                    <a:alpha val="43137"/>
                  </a:srgbClr>
                </a:outerShdw>
              </a:effectLst>
              <a:latin typeface="Book Antiqua" pitchFamily="18" charset="0"/>
            </a:endParaRPr>
          </a:p>
        </p:txBody>
      </p:sp>
      <p:sp>
        <p:nvSpPr>
          <p:cNvPr id="10"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Упражнения с использованием фотографий</a:t>
            </a:r>
          </a:p>
        </p:txBody>
      </p:sp>
      <p:sp>
        <p:nvSpPr>
          <p:cNvPr id="2" name="Выгнутая вправо стрелка 1"/>
          <p:cNvSpPr/>
          <p:nvPr/>
        </p:nvSpPr>
        <p:spPr>
          <a:xfrm rot="19942132">
            <a:off x="8577791" y="5911106"/>
            <a:ext cx="545104" cy="950675"/>
          </a:xfrm>
          <a:prstGeom prst="curvedLef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solidFill>
                <a:schemeClr val="tx1"/>
              </a:solidFill>
            </a:endParaRPr>
          </a:p>
        </p:txBody>
      </p:sp>
    </p:spTree>
    <p:extLst>
      <p:ext uri="{BB962C8B-B14F-4D97-AF65-F5344CB8AC3E}">
        <p14:creationId xmlns:p14="http://schemas.microsoft.com/office/powerpoint/2010/main" val="207283797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1912936146"/>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76672"/>
            <a:ext cx="9144000" cy="6381328"/>
          </a:xfr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Можно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дополнить эту работу элементами игры</a:t>
            </a:r>
            <a:r>
              <a:rPr lang="ru-RU" sz="1900" b="1" dirty="0">
                <a:effectLst>
                  <a:outerShdw blurRad="38100" dist="38100" dir="2700000" algn="tl">
                    <a:srgbClr val="000000">
                      <a:alpha val="43137"/>
                    </a:srgbClr>
                  </a:outerShdw>
                </a:effectLst>
                <a:latin typeface="Book Antiqua" pitchFamily="18" charset="0"/>
              </a:rPr>
              <a:t>, предложив участникам представить себя таким образом, чтобы это позволило им, например, устроиться на хорошую работу. После того, как плакаты будут созданы, члены группы показывают их друг другу и обсуждают. Можно допустить такой вариант обсуждения, когда другие говорят, насколько их восприятие положительных качеств данного человека отличается от его видения себя.</a:t>
            </a:r>
          </a:p>
          <a:p>
            <a:pPr>
              <a:buFont typeface="Wingdings"/>
              <a:buChar char="v"/>
            </a:pPr>
            <a:r>
              <a:rPr lang="ru-RU" sz="2200" b="1" i="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«Я как представитель определенной профессии, социальной группы, культуры»</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Содержание: Участникам группы предлагается принести из дома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фотографии со своим изображением, а также с изображением определенной обстановки, пейзажа или предметов</a:t>
            </a:r>
            <a:r>
              <a:rPr lang="ru-RU" sz="1900" b="1" dirty="0">
                <a:effectLst>
                  <a:outerShdw blurRad="38100" dist="38100" dir="2700000" algn="tl">
                    <a:srgbClr val="000000">
                      <a:alpha val="43137"/>
                    </a:srgbClr>
                  </a:outerShdw>
                </a:effectLst>
                <a:latin typeface="Book Antiqua" pitchFamily="18" charset="0"/>
              </a:rPr>
              <a:t>, которые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передавали бы некоторые наиболее значимые их характеристики </a:t>
            </a:r>
            <a:r>
              <a:rPr lang="ru-RU" sz="1900" b="1" dirty="0">
                <a:effectLst>
                  <a:outerShdw blurRad="38100" dist="38100" dir="2700000" algn="tl">
                    <a:srgbClr val="000000">
                      <a:alpha val="43137"/>
                    </a:srgbClr>
                  </a:outerShdw>
                </a:effectLst>
                <a:latin typeface="Book Antiqua" pitchFamily="18" charset="0"/>
              </a:rPr>
              <a:t>как представителей определенной профессии, </a:t>
            </a:r>
            <a:r>
              <a:rPr lang="ru-RU" sz="1900" b="1" dirty="0" err="1">
                <a:effectLst>
                  <a:outerShdw blurRad="38100" dist="38100" dir="2700000" algn="tl">
                    <a:srgbClr val="000000">
                      <a:alpha val="43137"/>
                    </a:srgbClr>
                  </a:outerShdw>
                </a:effectLst>
                <a:latin typeface="Book Antiqua" pitchFamily="18" charset="0"/>
              </a:rPr>
              <a:t>социодемографической</a:t>
            </a:r>
            <a:r>
              <a:rPr lang="ru-RU" sz="1900" b="1" dirty="0">
                <a:effectLst>
                  <a:outerShdw blurRad="38100" dist="38100" dir="2700000" algn="tl">
                    <a:srgbClr val="000000">
                      <a:alpha val="43137"/>
                    </a:srgbClr>
                  </a:outerShdw>
                </a:effectLst>
                <a:latin typeface="Book Antiqua" pitchFamily="18" charset="0"/>
              </a:rPr>
              <a:t> группы, культуры. Лучше, если каждый из аспектов идентичности участников группы будет исследоваться в ходе отдельного занятия с последующим их объединением на итоговом.</a:t>
            </a:r>
          </a:p>
          <a:p>
            <a:pPr>
              <a:buFont typeface="Wingdings"/>
              <a:buChar char="ü"/>
            </a:pPr>
            <a:endParaRPr lang="ru-RU" sz="1900" b="1" dirty="0">
              <a:effectLst>
                <a:outerShdw blurRad="38100" dist="38100" dir="2700000" algn="tl">
                  <a:srgbClr val="000000">
                    <a:alpha val="43137"/>
                  </a:srgbClr>
                </a:outerShdw>
              </a:effectLst>
              <a:latin typeface="Book Antiqua" pitchFamily="18" charset="0"/>
            </a:endParaRPr>
          </a:p>
        </p:txBody>
      </p:sp>
      <p:sp>
        <p:nvSpPr>
          <p:cNvPr id="10"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Упражнения с использованием фотографий</a:t>
            </a:r>
          </a:p>
        </p:txBody>
      </p:sp>
    </p:spTree>
    <p:extLst>
      <p:ext uri="{BB962C8B-B14F-4D97-AF65-F5344CB8AC3E}">
        <p14:creationId xmlns:p14="http://schemas.microsoft.com/office/powerpoint/2010/main" val="19330508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3655239209"/>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0"/>
            <a:ext cx="9144000" cy="6858000"/>
          </a:xfr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2000" b="1" dirty="0">
                <a:effectLst>
                  <a:outerShdw blurRad="38100" dist="38100" dir="2700000" algn="tl">
                    <a:srgbClr val="000000">
                      <a:alpha val="43137"/>
                    </a:srgbClr>
                  </a:outerShdw>
                </a:effectLst>
                <a:latin typeface="Book Antiqua" pitchFamily="18" charset="0"/>
              </a:rPr>
              <a:t>Фототерапия </a:t>
            </a:r>
            <a:r>
              <a:rPr lang="ru-RU" sz="20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лучше всего работает с актуализацией и разрешением </a:t>
            </a:r>
            <a:r>
              <a:rPr lang="ru-RU" sz="2200" b="1" i="1" dirty="0" err="1">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внутриличностных</a:t>
            </a:r>
            <a:r>
              <a:rPr lang="ru-RU" sz="2200" b="1" i="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 конфликтов</a:t>
            </a:r>
            <a:r>
              <a:rPr lang="ru-RU" sz="2000" b="1" dirty="0">
                <a:effectLst>
                  <a:outerShdw blurRad="38100" dist="38100" dir="2700000" algn="tl">
                    <a:srgbClr val="000000">
                      <a:alpha val="43137"/>
                    </a:srgbClr>
                  </a:outerShdw>
                </a:effectLst>
                <a:latin typeface="Book Antiqua" pitchFamily="18" charset="0"/>
              </a:rPr>
              <a:t>. </a:t>
            </a:r>
          </a:p>
          <a:p>
            <a:pPr>
              <a:buFont typeface="Wingdings"/>
              <a:buChar char="v"/>
            </a:pPr>
            <a:r>
              <a:rPr lang="ru-RU" sz="2000" b="1" dirty="0">
                <a:effectLst>
                  <a:outerShdw blurRad="38100" dist="38100" dir="2700000" algn="tl">
                    <a:srgbClr val="000000">
                      <a:alpha val="43137"/>
                    </a:srgbClr>
                  </a:outerShdw>
                </a:effectLst>
                <a:latin typeface="Book Antiqua" pitchFamily="18" charset="0"/>
              </a:rPr>
              <a:t>Помогает </a:t>
            </a: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разобраться во взаимоотношениях с другими людьми, усилить личностный ресурс</a:t>
            </a:r>
            <a:r>
              <a:rPr lang="ru-RU" sz="2000" b="1" dirty="0">
                <a:effectLst>
                  <a:outerShdw blurRad="38100" dist="38100" dir="2700000" algn="tl">
                    <a:srgbClr val="000000">
                      <a:alpha val="43137"/>
                    </a:srgbClr>
                  </a:outerShdw>
                </a:effectLst>
                <a:latin typeface="Book Antiqua" pitchFamily="18" charset="0"/>
              </a:rPr>
              <a:t>, сформировать стратегии самостоятельного сохранения психологического здоровья. </a:t>
            </a:r>
          </a:p>
          <a:p>
            <a:pPr>
              <a:buFont typeface="Wingdings"/>
              <a:buChar char="v"/>
            </a:pPr>
            <a:r>
              <a:rPr lang="ru-RU" sz="2000" b="1" dirty="0">
                <a:effectLst>
                  <a:outerShdw blurRad="38100" dist="38100" dir="2700000" algn="tl">
                    <a:srgbClr val="000000">
                      <a:alpha val="43137"/>
                    </a:srgbClr>
                  </a:outerShdw>
                </a:effectLst>
                <a:latin typeface="Book Antiqua" pitchFamily="18" charset="0"/>
              </a:rPr>
              <a:t>Наиболее </a:t>
            </a:r>
            <a:r>
              <a:rPr lang="ru-RU" sz="20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частый инвентарь</a:t>
            </a:r>
            <a:r>
              <a:rPr lang="ru-RU" sz="2000" b="1" dirty="0">
                <a:effectLst>
                  <a:outerShdw blurRad="38100" dist="38100" dir="2700000" algn="tl">
                    <a:srgbClr val="000000">
                      <a:alpha val="43137"/>
                    </a:srgbClr>
                  </a:outerShdw>
                </a:effectLst>
                <a:latin typeface="Book Antiqua" pitchFamily="18" charset="0"/>
              </a:rPr>
              <a:t>: фотоаппарат, фото из личного или семейного альбома, готовые фотоматериалы (фотографии из журналов и газет).</a:t>
            </a: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3111787443"/>
              </p:ext>
            </p:extLst>
          </p:nvPr>
        </p:nvGraphicFramePr>
        <p:xfrm>
          <a:off x="143508" y="2924944"/>
          <a:ext cx="8856984" cy="3754120"/>
        </p:xfrm>
        <a:graphic>
          <a:graphicData uri="http://schemas.openxmlformats.org/drawingml/2006/table">
            <a:tbl>
              <a:tblPr firstRow="1" bandRow="1">
                <a:tableStyleId>{5940675A-B579-460E-94D1-54222C63F5DA}</a:tableStyleId>
              </a:tblPr>
              <a:tblGrid>
                <a:gridCol w="3780420">
                  <a:extLst>
                    <a:ext uri="{9D8B030D-6E8A-4147-A177-3AD203B41FA5}">
                      <a16:colId xmlns:a16="http://schemas.microsoft.com/office/drawing/2014/main" val="20000"/>
                    </a:ext>
                  </a:extLst>
                </a:gridCol>
                <a:gridCol w="5076564">
                  <a:extLst>
                    <a:ext uri="{9D8B030D-6E8A-4147-A177-3AD203B41FA5}">
                      <a16:colId xmlns:a16="http://schemas.microsoft.com/office/drawing/2014/main" val="20001"/>
                    </a:ext>
                  </a:extLst>
                </a:gridCol>
              </a:tblGrid>
              <a:tr h="370840">
                <a:tc>
                  <a:txBody>
                    <a:bodyPr/>
                    <a:lstStyle/>
                    <a:p>
                      <a:r>
                        <a:rPr lang="ru-RU" b="1" dirty="0">
                          <a:effectLst>
                            <a:outerShdw blurRad="38100" dist="38100" dir="2700000" algn="tl">
                              <a:srgbClr val="000000">
                                <a:alpha val="43137"/>
                              </a:srgbClr>
                            </a:outerShdw>
                          </a:effectLst>
                          <a:latin typeface="Book Antiqua" pitchFamily="18" charset="0"/>
                        </a:rPr>
                        <a:t>плюс</a:t>
                      </a:r>
                    </a:p>
                  </a:txBody>
                  <a:tcPr>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0800000" scaled="1"/>
                      <a:tileRect/>
                    </a:gradFill>
                  </a:tcPr>
                </a:tc>
                <a:tc>
                  <a:txBody>
                    <a:bodyPr/>
                    <a:lstStyle/>
                    <a:p>
                      <a:r>
                        <a:rPr lang="ru-RU" b="1" dirty="0">
                          <a:effectLst>
                            <a:outerShdw blurRad="38100" dist="38100" dir="2700000" algn="tl">
                              <a:srgbClr val="000000">
                                <a:alpha val="43137"/>
                              </a:srgbClr>
                            </a:outerShdw>
                          </a:effectLst>
                          <a:latin typeface="Book Antiqua" pitchFamily="18" charset="0"/>
                        </a:rPr>
                        <a:t>минус</a:t>
                      </a:r>
                    </a:p>
                  </a:txBody>
                  <a:tcPr>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0800000" scaled="1"/>
                      <a:tileRect/>
                    </a:gradFill>
                  </a:tcPr>
                </a:tc>
                <a:extLst>
                  <a:ext uri="{0D108BD9-81ED-4DB2-BD59-A6C34878D82A}">
                    <a16:rowId xmlns:a16="http://schemas.microsoft.com/office/drawing/2014/main" val="10000"/>
                  </a:ext>
                </a:extLst>
              </a:tr>
              <a:tr h="370840">
                <a:tc>
                  <a:txBody>
                    <a:bodyPr/>
                    <a:lstStyle/>
                    <a:p>
                      <a:r>
                        <a:rPr lang="ru-RU" sz="2400" b="1" dirty="0">
                          <a:solidFill>
                            <a:schemeClr val="accent6">
                              <a:lumMod val="50000"/>
                            </a:schemeClr>
                          </a:solidFill>
                          <a:effectLst>
                            <a:outerShdw blurRad="38100" dist="38100" dir="2700000" algn="tl">
                              <a:srgbClr val="000000">
                                <a:alpha val="43137"/>
                              </a:srgbClr>
                            </a:outerShdw>
                          </a:effectLst>
                          <a:latin typeface="Book Antiqua" pitchFamily="18" charset="0"/>
                        </a:rPr>
                        <a:t>доступность; поднятие самоуверенности; проявление забытых воспоминаний; душевное спокойствие</a:t>
                      </a:r>
                    </a:p>
                  </a:txBody>
                  <a:tcPr>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0800000" scaled="1"/>
                      <a:tileRect/>
                    </a:gradFill>
                  </a:tcPr>
                </a:tc>
                <a:tc>
                  <a:txBody>
                    <a:bodyPr/>
                    <a:lstStyle/>
                    <a:p>
                      <a:r>
                        <a:rPr lang="ru-RU" b="1" dirty="0">
                          <a:effectLst>
                            <a:outerShdw blurRad="38100" dist="38100" dir="2700000" algn="tl">
                              <a:srgbClr val="000000">
                                <a:alpha val="43137"/>
                              </a:srgbClr>
                            </a:outerShdw>
                          </a:effectLst>
                          <a:latin typeface="Book Antiqua" pitchFamily="18" charset="0"/>
                        </a:rPr>
                        <a:t>Как оказалось, фотографии могут оказывать на человека сильное воздействие, и не всегда оно будет положительное. Некоторые расстройства личности не могут перенести визуального воздействия и, если не проконтролировать возникшие эмоции, пациенту может стать хуже. Специалисты выделяют следующие минусы: </a:t>
                      </a:r>
                      <a:r>
                        <a:rPr lang="ru-RU" sz="2400" b="1" dirty="0">
                          <a:solidFill>
                            <a:schemeClr val="accent6">
                              <a:lumMod val="50000"/>
                            </a:schemeClr>
                          </a:solidFill>
                          <a:effectLst>
                            <a:outerShdw blurRad="38100" dist="38100" dir="2700000" algn="tl">
                              <a:srgbClr val="000000">
                                <a:alpha val="43137"/>
                              </a:srgbClr>
                            </a:outerShdw>
                          </a:effectLst>
                          <a:latin typeface="Book Antiqua" pitchFamily="18" charset="0"/>
                        </a:rPr>
                        <a:t>неконтролируемая агрессия; периодическая неэффективность.</a:t>
                      </a:r>
                    </a:p>
                  </a:txBody>
                  <a:tcPr>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0800000" scaled="1"/>
                      <a:tileRect/>
                    </a:gra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01912048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1468615739"/>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76672"/>
            <a:ext cx="9144000" cy="6381328"/>
          </a:xfr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2200" b="1" i="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«Чувства и состояние в данный момент»</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Содержание: Участникам группы предлагается в ходе занятия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создать один или несколько фотоснимков, которые передавали бы их чувства и состояние в данный момент.</a:t>
            </a:r>
            <a:r>
              <a:rPr lang="ru-RU" sz="1900" b="1" dirty="0">
                <a:effectLst>
                  <a:outerShdw blurRad="38100" dist="38100" dir="2700000" algn="tl">
                    <a:srgbClr val="000000">
                      <a:alpha val="43137"/>
                    </a:srgbClr>
                  </a:outerShdw>
                </a:effectLst>
                <a:latin typeface="Book Antiqua" pitchFamily="18" charset="0"/>
              </a:rPr>
              <a:t> На снимках могут быть изображены либо сами участники группы, либо пейзаж или предметы, чем-то «созвучные» состоянию и чувствам автора.</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При выполнении этого задания лучше пользоваться цифровыми камерами, иначе снимки могут потерять свою «актуальность».</a:t>
            </a:r>
          </a:p>
          <a:p>
            <a:pPr>
              <a:buFont typeface="Wingdings"/>
              <a:buChar char="v"/>
            </a:pPr>
            <a:r>
              <a:rPr lang="ru-RU" sz="2200" b="1" i="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«Мир моих интересов и увлечений»</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Содержание: Участникам группы предлагается принести из дома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фотографии с изображением самих себя в разных ситуациях, связанных с их интересами и увлечениями</a:t>
            </a:r>
            <a:r>
              <a:rPr lang="ru-RU" sz="1900" b="1" dirty="0">
                <a:effectLst>
                  <a:outerShdw blurRad="38100" dist="38100" dir="2700000" algn="tl">
                    <a:srgbClr val="000000">
                      <a:alpha val="43137"/>
                    </a:srgbClr>
                  </a:outerShdw>
                </a:effectLst>
                <a:latin typeface="Book Antiqua" pitchFamily="18" charset="0"/>
              </a:rPr>
              <a:t>.</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Во время занятия участники показывают друг другу фотографии и обсуждают их. Возможна также визуальная организация снимков путем изготовления плаката, </a:t>
            </a:r>
            <a:r>
              <a:rPr lang="ru-RU" sz="1900" b="1" dirty="0" err="1">
                <a:effectLst>
                  <a:outerShdw blurRad="38100" dist="38100" dir="2700000" algn="tl">
                    <a:srgbClr val="000000">
                      <a:alpha val="43137"/>
                    </a:srgbClr>
                  </a:outerShdw>
                </a:effectLst>
                <a:latin typeface="Book Antiqua" pitchFamily="18" charset="0"/>
              </a:rPr>
              <a:t>миниальбома</a:t>
            </a:r>
            <a:r>
              <a:rPr lang="ru-RU" sz="1900" b="1" dirty="0">
                <a:effectLst>
                  <a:outerShdw blurRad="38100" dist="38100" dir="2700000" algn="tl">
                    <a:srgbClr val="000000">
                      <a:alpha val="43137"/>
                    </a:srgbClr>
                  </a:outerShdw>
                </a:effectLst>
                <a:latin typeface="Book Antiqua" pitchFamily="18" charset="0"/>
              </a:rPr>
              <a:t> и иным образом.</a:t>
            </a:r>
          </a:p>
          <a:p>
            <a:pPr>
              <a:buFont typeface="Wingdings"/>
              <a:buChar char="ü"/>
            </a:pPr>
            <a:endParaRPr lang="ru-RU" sz="1900" b="1" dirty="0">
              <a:effectLst>
                <a:outerShdw blurRad="38100" dist="38100" dir="2700000" algn="tl">
                  <a:srgbClr val="000000">
                    <a:alpha val="43137"/>
                  </a:srgbClr>
                </a:outerShdw>
              </a:effectLst>
              <a:latin typeface="Book Antiqua" pitchFamily="18" charset="0"/>
            </a:endParaRPr>
          </a:p>
          <a:p>
            <a:pPr>
              <a:buFont typeface="Wingdings"/>
              <a:buChar char="ü"/>
            </a:pPr>
            <a:endParaRPr lang="ru-RU" sz="1900" b="1" dirty="0">
              <a:effectLst>
                <a:outerShdw blurRad="38100" dist="38100" dir="2700000" algn="tl">
                  <a:srgbClr val="000000">
                    <a:alpha val="43137"/>
                  </a:srgbClr>
                </a:outerShdw>
              </a:effectLst>
              <a:latin typeface="Book Antiqua" pitchFamily="18" charset="0"/>
            </a:endParaRPr>
          </a:p>
          <a:p>
            <a:pPr>
              <a:buFont typeface="Wingdings"/>
              <a:buChar char="ü"/>
            </a:pPr>
            <a:endParaRPr lang="ru-RU" sz="1900" b="1" dirty="0">
              <a:effectLst>
                <a:outerShdw blurRad="38100" dist="38100" dir="2700000" algn="tl">
                  <a:srgbClr val="000000">
                    <a:alpha val="43137"/>
                  </a:srgbClr>
                </a:outerShdw>
              </a:effectLst>
              <a:latin typeface="Book Antiqua" pitchFamily="18" charset="0"/>
            </a:endParaRPr>
          </a:p>
          <a:p>
            <a:pPr>
              <a:buFont typeface="Wingdings"/>
              <a:buChar char="ü"/>
            </a:pPr>
            <a:endParaRPr lang="ru-RU" sz="1900" b="1" dirty="0">
              <a:effectLst>
                <a:outerShdw blurRad="38100" dist="38100" dir="2700000" algn="tl">
                  <a:srgbClr val="000000">
                    <a:alpha val="43137"/>
                  </a:srgbClr>
                </a:outerShdw>
              </a:effectLst>
              <a:latin typeface="Book Antiqua" pitchFamily="18" charset="0"/>
            </a:endParaRPr>
          </a:p>
          <a:p>
            <a:pPr>
              <a:buFont typeface="Wingdings"/>
              <a:buChar char="ü"/>
            </a:pPr>
            <a:endParaRPr lang="ru-RU" sz="1900" b="1" dirty="0">
              <a:effectLst>
                <a:outerShdw blurRad="38100" dist="38100" dir="2700000" algn="tl">
                  <a:srgbClr val="000000">
                    <a:alpha val="43137"/>
                  </a:srgbClr>
                </a:outerShdw>
              </a:effectLst>
              <a:latin typeface="Book Antiqua" pitchFamily="18" charset="0"/>
            </a:endParaRPr>
          </a:p>
        </p:txBody>
      </p:sp>
      <p:sp>
        <p:nvSpPr>
          <p:cNvPr id="10"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Упражнения с использованием фотографий</a:t>
            </a:r>
          </a:p>
        </p:txBody>
      </p:sp>
    </p:spTree>
    <p:extLst>
      <p:ext uri="{BB962C8B-B14F-4D97-AF65-F5344CB8AC3E}">
        <p14:creationId xmlns:p14="http://schemas.microsoft.com/office/powerpoint/2010/main" val="392948428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341173852"/>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0"/>
            <a:ext cx="9144000" cy="6858000"/>
          </a:xfr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2200" b="1" i="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Фотографии, найденные или созданные клиентом.</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Любая фотография по сути дела представляет собой автопортрет, отражающего личность фотографа, и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каждый снимок содержит скрытую информацию о своем создателе</a:t>
            </a:r>
            <a:r>
              <a:rPr lang="ru-RU" sz="1900" b="1" dirty="0">
                <a:effectLst>
                  <a:outerShdw blurRad="38100" dist="38100" dir="2700000" algn="tl">
                    <a:srgbClr val="000000">
                      <a:alpha val="43137"/>
                    </a:srgbClr>
                  </a:outerShdw>
                </a:effectLst>
                <a:latin typeface="Book Antiqua" pitchFamily="18" charset="0"/>
              </a:rPr>
              <a:t>. Независимо от того, был ли сделан снимок осознанно или нет, решение о том, где, когда, кто, как, и, что самое важное, зачем его сделал (или сохранил), он может рассказать так же много о создателе, как и о том, что запечатлено на плёнке.</a:t>
            </a:r>
          </a:p>
          <a:p>
            <a:pPr>
              <a:buFont typeface="Wingdings"/>
              <a:buChar char="v"/>
            </a:pPr>
            <a:r>
              <a:rPr lang="ru-RU" sz="2200" b="1" i="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Фотопортреты клиента, снятые другими людьми</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Фотопортреты</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 снятые другими людьми, позволяют клиентам увидеть себя со стороны,</a:t>
            </a:r>
            <a:r>
              <a:rPr lang="ru-RU" sz="1900" b="1" dirty="0">
                <a:effectLst>
                  <a:outerShdw blurRad="38100" dist="38100" dir="2700000" algn="tl">
                    <a:srgbClr val="000000">
                      <a:alpha val="43137"/>
                    </a:srgbClr>
                  </a:outerShdw>
                </a:effectLst>
                <a:latin typeface="Book Antiqua" pitchFamily="18" charset="0"/>
              </a:rPr>
              <a:t> не в зеркальном отражении. Люди редко задумываются о том, как они бессознательно транслируют визуальную информацию о себе другим, наблюдающим за ними (или рассматривающим их фотографии). Многие из этих «безмолвных посланий» имеют непосредственное влияние на процесс восприятия окружающих. Люди часто удивляются, видя себя на фотографиях совсем другими - не такими, какими они себя представляли.</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Терапевтически полезным может стать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сравнение постановочных и репортажных снимков, а также фотопортретов, сделанных разными фотографами,</a:t>
            </a:r>
            <a:r>
              <a:rPr lang="ru-RU" sz="1900" b="1" dirty="0">
                <a:effectLst>
                  <a:outerShdw blurRad="38100" dist="38100" dir="2700000" algn="tl">
                    <a:srgbClr val="000000">
                      <a:alpha val="43137"/>
                    </a:srgbClr>
                  </a:outerShdw>
                </a:effectLst>
                <a:latin typeface="Book Antiqua" pitchFamily="18" charset="0"/>
              </a:rPr>
              <a:t> что позволит увидеть, насколько отличаются их изображения (восприятие клиента), и что это может сказать о различиях во взаимоотношениях авторов снимков с клиентом. </a:t>
            </a: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p:txBody>
      </p:sp>
    </p:spTree>
    <p:extLst>
      <p:ext uri="{BB962C8B-B14F-4D97-AF65-F5344CB8AC3E}">
        <p14:creationId xmlns:p14="http://schemas.microsoft.com/office/powerpoint/2010/main" val="297364257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2012638886"/>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0"/>
            <a:ext cx="9144000" cy="6858000"/>
          </a:xfr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1900" b="1" dirty="0">
                <a:effectLst>
                  <a:outerShdw blurRad="38100" dist="38100" dir="2700000" algn="tl">
                    <a:srgbClr val="000000">
                      <a:alpha val="43137"/>
                    </a:srgbClr>
                  </a:outerShdw>
                </a:effectLst>
                <a:latin typeface="Book Antiqua" pitchFamily="18" charset="0"/>
              </a:rPr>
              <a:t>Упражнение </a:t>
            </a:r>
            <a:r>
              <a:rPr lang="ru-RU" sz="2200" b="1" i="1" u="sng"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«Выбери животное» </a:t>
            </a:r>
            <a:r>
              <a:rPr lang="ru-RU" sz="1900" b="1" dirty="0">
                <a:effectLst>
                  <a:outerShdw blurRad="38100" dist="38100" dir="2700000" algn="tl">
                    <a:srgbClr val="000000">
                      <a:alpha val="43137"/>
                    </a:srgbClr>
                  </a:outerShdw>
                </a:effectLst>
                <a:latin typeface="Book Antiqua" pitchFamily="18" charset="0"/>
              </a:rPr>
              <a:t>детям предлагается выбрать из ряда фотографий те, которые им нравятся. Можно выбрать пару фотографий.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Фотографии с животными должны быть в разных эмоциональных состояниях</a:t>
            </a:r>
            <a:r>
              <a:rPr lang="ru-RU" sz="1900" b="1" dirty="0">
                <a:effectLst>
                  <a:outerShdw blurRad="38100" dist="38100" dir="2700000" algn="tl">
                    <a:srgbClr val="000000">
                      <a:alpha val="43137"/>
                    </a:srgbClr>
                  </a:outerShdw>
                </a:effectLst>
                <a:latin typeface="Book Antiqua" pitchFamily="18" charset="0"/>
              </a:rPr>
              <a:t>. После выбора детям предлагается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придумать рассказ про животное</a:t>
            </a:r>
            <a:r>
              <a:rPr lang="ru-RU" sz="1900" b="1" dirty="0">
                <a:effectLst>
                  <a:outerShdw blurRad="38100" dist="38100" dir="2700000" algn="tl">
                    <a:srgbClr val="000000">
                      <a:alpha val="43137"/>
                    </a:srgbClr>
                  </a:outerShdw>
                </a:effectLst>
                <a:latin typeface="Book Antiqua" pitchFamily="18" charset="0"/>
              </a:rPr>
              <a:t>.</a:t>
            </a:r>
          </a:p>
          <a:p>
            <a:pPr>
              <a:buFont typeface="Wingdings"/>
              <a:buChar char="v"/>
            </a:pPr>
            <a:r>
              <a:rPr lang="ru-RU" sz="2200" b="1" i="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Автопортреты</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Автопортреты клиентов - фотоснимки, сделанные без вмешательства посторонних, -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позволяют им изучать себя, когда никто другой не наблюдает за ними</a:t>
            </a:r>
            <a:r>
              <a:rPr lang="ru-RU" sz="1900" b="1" dirty="0">
                <a:effectLst>
                  <a:outerShdw blurRad="38100" dist="38100" dir="2700000" algn="tl">
                    <a:srgbClr val="000000">
                      <a:alpha val="43137"/>
                    </a:srgbClr>
                  </a:outerShdw>
                </a:effectLst>
                <a:latin typeface="Book Antiqua" pitchFamily="18" charset="0"/>
              </a:rPr>
              <a:t>, не судит о результатах и не пытается контролировать процесс. Независимо от того, является ли съемка спонтанной (с целью получить мгновенные снимки на сеансе терапии) или фотографии снимают и собирают по заданию терапевта позднее, каждый снимок - это персональное (само)исследование определенных граней собственной личности, без вмешательства «со стороны».</a:t>
            </a:r>
          </a:p>
          <a:p>
            <a:pPr>
              <a:buFont typeface="Wingdings"/>
              <a:buChar char="v"/>
            </a:pPr>
            <a:r>
              <a:rPr lang="ru-RU" sz="2200" b="1" i="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Семейный альбом и другие биографические фотоколлекции</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Фотоальбомы и схожие подборки снимков, фиксирующих «историю семьи», - это, разумеется,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совокупность фотографий предыдущих трех типов: снятых самими людьми, их фотопортретов, сделанных другими, и автопортретов </a:t>
            </a:r>
            <a:r>
              <a:rPr lang="ru-RU" sz="1900" b="1" dirty="0">
                <a:effectLst>
                  <a:outerShdw blurRad="38100" dist="38100" dir="2700000" algn="tl">
                    <a:srgbClr val="000000">
                      <a:alpha val="43137"/>
                    </a:srgbClr>
                  </a:outerShdw>
                </a:effectLst>
                <a:latin typeface="Book Antiqua" pitchFamily="18" charset="0"/>
              </a:rPr>
              <a:t>(которые сочетают в себе характеристики первых двух типов). Однако, в случае, когда они составляют упорядоченную совокупность снимков, формирующих более масштабную картину (например, альбом), все они получают вторую жизнь</a:t>
            </a:r>
          </a:p>
          <a:p>
            <a:pPr marL="0" indent="0">
              <a:buNone/>
            </a:pPr>
            <a:endParaRPr lang="ru-RU" sz="1900" b="1" dirty="0">
              <a:effectLst>
                <a:outerShdw blurRad="38100" dist="38100" dir="2700000" algn="tl">
                  <a:srgbClr val="000000">
                    <a:alpha val="43137"/>
                  </a:srgbClr>
                </a:outerShdw>
              </a:effectLst>
              <a:latin typeface="Book Antiqua" pitchFamily="18" charset="0"/>
            </a:endParaRPr>
          </a:p>
          <a:p>
            <a:pPr marL="0" indent="0">
              <a:buNone/>
            </a:pPr>
            <a:endParaRPr lang="ru-RU" sz="19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p:txBody>
      </p:sp>
      <p:sp>
        <p:nvSpPr>
          <p:cNvPr id="11" name="Выгнутая вправо стрелка 10"/>
          <p:cNvSpPr/>
          <p:nvPr/>
        </p:nvSpPr>
        <p:spPr>
          <a:xfrm rot="19942132">
            <a:off x="8577791" y="5911106"/>
            <a:ext cx="545104" cy="950675"/>
          </a:xfrm>
          <a:prstGeom prst="curvedLef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solidFill>
                <a:schemeClr val="tx1"/>
              </a:solidFill>
            </a:endParaRPr>
          </a:p>
        </p:txBody>
      </p:sp>
    </p:spTree>
    <p:extLst>
      <p:ext uri="{BB962C8B-B14F-4D97-AF65-F5344CB8AC3E}">
        <p14:creationId xmlns:p14="http://schemas.microsoft.com/office/powerpoint/2010/main" val="135604912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3288867636"/>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1900" b="1" dirty="0">
                <a:effectLst>
                  <a:outerShdw blurRad="38100" dist="38100" dir="2700000" algn="tl">
                    <a:srgbClr val="000000">
                      <a:alpha val="43137"/>
                    </a:srgbClr>
                  </a:outerShdw>
                </a:effectLst>
                <a:latin typeface="Book Antiqua" pitchFamily="18" charset="0"/>
              </a:rPr>
              <a:t>Элементы фототерапии нередко привносятся в процесс лечения благодаря обращению к семейным альбомам клиентов. Семейный альбомы являются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ценным источником информации об истории жизни ребенка и его семьи, отношениях между ее членами</a:t>
            </a:r>
            <a:r>
              <a:rPr lang="ru-RU" sz="1900" b="1" dirty="0">
                <a:effectLst>
                  <a:outerShdw blurRad="38100" dist="38100" dir="2700000" algn="tl">
                    <a:srgbClr val="000000">
                      <a:alpha val="43137"/>
                    </a:srgbClr>
                  </a:outerShdw>
                </a:effectLst>
                <a:latin typeface="Book Antiqua" pitchFamily="18" charset="0"/>
              </a:rPr>
              <a:t>. При знакомстве с фотодокументами клиента </a:t>
            </a:r>
            <a:r>
              <a:rPr lang="ru-RU" sz="1900" b="1" dirty="0">
                <a:ln w="12700">
                  <a:solidFill>
                    <a:srgbClr val="C00000"/>
                  </a:solidFill>
                  <a:prstDash val="solid"/>
                </a:ln>
                <a:solidFill>
                  <a:srgbClr val="C00000"/>
                </a:solidFill>
                <a:effectLst>
                  <a:outerShdw blurRad="41275" dist="20320" dir="1800000" algn="tl" rotWithShape="0">
                    <a:srgbClr val="000000">
                      <a:alpha val="40000"/>
                    </a:srgbClr>
                  </a:outerShdw>
                </a:effectLst>
                <a:latin typeface="Book Antiqua" pitchFamily="18" charset="0"/>
              </a:rPr>
              <a:t>следует обратить внимание на </a:t>
            </a:r>
            <a:r>
              <a:rPr lang="ru-RU" sz="1900" b="1"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общую эмоциональную атмосферу снимков, выражение лица, позы, пространственное расположение людей относительно друг друга, а также на контекст фотографии </a:t>
            </a:r>
            <a:r>
              <a:rPr lang="ru-RU" sz="1900" b="1" dirty="0">
                <a:effectLst>
                  <a:outerShdw blurRad="38100" dist="38100" dir="2700000" algn="tl">
                    <a:srgbClr val="000000">
                      <a:alpha val="43137"/>
                    </a:srgbClr>
                  </a:outerShdw>
                </a:effectLst>
                <a:latin typeface="Book Antiqua" pitchFamily="18" charset="0"/>
              </a:rPr>
              <a:t>— фон, на котором расположены люди, находящиеся в поле зрения объекты.</a:t>
            </a:r>
          </a:p>
          <a:p>
            <a:pPr>
              <a:buFont typeface="Wingdings"/>
              <a:buChar char="v"/>
            </a:pPr>
            <a:r>
              <a:rPr lang="ru-RU" sz="1900" b="1" dirty="0">
                <a:effectLst>
                  <a:outerShdw blurRad="38100" dist="38100" dir="2700000" algn="tl">
                    <a:srgbClr val="000000">
                      <a:alpha val="43137"/>
                    </a:srgbClr>
                  </a:outerShdw>
                </a:effectLst>
                <a:latin typeface="Book Antiqua" pitchFamily="18" charset="0"/>
              </a:rPr>
              <a:t>Следует рассматривать каждый снимок вместе с клиентом и внимательно следить за его реакциями. Надо также уточнить, кто создавал семейный альбом, то есть кому принадлежала решающая роль в отборе снимков и какие осознаваемые или неосознаваемые потребности лежали в основе их выбора. Большое значение будет иметь выяснение того, </a:t>
            </a:r>
          </a:p>
          <a:p>
            <a:pPr>
              <a:buFont typeface="Arial" pitchFamily="34" charset="0"/>
              <a:buChar char="•"/>
            </a:pPr>
            <a:r>
              <a:rPr lang="ru-RU" sz="1900" b="1"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кто фотографировал различные семейные ситуации; </a:t>
            </a:r>
          </a:p>
          <a:p>
            <a:pPr>
              <a:buFont typeface="Arial" pitchFamily="34" charset="0"/>
              <a:buChar char="•"/>
            </a:pPr>
            <a:r>
              <a:rPr lang="ru-RU" sz="1900" b="1"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как часто и кто смотрит семейный альбом; </a:t>
            </a:r>
          </a:p>
          <a:p>
            <a:pPr>
              <a:buFont typeface="Arial" pitchFamily="34" charset="0"/>
              <a:buChar char="•"/>
            </a:pPr>
            <a:r>
              <a:rPr lang="ru-RU" sz="1900" b="1"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какие ситуации представлены в альбоме, а какие — нет; </a:t>
            </a:r>
          </a:p>
          <a:p>
            <a:pPr>
              <a:buFont typeface="Arial" pitchFamily="34" charset="0"/>
              <a:buChar char="•"/>
            </a:pPr>
            <a:r>
              <a:rPr lang="ru-RU" sz="1900" b="1"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какие члены семьи в нем фигурируют чаще, какие — реже.</a:t>
            </a:r>
          </a:p>
          <a:p>
            <a:pPr>
              <a:buFont typeface="Wingdings"/>
              <a:buChar char="v"/>
            </a:pPr>
            <a:r>
              <a:rPr lang="ru-RU" sz="1900" b="1" dirty="0">
                <a:effectLst>
                  <a:outerShdw blurRad="38100" dist="38100" dir="2700000" algn="tl">
                    <a:srgbClr val="000000">
                      <a:alpha val="43137"/>
                    </a:srgbClr>
                  </a:outerShdw>
                </a:effectLst>
                <a:latin typeface="Book Antiqua" pitchFamily="18" charset="0"/>
              </a:rPr>
              <a:t>Семейный альбом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делает наглядными отношения эмоциональной близости или, напротив, отчуждения </a:t>
            </a:r>
            <a:r>
              <a:rPr lang="ru-RU" sz="1900" b="1" dirty="0">
                <a:effectLst>
                  <a:outerShdw blurRad="38100" dist="38100" dir="2700000" algn="tl">
                    <a:srgbClr val="000000">
                      <a:alpha val="43137"/>
                    </a:srgbClr>
                  </a:outerShdw>
                </a:effectLst>
                <a:latin typeface="Book Antiqua" pitchFamily="18" charset="0"/>
              </a:rPr>
              <a:t>между членами семьи. </a:t>
            </a:r>
          </a:p>
          <a:p>
            <a:pPr marL="0" indent="0">
              <a:buNone/>
            </a:pPr>
            <a:endParaRPr lang="ru-RU" sz="1900" b="1" dirty="0">
              <a:effectLst>
                <a:outerShdw blurRad="38100" dist="38100" dir="2700000" algn="tl">
                  <a:srgbClr val="000000">
                    <a:alpha val="43137"/>
                  </a:srgbClr>
                </a:outerShdw>
              </a:effectLst>
              <a:latin typeface="Book Antiqua" pitchFamily="18" charset="0"/>
            </a:endParaRPr>
          </a:p>
          <a:p>
            <a:pPr marL="0" indent="0">
              <a:buNone/>
            </a:pPr>
            <a:endParaRPr lang="ru-RU" sz="1900" b="1" dirty="0">
              <a:effectLst>
                <a:outerShdw blurRad="38100" dist="38100" dir="2700000" algn="tl">
                  <a:srgbClr val="000000">
                    <a:alpha val="43137"/>
                  </a:srgbClr>
                </a:outerShdw>
              </a:effectLst>
              <a:latin typeface="Book Antiqua" pitchFamily="18" charset="0"/>
            </a:endParaRPr>
          </a:p>
          <a:p>
            <a:pPr marL="0" indent="0">
              <a:buNone/>
            </a:pPr>
            <a:endParaRPr lang="ru-RU" sz="1900" b="1" dirty="0">
              <a:effectLst>
                <a:outerShdw blurRad="38100" dist="38100" dir="2700000" algn="tl">
                  <a:srgbClr val="000000">
                    <a:alpha val="43137"/>
                  </a:srgbClr>
                </a:outerShdw>
              </a:effectLst>
              <a:latin typeface="Book Antiqua" pitchFamily="18" charset="0"/>
            </a:endParaRPr>
          </a:p>
          <a:p>
            <a:pPr marL="0" indent="0">
              <a:buNone/>
            </a:pPr>
            <a:endParaRPr lang="ru-RU" sz="19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p:txBody>
      </p:sp>
      <p:sp>
        <p:nvSpPr>
          <p:cNvPr id="10"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Семейный альбом</a:t>
            </a:r>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endPar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endParaRPr>
          </a:p>
        </p:txBody>
      </p:sp>
    </p:spTree>
    <p:extLst>
      <p:ext uri="{BB962C8B-B14F-4D97-AF65-F5344CB8AC3E}">
        <p14:creationId xmlns:p14="http://schemas.microsoft.com/office/powerpoint/2010/main" val="74754492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739870069"/>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0"/>
            <a:ext cx="9144000" cy="6858000"/>
          </a:xfr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1900" b="1" dirty="0">
                <a:effectLst>
                  <a:outerShdw blurRad="38100" dist="38100" dir="2700000" algn="tl">
                    <a:srgbClr val="000000">
                      <a:alpha val="43137"/>
                    </a:srgbClr>
                  </a:outerShdw>
                </a:effectLst>
                <a:latin typeface="Book Antiqua" pitchFamily="18" charset="0"/>
              </a:rPr>
              <a:t>Нередко в процессе совместного просмотра учеником и психотерапевтом фотографий из семейного альбома происходит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оживление воспоминаний о разных моментах его семейной истории, проявление чувств и осознание отношений</a:t>
            </a:r>
            <a:r>
              <a:rPr lang="ru-RU" sz="1900" b="1" dirty="0">
                <a:effectLst>
                  <a:outerShdw blurRad="38100" dist="38100" dir="2700000" algn="tl">
                    <a:srgbClr val="000000">
                      <a:alpha val="43137"/>
                    </a:srgbClr>
                  </a:outerShdw>
                </a:effectLst>
                <a:latin typeface="Book Antiqua" pitchFamily="18" charset="0"/>
              </a:rPr>
              <a:t>. Роли и позиции детей в семье, в зависимости от порядка их появления на свет, хорошо проявляются в том, как они располагаются на фотографиях.</a:t>
            </a:r>
          </a:p>
          <a:p>
            <a:pPr>
              <a:buFont typeface="Wingdings"/>
              <a:buChar char="v"/>
            </a:pP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Процесс семейной социализации</a:t>
            </a:r>
            <a:r>
              <a:rPr lang="ru-RU" sz="1900" b="1" dirty="0">
                <a:effectLst>
                  <a:outerShdw blurRad="38100" dist="38100" dir="2700000" algn="tl">
                    <a:srgbClr val="000000">
                      <a:alpha val="43137"/>
                    </a:srgbClr>
                  </a:outerShdw>
                </a:effectLst>
                <a:latin typeface="Book Antiqua" pitchFamily="18" charset="0"/>
              </a:rPr>
              <a:t>, то есть привития ребенку определенных норм поведения и ценностей,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также можно проследить по фотографиям из семейного альбома</a:t>
            </a:r>
            <a:r>
              <a:rPr lang="ru-RU" sz="1900" b="1" dirty="0">
                <a:effectLst>
                  <a:outerShdw blurRad="38100" dist="38100" dir="2700000" algn="tl">
                    <a:srgbClr val="000000">
                      <a:alpha val="43137"/>
                    </a:srgbClr>
                  </a:outerShdw>
                </a:effectLst>
                <a:latin typeface="Book Antiqua" pitchFamily="18" charset="0"/>
              </a:rPr>
              <a:t>. Семейные нормы и ценности могут отражаться в том, каким снимкам отдается предпочтение при создании семейного альбома и как он организуется.</a:t>
            </a:r>
          </a:p>
          <a:p>
            <a:pPr>
              <a:buFont typeface="Wingdings"/>
              <a:buChar char="v"/>
            </a:pPr>
            <a:r>
              <a:rPr lang="ru-RU" sz="1900" b="1" dirty="0">
                <a:effectLst>
                  <a:outerShdw blurRad="38100" dist="38100" dir="2700000" algn="tl">
                    <a:srgbClr val="000000">
                      <a:alpha val="43137"/>
                    </a:srgbClr>
                  </a:outerShdw>
                </a:effectLst>
                <a:latin typeface="Book Antiqua" pitchFamily="18" charset="0"/>
              </a:rPr>
              <a:t>Большая ценность применения фотографии в работе с семьей заключается в возможности для ее членов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увидеть нарушения в своих взаимоотношениях, тем самым обеспечивая их фокусировку на определенной проблеме</a:t>
            </a:r>
            <a:r>
              <a:rPr lang="ru-RU" sz="1900" b="1" dirty="0">
                <a:effectLst>
                  <a:outerShdw blurRad="38100" dist="38100" dir="2700000" algn="tl">
                    <a:srgbClr val="000000">
                      <a:alpha val="43137"/>
                    </a:srgbClr>
                  </a:outerShdw>
                </a:effectLst>
                <a:latin typeface="Book Antiqua" pitchFamily="18" charset="0"/>
              </a:rPr>
              <a:t>. Нередко совместный просмотр и обсуждение фотографий членами семьи во время психотерапевтических встреч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активизируют их взаимодействие друг с другом </a:t>
            </a:r>
            <a:r>
              <a:rPr lang="ru-RU" sz="1900" b="1" dirty="0">
                <a:effectLst>
                  <a:outerShdw blurRad="38100" dist="38100" dir="2700000" algn="tl">
                    <a:srgbClr val="000000">
                      <a:alpha val="43137"/>
                    </a:srgbClr>
                  </a:outerShdw>
                </a:effectLst>
                <a:latin typeface="Book Antiqua" pitchFamily="18" charset="0"/>
              </a:rPr>
              <a:t>и позволяют тем членам семьи, которые обычно находятся «в тени», обозначить свою позицию. При этом специалист помогает членам семьи в осознании своих проблем, предлагая им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сначала по отдельности сфотографироваться в ходе сессии, расположившись любым приемлемым для них образом перед камерой</a:t>
            </a:r>
            <a:r>
              <a:rPr lang="ru-RU" sz="1900" b="1" dirty="0">
                <a:effectLst>
                  <a:outerShdw blurRad="38100" dist="38100" dir="2700000" algn="tl">
                    <a:srgbClr val="000000">
                      <a:alpha val="43137"/>
                    </a:srgbClr>
                  </a:outerShdw>
                </a:effectLst>
                <a:latin typeface="Book Antiqua" pitchFamily="18" charset="0"/>
              </a:rPr>
              <a:t>. </a:t>
            </a:r>
          </a:p>
          <a:p>
            <a:pPr>
              <a:buFont typeface="Wingdings"/>
              <a:buChar char="v"/>
            </a:pPr>
            <a:endParaRPr lang="ru-RU" sz="1900" b="1" dirty="0">
              <a:effectLst>
                <a:outerShdw blurRad="38100" dist="38100" dir="2700000" algn="tl">
                  <a:srgbClr val="000000">
                    <a:alpha val="43137"/>
                  </a:srgbClr>
                </a:outerShdw>
              </a:effectLst>
              <a:latin typeface="Book Antiqua" pitchFamily="18" charset="0"/>
            </a:endParaRPr>
          </a:p>
          <a:p>
            <a:pPr>
              <a:buFont typeface="Wingdings"/>
              <a:buChar char="v"/>
            </a:pPr>
            <a:endParaRPr lang="ru-RU" sz="1900" b="1" dirty="0">
              <a:effectLst>
                <a:outerShdw blurRad="38100" dist="38100" dir="2700000" algn="tl">
                  <a:srgbClr val="000000">
                    <a:alpha val="43137"/>
                  </a:srgbClr>
                </a:outerShdw>
              </a:effectLst>
              <a:latin typeface="Book Antiqua" pitchFamily="18" charset="0"/>
            </a:endParaRPr>
          </a:p>
          <a:p>
            <a:pPr>
              <a:buFont typeface="Wingdings"/>
              <a:buChar char="v"/>
            </a:pPr>
            <a:endParaRPr lang="ru-RU" sz="1900" b="1" dirty="0">
              <a:effectLst>
                <a:outerShdw blurRad="38100" dist="38100" dir="2700000" algn="tl">
                  <a:srgbClr val="000000">
                    <a:alpha val="43137"/>
                  </a:srgbClr>
                </a:outerShdw>
              </a:effectLst>
              <a:latin typeface="Book Antiqua" pitchFamily="18" charset="0"/>
            </a:endParaRPr>
          </a:p>
          <a:p>
            <a:pPr>
              <a:buFont typeface="Wingdings"/>
              <a:buChar char="v"/>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p:txBody>
      </p:sp>
      <p:sp>
        <p:nvSpPr>
          <p:cNvPr id="12" name="Выгнутая вправо стрелка 11"/>
          <p:cNvSpPr/>
          <p:nvPr/>
        </p:nvSpPr>
        <p:spPr>
          <a:xfrm rot="19942132">
            <a:off x="8577791" y="5911106"/>
            <a:ext cx="545104" cy="950675"/>
          </a:xfrm>
          <a:prstGeom prst="curvedLef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solidFill>
                <a:schemeClr val="tx1"/>
              </a:solidFill>
            </a:endParaRPr>
          </a:p>
        </p:txBody>
      </p:sp>
    </p:spTree>
    <p:extLst>
      <p:ext uri="{BB962C8B-B14F-4D97-AF65-F5344CB8AC3E}">
        <p14:creationId xmlns:p14="http://schemas.microsoft.com/office/powerpoint/2010/main" val="175145506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4264773539"/>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Затем члены семьи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могут вырезать свои изображения из фотографий и поместить их на общий лист бумаги или доску</a:t>
            </a:r>
            <a:r>
              <a:rPr lang="ru-RU" sz="1900" b="1" dirty="0">
                <a:effectLst>
                  <a:outerShdw blurRad="38100" dist="38100" dir="2700000" algn="tl">
                    <a:srgbClr val="000000">
                      <a:alpha val="43137"/>
                    </a:srgbClr>
                  </a:outerShdw>
                </a:effectLst>
                <a:latin typeface="Book Antiqua" pitchFamily="18" charset="0"/>
              </a:rPr>
              <a:t>. При этом они могут изображать фон и любые дополнительные элементы, используя краски, мелки и иные материалы. В качестве дополнительного задания психотерапевт может предложить членам семьи, используя те же фотографические образы и изобразительные средства,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создать коллаж, передающий то, какими они хотели бы видеть свои отношения</a:t>
            </a:r>
            <a:r>
              <a:rPr lang="ru-RU" sz="1900" b="1" dirty="0">
                <a:effectLst>
                  <a:outerShdw blurRad="38100" dist="38100" dir="2700000" algn="tl">
                    <a:srgbClr val="000000">
                      <a:alpha val="43137"/>
                    </a:srgbClr>
                  </a:outerShdw>
                </a:effectLst>
                <a:latin typeface="Book Antiqua" pitchFamily="18" charset="0"/>
              </a:rPr>
              <a:t>.</a:t>
            </a:r>
          </a:p>
          <a:p>
            <a:pPr marL="0" indent="0">
              <a:buNone/>
            </a:pPr>
            <a:endParaRPr lang="ru-RU" sz="19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p:txBody>
      </p:sp>
      <p:sp>
        <p:nvSpPr>
          <p:cNvPr id="10"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Семейный альбом</a:t>
            </a:r>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endPar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endParaRPr>
          </a:p>
        </p:txBody>
      </p:sp>
      <p:pic>
        <p:nvPicPr>
          <p:cNvPr id="7170" name="Picture 2" descr="C:\Users\Андрей\Desktop\800px_COLOURBOX20290684.jpg"/>
          <p:cNvPicPr>
            <a:picLocks noChangeAspect="1" noChangeArrowheads="1"/>
          </p:cNvPicPr>
          <p:nvPr/>
        </p:nvPicPr>
        <p:blipFill rotWithShape="1">
          <a:blip r:embed="rId11">
            <a:extLst>
              <a:ext uri="{28A0092B-C50C-407E-A947-70E740481C1C}">
                <a14:useLocalDpi xmlns:a14="http://schemas.microsoft.com/office/drawing/2010/main" val="0"/>
              </a:ext>
            </a:extLst>
          </a:blip>
          <a:srcRect t="7495" r="51857" b="21158"/>
          <a:stretch/>
        </p:blipFill>
        <p:spPr bwMode="auto">
          <a:xfrm>
            <a:off x="4716016" y="2453412"/>
            <a:ext cx="4316558" cy="4214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296761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2632807477"/>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2200" b="1" i="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a:t>
            </a:r>
            <a:r>
              <a:rPr lang="ru-RU" sz="2200" b="1" i="1" u="sng" dirty="0" err="1">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Фотопроекции</a:t>
            </a:r>
            <a:r>
              <a:rPr lang="ru-RU" sz="2200" b="1" i="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Подобно тому, как люди смотрят на мир сквозь солнечные очки, искажающий эффект которых настолько привычен, что незаметен до момента снятия очков, клиенты видят мир через неосознанные «линзы», автоматически фильтрующие все, что попадает в их поле зрения, включая собственные взгляды, мысли и чувства. При этом люди абсолютно не осознают происходящее. Аналогичным образом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взгляд человека на любую фотографию порождает ощущения и эмоции, проецируемые его внутренней картой реальности</a:t>
            </a:r>
            <a:r>
              <a:rPr lang="ru-RU" sz="1900" b="1" dirty="0">
                <a:effectLst>
                  <a:outerShdw blurRad="38100" dist="38100" dir="2700000" algn="tl">
                    <a:srgbClr val="000000">
                      <a:alpha val="43137"/>
                    </a:srgbClr>
                  </a:outerShdw>
                </a:effectLst>
                <a:latin typeface="Book Antiqua" pitchFamily="18" charset="0"/>
              </a:rPr>
              <a:t>, которая определяет понимание того, что он видит. </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Следовательно,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«подлинный смысл» снимка содержится не в самой фотографии</a:t>
            </a:r>
            <a:r>
              <a:rPr lang="ru-RU" sz="1900" b="1" dirty="0">
                <a:effectLst>
                  <a:outerShdw blurRad="38100" dist="38100" dir="2700000" algn="tl">
                    <a:srgbClr val="000000">
                      <a:alpha val="43137"/>
                    </a:srgbClr>
                  </a:outerShdw>
                </a:effectLst>
                <a:latin typeface="Book Antiqua" pitchFamily="18" charset="0"/>
              </a:rPr>
              <a:t>, но в нематериальном, абстрактном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взаимодействии между снимком и зрителем, </a:t>
            </a:r>
            <a:r>
              <a:rPr lang="ru-RU" sz="1900" b="1" dirty="0">
                <a:effectLst>
                  <a:outerShdw blurRad="38100" dist="38100" dir="2700000" algn="tl">
                    <a:srgbClr val="000000">
                      <a:alpha val="43137"/>
                    </a:srgbClr>
                  </a:outerShdw>
                </a:effectLst>
                <a:latin typeface="Book Antiqua" pitchFamily="18" charset="0"/>
              </a:rPr>
              <a:t>в процессе которого каждый формирует своё собственное, уникальное восприятие увиденного. </a:t>
            </a:r>
          </a:p>
          <a:p>
            <a:pPr>
              <a:buFont typeface="Arial" pitchFamily="34" charset="0"/>
              <a:buChar char="•"/>
            </a:pPr>
            <a:r>
              <a:rPr lang="ru-RU" sz="2200" b="1" i="1" u="sng"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«В главных ролях…» </a:t>
            </a:r>
            <a:r>
              <a:rPr lang="ru-RU" sz="1900" b="1" dirty="0">
                <a:effectLst>
                  <a:outerShdw blurRad="38100" dist="38100" dir="2700000" algn="tl">
                    <a:srgbClr val="000000">
                      <a:alpha val="43137"/>
                    </a:srgbClr>
                  </a:outerShdw>
                </a:effectLst>
                <a:latin typeface="Book Antiqua" pitchFamily="18" charset="0"/>
              </a:rPr>
              <a:t>–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создание экспериментальных фотографий, на которых человек пробует примерить на себя разные образы, стили </a:t>
            </a:r>
            <a:r>
              <a:rPr lang="ru-RU" sz="1900" b="1" dirty="0">
                <a:effectLst>
                  <a:outerShdw blurRad="38100" dist="38100" dir="2700000" algn="tl">
                    <a:srgbClr val="000000">
                      <a:alpha val="43137"/>
                    </a:srgbClr>
                  </a:outerShdw>
                </a:effectLst>
                <a:latin typeface="Book Antiqua" pitchFamily="18" charset="0"/>
              </a:rPr>
              <a:t>– те, на которые в обычной жизни, возможно, и не решился бы.</a:t>
            </a:r>
          </a:p>
          <a:p>
            <a:pPr>
              <a:buFont typeface="Arial" pitchFamily="34" charset="0"/>
              <a:buChar char="•"/>
            </a:pPr>
            <a:r>
              <a:rPr lang="ru-RU" sz="2200" b="1" i="1" u="sng"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a:t>
            </a:r>
            <a:r>
              <a:rPr lang="ru-RU" sz="2200" b="1" i="1" u="sng" dirty="0" err="1">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Сказкотерапия</a:t>
            </a:r>
            <a:r>
              <a:rPr lang="ru-RU" sz="2200" b="1" i="1" u="sng"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 </a:t>
            </a:r>
            <a:r>
              <a:rPr lang="ru-RU" sz="1900" b="1" dirty="0">
                <a:effectLst>
                  <a:outerShdw blurRad="38100" dist="38100" dir="2700000" algn="tl">
                    <a:srgbClr val="000000">
                      <a:alpha val="43137"/>
                    </a:srgbClr>
                  </a:outerShdw>
                </a:effectLst>
                <a:latin typeface="Book Antiqua" pitchFamily="18" charset="0"/>
              </a:rPr>
              <a:t>— комбинированная техника арт- и фототерапии;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написание рассказов, сказок, стихов, проиллюстрированных фотографиями</a:t>
            </a:r>
            <a:r>
              <a:rPr lang="ru-RU" sz="1900" b="1" dirty="0">
                <a:effectLst>
                  <a:outerShdw blurRad="38100" dist="38100" dir="2700000" algn="tl">
                    <a:srgbClr val="000000">
                      <a:alpha val="43137"/>
                    </a:srgbClr>
                  </a:outerShdw>
                </a:effectLst>
                <a:latin typeface="Book Antiqua" pitchFamily="18" charset="0"/>
              </a:rPr>
              <a:t>.</a:t>
            </a:r>
          </a:p>
          <a:p>
            <a:pPr>
              <a:buFont typeface="Arial" pitchFamily="34" charset="0"/>
              <a:buChar char="•"/>
            </a:pPr>
            <a:endParaRPr lang="ru-RU" sz="1900" b="1" dirty="0">
              <a:effectLst>
                <a:outerShdw blurRad="38100" dist="38100" dir="2700000" algn="tl">
                  <a:srgbClr val="000000">
                    <a:alpha val="43137"/>
                  </a:srgbClr>
                </a:outerShdw>
              </a:effectLst>
              <a:latin typeface="Book Antiqua" pitchFamily="18" charset="0"/>
            </a:endParaRPr>
          </a:p>
          <a:p>
            <a:pPr>
              <a:buFont typeface="Arial" pitchFamily="34" charset="0"/>
              <a:buChar char="•"/>
            </a:pPr>
            <a:endParaRPr lang="ru-RU" sz="1900" b="1" dirty="0">
              <a:effectLst>
                <a:outerShdw blurRad="38100" dist="38100" dir="2700000" algn="tl">
                  <a:srgbClr val="000000">
                    <a:alpha val="43137"/>
                  </a:srgbClr>
                </a:outerShdw>
              </a:effectLst>
              <a:latin typeface="Book Antiqua" pitchFamily="18" charset="0"/>
            </a:endParaRPr>
          </a:p>
          <a:p>
            <a:pPr marL="0" indent="0">
              <a:buNone/>
            </a:pPr>
            <a:endParaRPr lang="ru-RU" sz="19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p:txBody>
      </p:sp>
      <p:sp>
        <p:nvSpPr>
          <p:cNvPr id="10"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Техники использования фотографий:</a:t>
            </a:r>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endPar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endParaRPr>
          </a:p>
        </p:txBody>
      </p:sp>
    </p:spTree>
    <p:extLst>
      <p:ext uri="{BB962C8B-B14F-4D97-AF65-F5344CB8AC3E}">
        <p14:creationId xmlns:p14="http://schemas.microsoft.com/office/powerpoint/2010/main" val="390914616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2548811255"/>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2200" b="1" i="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«ФОТОДНЕВНИК»</a:t>
            </a:r>
          </a:p>
          <a:p>
            <a:pPr marL="0" indent="0">
              <a:buNone/>
            </a:pPr>
            <a:r>
              <a:rPr lang="ru-RU" sz="1800" b="1" dirty="0">
                <a:effectLst>
                  <a:outerShdw blurRad="38100" dist="38100" dir="2700000" algn="tl">
                    <a:srgbClr val="000000">
                      <a:alpha val="43137"/>
                    </a:srgbClr>
                  </a:outerShdw>
                </a:effectLst>
                <a:latin typeface="Book Antiqua" pitchFamily="18" charset="0"/>
              </a:rPr>
              <a:t>• Цель работы с техникой: визуализация и осознание чувств и переживаний,</a:t>
            </a:r>
          </a:p>
          <a:p>
            <a:pPr marL="0" indent="0">
              <a:buNone/>
            </a:pPr>
            <a:r>
              <a:rPr lang="ru-RU" sz="1800" b="1" dirty="0" err="1">
                <a:effectLst>
                  <a:outerShdw blurRad="38100" dist="38100" dir="2700000" algn="tl">
                    <a:srgbClr val="000000">
                      <a:alpha val="43137"/>
                    </a:srgbClr>
                  </a:outerShdw>
                </a:effectLst>
                <a:latin typeface="Book Antiqua" pitchFamily="18" charset="0"/>
              </a:rPr>
              <a:t>самоисследование</a:t>
            </a:r>
            <a:r>
              <a:rPr lang="ru-RU" sz="1800" b="1" dirty="0">
                <a:effectLst>
                  <a:outerShdw blurRad="38100" dist="38100" dir="2700000" algn="tl">
                    <a:srgbClr val="000000">
                      <a:alpha val="43137"/>
                    </a:srgbClr>
                  </a:outerShdw>
                </a:effectLst>
                <a:latin typeface="Book Antiqua" pitchFamily="18" charset="0"/>
              </a:rPr>
              <a:t>, работа над личной  ответственностью.</a:t>
            </a:r>
          </a:p>
          <a:p>
            <a:pPr>
              <a:buFont typeface="Wingdings"/>
              <a:buChar char="v"/>
            </a:pPr>
            <a:r>
              <a:rPr lang="ru-RU" sz="2200" b="1" i="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«ПРОШЛОЕ, НАСТОЯЩЕЕ, БУДУЩЕЕ»</a:t>
            </a:r>
          </a:p>
          <a:p>
            <a:pPr marL="0" indent="0">
              <a:buNone/>
            </a:pPr>
            <a:r>
              <a:rPr lang="ru-RU" sz="1800" b="1" dirty="0">
                <a:effectLst>
                  <a:outerShdw blurRad="38100" dist="38100" dir="2700000" algn="tl">
                    <a:srgbClr val="000000">
                      <a:alpha val="43137"/>
                    </a:srgbClr>
                  </a:outerShdw>
                </a:effectLst>
                <a:latin typeface="Book Antiqua" pitchFamily="18" charset="0"/>
              </a:rPr>
              <a:t>Цели техники:</a:t>
            </a:r>
          </a:p>
          <a:p>
            <a:pPr marL="0" indent="0">
              <a:buNone/>
            </a:pPr>
            <a:r>
              <a:rPr lang="ru-RU" sz="1800" b="1" dirty="0">
                <a:effectLst>
                  <a:outerShdw blurRad="38100" dist="38100" dir="2700000" algn="tl">
                    <a:srgbClr val="000000">
                      <a:alpha val="43137"/>
                    </a:srgbClr>
                  </a:outerShdw>
                </a:effectLst>
                <a:latin typeface="Book Antiqua" pitchFamily="18" charset="0"/>
              </a:rPr>
              <a:t>• Получение представления о связи между прошлым и настоящим.</a:t>
            </a:r>
          </a:p>
          <a:p>
            <a:pPr marL="0" indent="0">
              <a:buNone/>
            </a:pPr>
            <a:r>
              <a:rPr lang="ru-RU" sz="1800" b="1" dirty="0">
                <a:effectLst>
                  <a:outerShdw blurRad="38100" dist="38100" dir="2700000" algn="tl">
                    <a:srgbClr val="000000">
                      <a:alpha val="43137"/>
                    </a:srgbClr>
                  </a:outerShdw>
                </a:effectLst>
                <a:latin typeface="Book Antiqua" pitchFamily="18" charset="0"/>
              </a:rPr>
              <a:t>• Осознание человеком себя и своей жизни: своего места в мире, своей роли в жизни других.</a:t>
            </a:r>
          </a:p>
          <a:p>
            <a:pPr marL="0" indent="0">
              <a:buNone/>
            </a:pPr>
            <a:r>
              <a:rPr lang="ru-RU" sz="1800" b="1" dirty="0">
                <a:effectLst>
                  <a:outerShdw blurRad="38100" dist="38100" dir="2700000" algn="tl">
                    <a:srgbClr val="000000">
                      <a:alpha val="43137"/>
                    </a:srgbClr>
                  </a:outerShdw>
                </a:effectLst>
                <a:latin typeface="Book Antiqua" pitchFamily="18" charset="0"/>
              </a:rPr>
              <a:t>• Постановка целей и задач, составление планов на будущее на основе текущего состояния</a:t>
            </a:r>
          </a:p>
          <a:p>
            <a:pPr>
              <a:buFont typeface="Wingdings"/>
              <a:buChar char="v"/>
            </a:pPr>
            <a:r>
              <a:rPr lang="ru-RU" sz="1800" b="1" dirty="0">
                <a:effectLst>
                  <a:outerShdw blurRad="38100" dist="38100" dir="2700000" algn="tl">
                    <a:srgbClr val="000000">
                      <a:alpha val="43137"/>
                    </a:srgbClr>
                  </a:outerShdw>
                </a:effectLst>
                <a:latin typeface="Book Antiqua" pitchFamily="18" charset="0"/>
              </a:rPr>
              <a:t>«</a:t>
            </a:r>
            <a:r>
              <a:rPr lang="ru-RU" sz="2200" b="1" i="1" u="sng" dirty="0">
                <a:ln w="12700">
                  <a:solidFill>
                    <a:schemeClr val="tx1"/>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ФОТОХРОНОМЕТРАЖ»</a:t>
            </a:r>
            <a:endParaRPr lang="ru-RU" sz="2200" b="1" i="1" u="sng" dirty="0">
              <a:ln w="12700">
                <a:solidFill>
                  <a:schemeClr val="tx1"/>
                </a:solidFill>
                <a:prstDash val="solid"/>
              </a:ln>
              <a:solidFill>
                <a:srgbClr val="3333FF"/>
              </a:solidFill>
              <a:effectLst>
                <a:outerShdw blurRad="38100" dist="38100" dir="2700000" algn="tl">
                  <a:srgbClr val="000000">
                    <a:alpha val="43137"/>
                  </a:srgbClr>
                </a:outerShdw>
              </a:effectLst>
              <a:latin typeface="Book Antiqua" pitchFamily="18" charset="0"/>
            </a:endParaRPr>
          </a:p>
          <a:p>
            <a:pPr marL="0" indent="0">
              <a:buNone/>
            </a:pPr>
            <a:r>
              <a:rPr lang="ru-RU" sz="1800" b="1" dirty="0">
                <a:effectLst>
                  <a:outerShdw blurRad="38100" dist="38100" dir="2700000" algn="tl">
                    <a:srgbClr val="000000">
                      <a:alpha val="43137"/>
                    </a:srgbClr>
                  </a:outerShdw>
                </a:effectLst>
                <a:latin typeface="Book Antiqua" pitchFamily="18" charset="0"/>
              </a:rPr>
              <a:t>Цель работы с техникой: осознание ценности настоящего момента, мотивация к изменениям и работе над собой</a:t>
            </a:r>
          </a:p>
          <a:p>
            <a:pPr>
              <a:buFont typeface="Wingdings"/>
              <a:buChar char="ü"/>
            </a:pP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«Личное портфолио» </a:t>
            </a:r>
            <a:r>
              <a:rPr lang="ru-RU" sz="1800" b="1" dirty="0">
                <a:effectLst>
                  <a:outerShdw blurRad="38100" dist="38100" dir="2700000" algn="tl">
                    <a:srgbClr val="000000">
                      <a:alpha val="43137"/>
                    </a:srgbClr>
                  </a:outerShdw>
                </a:effectLst>
                <a:latin typeface="Book Antiqua" pitchFamily="18" charset="0"/>
              </a:rPr>
              <a:t>– отбор нескольких приятных человеку собственных фотографий (автопортретов или снимков, сделанных другими людьми) и создание на их основе презентации, фильма или книги.</a:t>
            </a:r>
          </a:p>
          <a:p>
            <a:pPr>
              <a:buFont typeface="Wingdings"/>
              <a:buChar char="ü"/>
            </a:pP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«Спонтанная фотография» </a:t>
            </a:r>
            <a:r>
              <a:rPr lang="ru-RU" sz="1800" b="1" dirty="0">
                <a:effectLst>
                  <a:outerShdw blurRad="38100" dist="38100" dir="2700000" algn="tl">
                    <a:srgbClr val="000000">
                      <a:alpha val="43137"/>
                    </a:srgbClr>
                  </a:outerShdw>
                </a:effectLst>
                <a:latin typeface="Book Antiqua" pitchFamily="18" charset="0"/>
              </a:rPr>
              <a:t>– фотографирование при отсутствии контроля со стороны разума и воли (в качестве объекта съемки могут выступать люди, природа, архитектура – всё, что угодно).</a:t>
            </a:r>
          </a:p>
          <a:p>
            <a:pPr>
              <a:buFont typeface="Wingdings"/>
              <a:buChar char="ü"/>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p:txBody>
      </p:sp>
      <p:sp>
        <p:nvSpPr>
          <p:cNvPr id="10"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Техники использования фотографий:</a:t>
            </a:r>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endPar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endParaRPr>
          </a:p>
        </p:txBody>
      </p:sp>
    </p:spTree>
    <p:extLst>
      <p:ext uri="{BB962C8B-B14F-4D97-AF65-F5344CB8AC3E}">
        <p14:creationId xmlns:p14="http://schemas.microsoft.com/office/powerpoint/2010/main" val="420312486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1802191699"/>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0"/>
            <a:ext cx="9144000" cy="6858000"/>
          </a:xfr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marL="0" indent="0">
              <a:buNone/>
            </a:pPr>
            <a:endParaRPr lang="ru-RU" sz="18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lgn="r">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p:txBody>
      </p:sp>
      <p:sp>
        <p:nvSpPr>
          <p:cNvPr id="7" name="Заголовок 6"/>
          <p:cNvSpPr>
            <a:spLocks noGrp="1"/>
          </p:cNvSpPr>
          <p:nvPr>
            <p:ph type="title"/>
          </p:nvPr>
        </p:nvSpPr>
        <p:spPr>
          <a:xfrm>
            <a:off x="69202" y="0"/>
            <a:ext cx="5366894" cy="383791"/>
          </a:xfrm>
        </p:spPr>
        <p:style>
          <a:lnRef idx="1">
            <a:schemeClr val="accent3"/>
          </a:lnRef>
          <a:fillRef idx="2">
            <a:schemeClr val="accent3"/>
          </a:fillRef>
          <a:effectRef idx="1">
            <a:schemeClr val="accent3"/>
          </a:effectRef>
          <a:fontRef idx="minor">
            <a:schemeClr val="dk1"/>
          </a:fontRef>
        </p:style>
        <p:txBody>
          <a:bodyPr/>
          <a:lstStyle/>
          <a:p>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В групповой и индивидуальной работе</a:t>
            </a:r>
          </a:p>
        </p:txBody>
      </p:sp>
      <p:pic>
        <p:nvPicPr>
          <p:cNvPr id="3074" name="Picture 2" descr="F:\ФЕВРАЛЬ\ФОТОТЕРАПИЯ\КАРТИНКИ\canstockphoto3653529.jpg"/>
          <p:cNvPicPr>
            <a:picLocks noChangeAspect="1" noChangeArrowheads="1"/>
          </p:cNvPicPr>
          <p:nvPr/>
        </p:nvPicPr>
        <p:blipFill rotWithShape="1">
          <a:blip r:embed="rId11">
            <a:extLst>
              <a:ext uri="{28A0092B-C50C-407E-A947-70E740481C1C}">
                <a14:useLocalDpi xmlns:a14="http://schemas.microsoft.com/office/drawing/2010/main" val="0"/>
              </a:ext>
            </a:extLst>
          </a:blip>
          <a:srcRect t="9428" b="13136"/>
          <a:stretch/>
        </p:blipFill>
        <p:spPr bwMode="auto">
          <a:xfrm>
            <a:off x="190029" y="836613"/>
            <a:ext cx="2516999" cy="2697662"/>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F:\ФЕВРАЛЬ\ФОТОТЕРАПИЯ\КАРТИНКИ\IMG_8383.jpg"/>
          <p:cNvPicPr>
            <a:picLocks noChangeAspect="1" noChangeArrowheads="1"/>
          </p:cNvPicPr>
          <p:nvPr/>
        </p:nvPicPr>
        <p:blipFill rotWithShape="1">
          <a:blip r:embed="rId12">
            <a:extLst>
              <a:ext uri="{28A0092B-C50C-407E-A947-70E740481C1C}">
                <a14:useLocalDpi xmlns:a14="http://schemas.microsoft.com/office/drawing/2010/main" val="0"/>
              </a:ext>
            </a:extLst>
          </a:blip>
          <a:srcRect l="12341" r="25832" b="17311"/>
          <a:stretch/>
        </p:blipFill>
        <p:spPr bwMode="auto">
          <a:xfrm>
            <a:off x="5436096" y="0"/>
            <a:ext cx="3592286" cy="3607254"/>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F:\ФЕВРАЛЬ\ФОТОТЕРАПИЯ\vancouver-photo-scanning-service.jpg"/>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l="11225" r="27371" b="11911"/>
          <a:stretch/>
        </p:blipFill>
        <p:spPr bwMode="auto">
          <a:xfrm>
            <a:off x="1979712" y="3286947"/>
            <a:ext cx="3240360" cy="3099497"/>
          </a:xfrm>
          <a:prstGeom prst="rect">
            <a:avLst/>
          </a:prstGeom>
          <a:noFill/>
          <a:extLst>
            <a:ext uri="{909E8E84-426E-40DD-AFC4-6F175D3DCCD1}">
              <a14:hiddenFill xmlns:a14="http://schemas.microsoft.com/office/drawing/2010/main">
                <a:solidFill>
                  <a:srgbClr val="FFFFFF"/>
                </a:solidFill>
              </a14:hiddenFill>
            </a:ext>
          </a:extLst>
        </p:spPr>
      </p:pic>
      <p:sp>
        <p:nvSpPr>
          <p:cNvPr id="15" name="Заголовок 6"/>
          <p:cNvSpPr txBox="1">
            <a:spLocks/>
          </p:cNvSpPr>
          <p:nvPr/>
        </p:nvSpPr>
        <p:spPr bwMode="auto">
          <a:xfrm>
            <a:off x="5416759" y="4876060"/>
            <a:ext cx="2924199" cy="951471"/>
          </a:xfrm>
          <a:prstGeom prst="rect">
            <a:avLst/>
          </a:prstGeom>
          <a:ln w="9525" cap="flat" cmpd="sng" algn="ctr">
            <a:solidFill>
              <a:schemeClr val="accent3">
                <a:shade val="95000"/>
                <a:satMod val="105000"/>
              </a:schemeClr>
            </a:solidFill>
            <a:prstDash val="solid"/>
            <a:miter lim="800000"/>
            <a:headEnd/>
            <a:tailEn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dk1"/>
                </a:solidFill>
                <a:latin typeface="+mn-lt"/>
                <a:ea typeface="+mn-ea"/>
                <a:cs typeface="+mn-cs"/>
              </a:defRPr>
            </a:lvl1pPr>
            <a:lvl2pPr algn="ctr" rtl="0" eaLnBrk="0" fontAlgn="base" hangingPunct="0">
              <a:spcBef>
                <a:spcPct val="0"/>
              </a:spcBef>
              <a:spcAft>
                <a:spcPct val="0"/>
              </a:spcAft>
              <a:defRPr sz="4400">
                <a:solidFill>
                  <a:schemeClr val="dk1"/>
                </a:solidFill>
                <a:latin typeface="+mn-lt"/>
                <a:ea typeface="+mn-ea"/>
                <a:cs typeface="+mn-cs"/>
              </a:defRPr>
            </a:lvl2pPr>
            <a:lvl3pPr algn="ctr" rtl="0" eaLnBrk="0" fontAlgn="base" hangingPunct="0">
              <a:spcBef>
                <a:spcPct val="0"/>
              </a:spcBef>
              <a:spcAft>
                <a:spcPct val="0"/>
              </a:spcAft>
              <a:defRPr sz="4400">
                <a:solidFill>
                  <a:schemeClr val="dk1"/>
                </a:solidFill>
                <a:latin typeface="+mn-lt"/>
                <a:ea typeface="+mn-ea"/>
                <a:cs typeface="+mn-cs"/>
              </a:defRPr>
            </a:lvl3pPr>
            <a:lvl4pPr algn="ctr" rtl="0" eaLnBrk="0" fontAlgn="base" hangingPunct="0">
              <a:spcBef>
                <a:spcPct val="0"/>
              </a:spcBef>
              <a:spcAft>
                <a:spcPct val="0"/>
              </a:spcAft>
              <a:defRPr sz="4400">
                <a:solidFill>
                  <a:schemeClr val="dk1"/>
                </a:solidFill>
                <a:latin typeface="+mn-lt"/>
                <a:ea typeface="+mn-ea"/>
                <a:cs typeface="+mn-cs"/>
              </a:defRPr>
            </a:lvl4pPr>
            <a:lvl5pPr algn="ctr" rtl="0" eaLnBrk="0" fontAlgn="base" hangingPunct="0">
              <a:spcBef>
                <a:spcPct val="0"/>
              </a:spcBef>
              <a:spcAft>
                <a:spcPct val="0"/>
              </a:spcAft>
              <a:defRPr sz="4400">
                <a:solidFill>
                  <a:schemeClr val="dk1"/>
                </a:solidFill>
                <a:latin typeface="+mn-lt"/>
                <a:ea typeface="+mn-ea"/>
                <a:cs typeface="+mn-cs"/>
              </a:defRPr>
            </a:lvl5pPr>
            <a:lvl6pPr marL="457200" algn="ctr" rtl="0" fontAlgn="base">
              <a:spcBef>
                <a:spcPct val="0"/>
              </a:spcBef>
              <a:spcAft>
                <a:spcPct val="0"/>
              </a:spcAft>
              <a:defRPr sz="4400">
                <a:solidFill>
                  <a:schemeClr val="dk1"/>
                </a:solidFill>
                <a:latin typeface="+mn-lt"/>
                <a:ea typeface="+mn-ea"/>
                <a:cs typeface="+mn-cs"/>
              </a:defRPr>
            </a:lvl6pPr>
            <a:lvl7pPr marL="914400" algn="ctr" rtl="0" fontAlgn="base">
              <a:spcBef>
                <a:spcPct val="0"/>
              </a:spcBef>
              <a:spcAft>
                <a:spcPct val="0"/>
              </a:spcAft>
              <a:defRPr sz="4400">
                <a:solidFill>
                  <a:schemeClr val="dk1"/>
                </a:solidFill>
                <a:latin typeface="+mn-lt"/>
                <a:ea typeface="+mn-ea"/>
                <a:cs typeface="+mn-cs"/>
              </a:defRPr>
            </a:lvl7pPr>
            <a:lvl8pPr marL="1371600" algn="ctr" rtl="0" fontAlgn="base">
              <a:spcBef>
                <a:spcPct val="0"/>
              </a:spcBef>
              <a:spcAft>
                <a:spcPct val="0"/>
              </a:spcAft>
              <a:defRPr sz="4400">
                <a:solidFill>
                  <a:schemeClr val="dk1"/>
                </a:solidFill>
                <a:latin typeface="+mn-lt"/>
                <a:ea typeface="+mn-ea"/>
                <a:cs typeface="+mn-cs"/>
              </a:defRPr>
            </a:lvl8pPr>
            <a:lvl9pPr marL="1828800" algn="ctr" rtl="0" fontAlgn="base">
              <a:spcBef>
                <a:spcPct val="0"/>
              </a:spcBef>
              <a:spcAft>
                <a:spcPct val="0"/>
              </a:spcAft>
              <a:defRPr sz="4400">
                <a:solidFill>
                  <a:schemeClr val="dk1"/>
                </a:solidFill>
                <a:latin typeface="+mn-lt"/>
                <a:ea typeface="+mn-ea"/>
                <a:cs typeface="+mn-cs"/>
              </a:defRPr>
            </a:lvl9pPr>
          </a:lstStyle>
          <a:p>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В практике семейного воспитания</a:t>
            </a:r>
          </a:p>
        </p:txBody>
      </p:sp>
    </p:spTree>
    <p:extLst>
      <p:ext uri="{BB962C8B-B14F-4D97-AF65-F5344CB8AC3E}">
        <p14:creationId xmlns:p14="http://schemas.microsoft.com/office/powerpoint/2010/main" val="859155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2360175827"/>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0"/>
            <a:ext cx="9144000" cy="6858000"/>
          </a:xfrm>
          <a:gradFill flip="none" rotWithShape="1">
            <a:gsLst>
              <a:gs pos="0">
                <a:schemeClr val="bg2">
                  <a:lumMod val="75000"/>
                  <a:tint val="66000"/>
                  <a:satMod val="160000"/>
                </a:schemeClr>
              </a:gs>
              <a:gs pos="50000">
                <a:schemeClr val="bg2">
                  <a:lumMod val="75000"/>
                  <a:tint val="44500"/>
                  <a:satMod val="160000"/>
                </a:schemeClr>
              </a:gs>
              <a:gs pos="100000">
                <a:schemeClr val="bg2">
                  <a:lumMod val="75000"/>
                  <a:tint val="23500"/>
                  <a:satMod val="160000"/>
                </a:scheme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1800" b="1" dirty="0">
                <a:effectLst>
                  <a:outerShdw blurRad="38100" dist="38100" dir="2700000" algn="tl">
                    <a:srgbClr val="000000">
                      <a:alpha val="43137"/>
                    </a:srgbClr>
                  </a:outerShdw>
                </a:effectLst>
                <a:latin typeface="Book Antiqua" pitchFamily="18" charset="0"/>
              </a:rPr>
              <a:t>Упражнение </a:t>
            </a:r>
            <a:r>
              <a:rPr lang="ru-RU" sz="2200" b="1" i="1" u="sng"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«Как я тебя люблю»</a:t>
            </a:r>
          </a:p>
          <a:p>
            <a:pPr>
              <a:buFont typeface="Arial" pitchFamily="34" charset="0"/>
              <a:buChar char="•"/>
            </a:pPr>
            <a:r>
              <a:rPr lang="ru-RU" sz="1800" b="1" dirty="0">
                <a:effectLst>
                  <a:outerShdw blurRad="38100" dist="38100" dir="2700000" algn="tl">
                    <a:srgbClr val="000000">
                      <a:alpha val="43137"/>
                    </a:srgbClr>
                  </a:outerShdw>
                </a:effectLst>
                <a:latin typeface="Book Antiqua" pitchFamily="18" charset="0"/>
              </a:rPr>
              <a:t>Задача: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исследовать отношения в семье глазами ребенка</a:t>
            </a:r>
            <a:r>
              <a:rPr lang="ru-RU" sz="1800" b="1" dirty="0">
                <a:effectLst>
                  <a:outerShdw blurRad="38100" dist="38100" dir="2700000" algn="tl">
                    <a:srgbClr val="000000">
                      <a:alpha val="43137"/>
                    </a:srgbClr>
                  </a:outerShdw>
                </a:effectLst>
                <a:latin typeface="Book Antiqua" pitchFamily="18" charset="0"/>
              </a:rPr>
              <a:t>.</a:t>
            </a:r>
          </a:p>
          <a:p>
            <a:pPr>
              <a:buFont typeface="Arial" pitchFamily="34" charset="0"/>
              <a:buChar char="•"/>
            </a:pPr>
            <a:r>
              <a:rPr lang="ru-RU" sz="1800" b="1" dirty="0">
                <a:effectLst>
                  <a:outerShdw blurRad="38100" dist="38100" dir="2700000" algn="tl">
                    <a:srgbClr val="000000">
                      <a:alpha val="43137"/>
                    </a:srgbClr>
                  </a:outerShdw>
                </a:effectLst>
                <a:latin typeface="Book Antiqua" pitchFamily="18" charset="0"/>
              </a:rPr>
              <a:t>Возраст: от 6 лет, или тогда, когда ребенок умеет самостоятельно пользоваться фотоаппаратом в автоматическом режиме.</a:t>
            </a:r>
          </a:p>
          <a:p>
            <a:pPr>
              <a:buFont typeface="Arial" pitchFamily="34" charset="0"/>
              <a:buChar char="•"/>
            </a:pPr>
            <a:r>
              <a:rPr lang="ru-RU" sz="1800" b="1" dirty="0">
                <a:effectLst>
                  <a:outerShdw blurRad="38100" dist="38100" dir="2700000" algn="tl">
                    <a:srgbClr val="000000">
                      <a:alpha val="43137"/>
                    </a:srgbClr>
                  </a:outerShdw>
                </a:effectLst>
                <a:latin typeface="Book Antiqua" pitchFamily="18" charset="0"/>
              </a:rPr>
              <a:t>Чтобы стало понятно, какие именно проблемы с ребенком лежат в основе отсутствия контакта между вами, предложи малышу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в течение дня снимать  родителей.</a:t>
            </a:r>
            <a:r>
              <a:rPr lang="ru-RU" sz="1800" b="1" dirty="0">
                <a:effectLst>
                  <a:outerShdw blurRad="38100" dist="38100" dir="2700000" algn="tl">
                    <a:srgbClr val="000000">
                      <a:alpha val="43137"/>
                    </a:srgbClr>
                  </a:outerShdw>
                </a:effectLst>
                <a:latin typeface="Book Antiqua" pitchFamily="18" charset="0"/>
              </a:rPr>
              <a:t> Например, скажи: «Давай сегодня будем играть в журналистов. Как будто журналу нужна статья о твоих родителях (маме, папе), а ты - фотограф, и тебе нужно сделать фотографии. Вот тебе фотоаппарат, и ты целый день, когда захочешь, будешь нас (меня) фотографировать. Только есть два условия: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когда захочешь сфотографировать, нам об этом не говори, просто снимай и ничего не удаляй</a:t>
            </a:r>
            <a:r>
              <a:rPr lang="ru-RU" sz="1800" b="1" dirty="0">
                <a:effectLst>
                  <a:outerShdw blurRad="38100" dist="38100" dir="2700000" algn="tl">
                    <a:srgbClr val="000000">
                      <a:alpha val="43137"/>
                    </a:srgbClr>
                  </a:outerShdw>
                </a:effectLst>
                <a:latin typeface="Book Antiqua" pitchFamily="18" charset="0"/>
              </a:rPr>
              <a:t>. Все должно быть по-настоящему! А вечером ты нам все покажешь и расскажешь.»</a:t>
            </a:r>
          </a:p>
          <a:p>
            <a:pPr>
              <a:buFont typeface="Arial" pitchFamily="34" charset="0"/>
              <a:buChar char="•"/>
            </a:pP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Вечером вместе с ребенком рассмотри снимки</a:t>
            </a:r>
            <a:r>
              <a:rPr lang="ru-RU" sz="1800" b="1" dirty="0">
                <a:effectLst>
                  <a:outerShdw blurRad="38100" dist="38100" dir="2700000" algn="tl">
                    <a:srgbClr val="000000">
                      <a:alpha val="43137"/>
                    </a:srgbClr>
                  </a:outerShdw>
                </a:effectLst>
                <a:latin typeface="Book Antiqua" pitchFamily="18" charset="0"/>
              </a:rPr>
              <a:t>. Арт-терапия помогает сделать процесс психотерапии более естественным, легким, смягчить неприятные моменты, которые откроются в процессе упражнения. Обратить внимание на то, какая ты и какие вы с мужем, чем чаще всего занимаетесь, какие эмоции испытываете.</a:t>
            </a:r>
          </a:p>
          <a:p>
            <a:pPr>
              <a:buFont typeface="Arial" pitchFamily="34" charset="0"/>
              <a:buChar char="•"/>
            </a:pP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Спросить ребенка о том, что ему больше всего нравится в отснятом материале </a:t>
            </a:r>
            <a:r>
              <a:rPr lang="ru-RU" sz="1800" b="1" dirty="0">
                <a:effectLst>
                  <a:outerShdw blurRad="38100" dist="38100" dir="2700000" algn="tl">
                    <a:srgbClr val="000000">
                      <a:alpha val="43137"/>
                    </a:srgbClr>
                  </a:outerShdw>
                </a:effectLst>
                <a:latin typeface="Book Antiqua" pitchFamily="18" charset="0"/>
              </a:rPr>
              <a:t>(такими он любит видеть родителей). Какие снимки ему нравятся больше всего, а какие очень не нравятся? Почему? А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что на снимках, которые не понравились, можно было бы поменять,</a:t>
            </a:r>
            <a:r>
              <a:rPr lang="ru-RU" sz="1800" b="1" dirty="0">
                <a:effectLst>
                  <a:outerShdw blurRad="38100" dist="38100" dir="2700000" algn="tl">
                    <a:srgbClr val="000000">
                      <a:alpha val="43137"/>
                    </a:srgbClr>
                  </a:outerShdw>
                </a:effectLst>
                <a:latin typeface="Book Antiqua" pitchFamily="18" charset="0"/>
              </a:rPr>
              <a:t> чтобы ему понравилось? </a:t>
            </a:r>
          </a:p>
          <a:p>
            <a:pPr>
              <a:buFont typeface="Wingdings"/>
              <a:buChar char="v"/>
            </a:pPr>
            <a:endParaRPr lang="ru-RU" sz="1800" b="1" dirty="0">
              <a:effectLst>
                <a:outerShdw blurRad="38100" dist="38100" dir="2700000" algn="tl">
                  <a:srgbClr val="000000">
                    <a:alpha val="43137"/>
                  </a:srgbClr>
                </a:outerShdw>
              </a:effectLst>
              <a:latin typeface="Book Antiqua" pitchFamily="18" charset="0"/>
            </a:endParaRPr>
          </a:p>
          <a:p>
            <a:pPr>
              <a:buFont typeface="Wingdings"/>
              <a:buChar char="v"/>
            </a:pPr>
            <a:endParaRPr lang="ru-RU" sz="1800" b="1" dirty="0">
              <a:effectLst>
                <a:outerShdw blurRad="38100" dist="38100" dir="2700000" algn="tl">
                  <a:srgbClr val="000000">
                    <a:alpha val="43137"/>
                  </a:srgbClr>
                </a:outerShdw>
              </a:effectLst>
              <a:latin typeface="Book Antiqua" pitchFamily="18" charset="0"/>
            </a:endParaRPr>
          </a:p>
        </p:txBody>
      </p:sp>
      <p:sp>
        <p:nvSpPr>
          <p:cNvPr id="7" name="Заголовок 6"/>
          <p:cNvSpPr>
            <a:spLocks noGrp="1"/>
          </p:cNvSpPr>
          <p:nvPr>
            <p:ph type="title"/>
          </p:nvPr>
        </p:nvSpPr>
        <p:spPr>
          <a:xfrm>
            <a:off x="7380312" y="20873"/>
            <a:ext cx="1763687" cy="383791"/>
          </a:xfrm>
        </p:spPr>
        <p:style>
          <a:lnRef idx="1">
            <a:schemeClr val="accent3"/>
          </a:lnRef>
          <a:fillRef idx="2">
            <a:schemeClr val="accent3"/>
          </a:fillRef>
          <a:effectRef idx="1">
            <a:schemeClr val="accent3"/>
          </a:effectRef>
          <a:fontRef idx="minor">
            <a:schemeClr val="dk1"/>
          </a:fontRef>
        </p:style>
        <p:txBody>
          <a:bodyPr/>
          <a:lstStyle/>
          <a:p>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В семье</a:t>
            </a:r>
            <a:endParaRPr lang="ru-RU" sz="16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endParaRPr>
          </a:p>
        </p:txBody>
      </p:sp>
    </p:spTree>
    <p:extLst>
      <p:ext uri="{BB962C8B-B14F-4D97-AF65-F5344CB8AC3E}">
        <p14:creationId xmlns:p14="http://schemas.microsoft.com/office/powerpoint/2010/main" val="36630357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2089035840"/>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Tx/>
              <a:buChar char="-"/>
            </a:pP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созерцание пейзажей частично возмещает потерю энергии </a:t>
            </a:r>
            <a:r>
              <a:rPr lang="ru-RU" sz="1900" b="1" dirty="0">
                <a:effectLst>
                  <a:outerShdw blurRad="38100" dist="38100" dir="2700000" algn="tl">
                    <a:srgbClr val="000000">
                      <a:alpha val="43137"/>
                    </a:srgbClr>
                  </a:outerShdw>
                </a:effectLst>
                <a:latin typeface="Book Antiqua" pitchFamily="18" charset="0"/>
              </a:rPr>
              <a:t>и значительно смягчает душевную напряженность. </a:t>
            </a:r>
          </a:p>
          <a:p>
            <a:pPr>
              <a:buFontTx/>
              <a:buChar char="-"/>
            </a:pPr>
            <a:r>
              <a:rPr lang="ru-RU" sz="1900" b="1" dirty="0">
                <a:effectLst>
                  <a:outerShdw blurRad="38100" dist="38100" dir="2700000" algn="tl">
                    <a:srgbClr val="000000">
                      <a:alpha val="43137"/>
                    </a:srgbClr>
                  </a:outerShdw>
                </a:effectLst>
                <a:latin typeface="Book Antiqua" pitchFamily="18" charset="0"/>
              </a:rPr>
              <a:t>фотография как вид искусства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позволяет человеку остаться наедине с самим собой в тишине леса или парка</a:t>
            </a:r>
            <a:r>
              <a:rPr lang="ru-RU" sz="1900" b="1" dirty="0">
                <a:effectLst>
                  <a:outerShdw blurRad="38100" dist="38100" dir="2700000" algn="tl">
                    <a:srgbClr val="000000">
                      <a:alpha val="43137"/>
                    </a:srgbClr>
                  </a:outerShdw>
                </a:effectLst>
                <a:latin typeface="Book Antiqua" pitchFamily="18" charset="0"/>
              </a:rPr>
              <a:t>, а также выразить свое неповторимое «я» на снимке. </a:t>
            </a:r>
          </a:p>
          <a:p>
            <a:pPr>
              <a:buFontTx/>
              <a:buChar char="-"/>
            </a:pPr>
            <a:r>
              <a:rPr lang="ru-RU" sz="1900" b="1" dirty="0">
                <a:effectLst>
                  <a:outerShdw blurRad="38100" dist="38100" dir="2700000" algn="tl">
                    <a:srgbClr val="000000">
                      <a:alpha val="43137"/>
                    </a:srgbClr>
                  </a:outerShdw>
                </a:effectLst>
                <a:latin typeface="Book Antiqua" pitchFamily="18" charset="0"/>
              </a:rPr>
              <a:t>фотография предоставляет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возможность примирения с окружающей реальностью</a:t>
            </a:r>
            <a:r>
              <a:rPr lang="ru-RU" sz="1900" b="1" dirty="0">
                <a:effectLst>
                  <a:outerShdw blurRad="38100" dist="38100" dir="2700000" algn="tl">
                    <a:srgbClr val="000000">
                      <a:alpha val="43137"/>
                    </a:srgbClr>
                  </a:outerShdw>
                </a:effectLst>
                <a:latin typeface="Book Antiqua" pitchFamily="18" charset="0"/>
              </a:rPr>
              <a:t>, которая оказывается не столь враждебной и негативной, как казалось ранее. </a:t>
            </a:r>
          </a:p>
          <a:p>
            <a:pPr>
              <a:buFontTx/>
              <a:buChar char="-"/>
            </a:pPr>
            <a:r>
              <a:rPr lang="ru-RU" sz="1900" b="1" dirty="0">
                <a:effectLst>
                  <a:outerShdw blurRad="38100" dist="38100" dir="2700000" algn="tl">
                    <a:srgbClr val="000000">
                      <a:alpha val="43137"/>
                    </a:srgbClr>
                  </a:outerShdw>
                </a:effectLst>
                <a:latin typeface="Book Antiqua" pitchFamily="18" charset="0"/>
              </a:rPr>
              <a:t>фотография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является фактором воспитания у человека вкуса </a:t>
            </a:r>
            <a:r>
              <a:rPr lang="ru-RU" sz="1900" b="1" dirty="0">
                <a:effectLst>
                  <a:outerShdw blurRad="38100" dist="38100" dir="2700000" algn="tl">
                    <a:srgbClr val="000000">
                      <a:alpha val="43137"/>
                    </a:srgbClr>
                  </a:outerShdw>
                </a:effectLst>
                <a:latin typeface="Book Antiqua" pitchFamily="18" charset="0"/>
              </a:rPr>
              <a:t>и тонкости восприятия, </a:t>
            </a:r>
          </a:p>
          <a:p>
            <a:pPr>
              <a:buFontTx/>
              <a:buChar char="-"/>
            </a:pPr>
            <a:r>
              <a:rPr lang="ru-RU" sz="1900" b="1" dirty="0">
                <a:effectLst>
                  <a:outerShdw blurRad="38100" dist="38100" dir="2700000" algn="tl">
                    <a:srgbClr val="000000">
                      <a:alpha val="43137"/>
                    </a:srgbClr>
                  </a:outerShdw>
                </a:effectLst>
                <a:latin typeface="Book Antiqua" pitchFamily="18" charset="0"/>
              </a:rPr>
              <a:t>она помогает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прочувствовать красоту естественных форм, линий и красок</a:t>
            </a:r>
            <a:r>
              <a:rPr lang="ru-RU" sz="1900" b="1" dirty="0">
                <a:effectLst>
                  <a:outerShdw blurRad="38100" dist="38100" dir="2700000" algn="tl">
                    <a:srgbClr val="000000">
                      <a:alpha val="43137"/>
                    </a:srgbClr>
                  </a:outerShdw>
                </a:effectLst>
                <a:latin typeface="Book Antiqua" pitchFamily="18" charset="0"/>
              </a:rPr>
              <a:t>, а также развивает наблюдательность.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Что дает эта методика?</a:t>
            </a:r>
          </a:p>
          <a:p>
            <a:pPr marL="457200" indent="-457200">
              <a:buFont typeface="+mj-lt"/>
              <a:buAutoNum type="arabicPeriod"/>
            </a:pPr>
            <a:r>
              <a:rPr lang="ru-RU" sz="1900" b="1" i="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Развивает детское воображение и мышление</a:t>
            </a:r>
            <a:r>
              <a:rPr lang="ru-RU" sz="1900" b="1" dirty="0">
                <a:effectLst>
                  <a:outerShdw blurRad="38100" dist="38100" dir="2700000" algn="tl">
                    <a:srgbClr val="000000">
                      <a:alpha val="43137"/>
                    </a:srgbClr>
                  </a:outerShdw>
                </a:effectLst>
                <a:latin typeface="Book Antiqua" pitchFamily="18" charset="0"/>
              </a:rPr>
              <a:t>. Во время занятия психотерапевт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стимулирует ребенка представлять в зрительных, вкусовых, обонятельных  образах предметы </a:t>
            </a:r>
            <a:r>
              <a:rPr lang="ru-RU" sz="1900" b="1" dirty="0">
                <a:effectLst>
                  <a:outerShdw blurRad="38100" dist="38100" dir="2700000" algn="tl">
                    <a:srgbClr val="000000">
                      <a:alpha val="43137"/>
                    </a:srgbClr>
                  </a:outerShdw>
                </a:effectLst>
                <a:latin typeface="Book Antiqua" pitchFamily="18" charset="0"/>
              </a:rPr>
              <a:t>и явления, изображенные на фотографиях. Стимулирует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тактильную чувствительность, ощущение и восприятие </a:t>
            </a:r>
            <a:r>
              <a:rPr lang="ru-RU" sz="1900" b="1" dirty="0">
                <a:effectLst>
                  <a:outerShdw blurRad="38100" dist="38100" dir="2700000" algn="tl">
                    <a:srgbClr val="000000">
                      <a:alpha val="43137"/>
                    </a:srgbClr>
                  </a:outerShdw>
                </a:effectLst>
                <a:latin typeface="Book Antiqua" pitchFamily="18" charset="0"/>
              </a:rPr>
              <a:t>этих предметов и явлений.</a:t>
            </a:r>
          </a:p>
          <a:p>
            <a:pPr marL="457200" indent="-457200">
              <a:buFont typeface="+mj-lt"/>
              <a:buAutoNum type="arabicPeriod"/>
            </a:pPr>
            <a:r>
              <a:rPr lang="ru-RU" sz="1900" b="1" i="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Обеспечивает познавательное развитие детей</a:t>
            </a:r>
            <a:r>
              <a:rPr lang="ru-RU" sz="1900" b="1" dirty="0">
                <a:effectLst>
                  <a:outerShdw blurRad="38100" dist="38100" dir="2700000" algn="tl">
                    <a:srgbClr val="000000">
                      <a:alpha val="43137"/>
                    </a:srgbClr>
                  </a:outerShdw>
                </a:effectLst>
                <a:latin typeface="Book Antiqua" pitchFamily="18" charset="0"/>
              </a:rPr>
              <a:t>. Яркие зрительные образы и их описание позволяют возбуждать детский интерес, который стимулирует любопытство и желание малышей больше узнать об этом мире.</a:t>
            </a:r>
          </a:p>
        </p:txBody>
      </p:sp>
      <p:sp>
        <p:nvSpPr>
          <p:cNvPr id="11" name="Заголовок 6"/>
          <p:cNvSpPr>
            <a:spLocks noGrp="1"/>
          </p:cNvSpPr>
          <p:nvPr>
            <p:ph type="title"/>
          </p:nvPr>
        </p:nvSpPr>
        <p:spPr>
          <a:xfrm>
            <a:off x="179512" y="20873"/>
            <a:ext cx="8964487" cy="311783"/>
          </a:xfrm>
        </p:spPr>
        <p:style>
          <a:lnRef idx="1">
            <a:schemeClr val="accent3"/>
          </a:lnRef>
          <a:fillRef idx="2">
            <a:schemeClr val="accent3"/>
          </a:fillRef>
          <a:effectRef idx="1">
            <a:schemeClr val="accent3"/>
          </a:effectRef>
          <a:fontRef idx="minor">
            <a:schemeClr val="dk1"/>
          </a:fontRef>
        </p:style>
        <p:txBody>
          <a:bodyPr/>
          <a:lstStyle/>
          <a:p>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Достоинства фототерапии: </a:t>
            </a:r>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endPar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endParaRPr>
          </a:p>
        </p:txBody>
      </p:sp>
    </p:spTree>
    <p:extLst>
      <p:ext uri="{BB962C8B-B14F-4D97-AF65-F5344CB8AC3E}">
        <p14:creationId xmlns:p14="http://schemas.microsoft.com/office/powerpoint/2010/main" val="376230013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32846841"/>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620688"/>
            <a:ext cx="9144000" cy="6237312"/>
          </a:xfrm>
          <a:gradFill flip="none" rotWithShape="1">
            <a:gsLst>
              <a:gs pos="0">
                <a:schemeClr val="bg2">
                  <a:lumMod val="75000"/>
                  <a:tint val="66000"/>
                  <a:satMod val="160000"/>
                </a:schemeClr>
              </a:gs>
              <a:gs pos="50000">
                <a:schemeClr val="bg2">
                  <a:lumMod val="75000"/>
                  <a:tint val="44500"/>
                  <a:satMod val="160000"/>
                </a:schemeClr>
              </a:gs>
              <a:gs pos="100000">
                <a:schemeClr val="bg2">
                  <a:lumMod val="75000"/>
                  <a:tint val="23500"/>
                  <a:satMod val="160000"/>
                </a:scheme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2200" b="1" i="1" u="sng"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Учим эмоции</a:t>
            </a:r>
          </a:p>
          <a:p>
            <a:pPr>
              <a:buFont typeface="+mj-lt"/>
              <a:buAutoNum type="arabicParenR"/>
            </a:pPr>
            <a:r>
              <a:rPr lang="ru-RU" sz="1900" b="1" dirty="0">
                <a:effectLst>
                  <a:outerShdw blurRad="38100" dist="38100" dir="2700000" algn="tl">
                    <a:srgbClr val="000000">
                      <a:alpha val="43137"/>
                    </a:srgbClr>
                  </a:outerShdw>
                </a:effectLst>
                <a:latin typeface="Book Antiqua" pitchFamily="18" charset="0"/>
              </a:rPr>
              <a:t>Вы вместе с ребенком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проговариваете разные эмоции и поочередно показываете, как меняется ваше лицо, мимика</a:t>
            </a:r>
            <a:r>
              <a:rPr lang="ru-RU" sz="1900" b="1" dirty="0">
                <a:effectLst>
                  <a:outerShdw blurRad="38100" dist="38100" dir="2700000" algn="tl">
                    <a:srgbClr val="000000">
                      <a:alpha val="43137"/>
                    </a:srgbClr>
                  </a:outerShdw>
                </a:effectLst>
                <a:latin typeface="Book Antiqua" pitchFamily="18" charset="0"/>
              </a:rPr>
              <a:t>. Фотографируете свое лицо – ребенок может быть фотографом. Или наоборот. А затем:</a:t>
            </a:r>
          </a:p>
          <a:p>
            <a:pPr>
              <a:buFont typeface="+mj-lt"/>
              <a:buAutoNum type="arabicParenR"/>
            </a:pPr>
            <a:r>
              <a:rPr lang="ru-RU" sz="1900" b="1" dirty="0">
                <a:effectLst>
                  <a:outerShdw blurRad="38100" dist="38100" dir="2700000" algn="tl">
                    <a:srgbClr val="000000">
                      <a:alpha val="43137"/>
                    </a:srgbClr>
                  </a:outerShdw>
                </a:effectLst>
                <a:latin typeface="Book Antiqua" pitchFamily="18" charset="0"/>
              </a:rPr>
              <a:t>объясняете,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почему лицо меняется именно так </a:t>
            </a:r>
            <a:r>
              <a:rPr lang="ru-RU" sz="1900" b="1" dirty="0">
                <a:effectLst>
                  <a:outerShdw blurRad="38100" dist="38100" dir="2700000" algn="tl">
                    <a:srgbClr val="000000">
                      <a:alpha val="43137"/>
                    </a:srgbClr>
                  </a:outerShdw>
                </a:effectLst>
                <a:latin typeface="Book Antiqua" pitchFamily="18" charset="0"/>
              </a:rPr>
              <a:t>– например, когда страшно мы широко открываем глаза и рот, а затем пытаемся закрыть лицо руками, кричим «ой боюсь-боюсь!», или – когда мы рады и довольны – мы улыбаемся, уголки губ поднимаются вверх, и глаза улыбаются, такое лицо – радостное;</a:t>
            </a:r>
          </a:p>
          <a:p>
            <a:pPr>
              <a:buFont typeface="+mj-lt"/>
              <a:buAutoNum type="arabicParenR"/>
            </a:pPr>
            <a:r>
              <a:rPr lang="ru-RU" sz="1900" b="1" dirty="0">
                <a:effectLst>
                  <a:outerShdw blurRad="38100" dist="38100" dir="2700000" algn="tl">
                    <a:srgbClr val="000000">
                      <a:alpha val="43137"/>
                    </a:srgbClr>
                  </a:outerShdw>
                </a:effectLst>
                <a:latin typeface="Book Antiqua" pitchFamily="18" charset="0"/>
              </a:rPr>
              <a:t>вместе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угадываете, на какую картинку-пиктограмму похоже мамино лицо </a:t>
            </a:r>
            <a:r>
              <a:rPr lang="ru-RU" sz="1900" b="1" dirty="0">
                <a:effectLst>
                  <a:outerShdw blurRad="38100" dist="38100" dir="2700000" algn="tl">
                    <a:srgbClr val="000000">
                      <a:alpha val="43137"/>
                    </a:srgbClr>
                  </a:outerShdw>
                </a:effectLst>
                <a:latin typeface="Book Antiqua" pitchFamily="18" charset="0"/>
              </a:rPr>
              <a:t>(рисуем картинки-пиктограммы с разными эмоциями);</a:t>
            </a:r>
          </a:p>
          <a:p>
            <a:pPr>
              <a:buFont typeface="+mj-lt"/>
              <a:buAutoNum type="arabicParenR"/>
            </a:pP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читая сказку, в эмоционально ярких моментах ищете ту фотографию, которая подойдет по ситуации и изображаете лицами </a:t>
            </a:r>
            <a:r>
              <a:rPr lang="ru-RU" sz="1900" b="1" dirty="0">
                <a:effectLst>
                  <a:outerShdw blurRad="38100" dist="38100" dir="2700000" algn="tl">
                    <a:srgbClr val="000000">
                      <a:alpha val="43137"/>
                    </a:srgbClr>
                  </a:outerShdw>
                </a:effectLst>
                <a:latin typeface="Book Antiqua" pitchFamily="18" charset="0"/>
              </a:rPr>
              <a:t>такое же выражение эмоции;</a:t>
            </a:r>
          </a:p>
          <a:p>
            <a:pPr>
              <a:buFont typeface="+mj-lt"/>
              <a:buAutoNum type="arabicParenR"/>
            </a:pPr>
            <a:r>
              <a:rPr lang="ru-RU" sz="1900" b="1" dirty="0">
                <a:effectLst>
                  <a:outerShdw blurRad="38100" dist="38100" dir="2700000" algn="tl">
                    <a:srgbClr val="000000">
                      <a:alpha val="43137"/>
                    </a:srgbClr>
                  </a:outerShdw>
                </a:effectLst>
                <a:latin typeface="Book Antiqua" pitchFamily="18" charset="0"/>
              </a:rPr>
              <a:t>вместе с ребенком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делаете фотографии разных эмоций и ситуаций</a:t>
            </a:r>
            <a:r>
              <a:rPr lang="ru-RU" sz="1900" b="1" dirty="0">
                <a:effectLst>
                  <a:outerShdw blurRad="38100" dist="38100" dir="2700000" algn="tl">
                    <a:srgbClr val="000000">
                      <a:alpha val="43137"/>
                    </a:srgbClr>
                  </a:outerShdw>
                </a:effectLst>
                <a:latin typeface="Book Antiqua" pitchFamily="18" charset="0"/>
              </a:rPr>
              <a:t>: «Я тебе купила мороженое, твое любимое, ты доволен и улыбаешься, это радость! А вот приготовила кашу, которую ты не любишь, это брезгливость, неудовольствие»;</a:t>
            </a:r>
          </a:p>
          <a:p>
            <a:pPr>
              <a:buFont typeface="+mj-lt"/>
              <a:buAutoNum type="arabicParenR"/>
            </a:pPr>
            <a:endParaRPr lang="ru-RU" sz="1900" b="1" dirty="0">
              <a:effectLst>
                <a:outerShdw blurRad="38100" dist="38100" dir="2700000" algn="tl">
                  <a:srgbClr val="000000">
                    <a:alpha val="43137"/>
                  </a:srgbClr>
                </a:outerShdw>
              </a:effectLst>
              <a:latin typeface="Book Antiqua" pitchFamily="18" charset="0"/>
            </a:endParaRPr>
          </a:p>
        </p:txBody>
      </p:sp>
      <p:sp>
        <p:nvSpPr>
          <p:cNvPr id="7" name="Заголовок 6"/>
          <p:cNvSpPr>
            <a:spLocks noGrp="1"/>
          </p:cNvSpPr>
          <p:nvPr>
            <p:ph type="title"/>
          </p:nvPr>
        </p:nvSpPr>
        <p:spPr>
          <a:xfrm>
            <a:off x="179512" y="20873"/>
            <a:ext cx="8964487" cy="455799"/>
          </a:xfrm>
        </p:spPr>
        <p:style>
          <a:lnRef idx="1">
            <a:schemeClr val="accent3"/>
          </a:lnRef>
          <a:fillRef idx="2">
            <a:schemeClr val="accent3"/>
          </a:fillRef>
          <a:effectRef idx="1">
            <a:schemeClr val="accent3"/>
          </a:effectRef>
          <a:fontRef idx="minor">
            <a:schemeClr val="dk1"/>
          </a:fontRef>
        </p:style>
        <p:txBody>
          <a:bodyPr/>
          <a:lstStyle/>
          <a:p>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Идеи  для домашней фототерапии </a:t>
            </a:r>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r>
              <a:rPr lang="ru-RU" sz="16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(психолог центра «Логопед-Профи» </a:t>
            </a:r>
            <a:r>
              <a:rPr lang="ru-RU" sz="1600" b="1" dirty="0" err="1">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Туишева</a:t>
            </a:r>
            <a:r>
              <a:rPr lang="ru-RU" sz="16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 Марина </a:t>
            </a:r>
            <a:r>
              <a:rPr lang="ru-RU" sz="1600" b="1" dirty="0" err="1">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Шамилевна</a:t>
            </a:r>
            <a:r>
              <a:rPr lang="ru-RU" sz="16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a:t>
            </a:r>
            <a:br>
              <a:rPr lang="ru-RU" sz="16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endParaRPr lang="ru-RU" sz="16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endParaRPr>
          </a:p>
        </p:txBody>
      </p:sp>
      <p:sp>
        <p:nvSpPr>
          <p:cNvPr id="2" name="Выгнутая вправо стрелка 1"/>
          <p:cNvSpPr/>
          <p:nvPr/>
        </p:nvSpPr>
        <p:spPr>
          <a:xfrm rot="19982162">
            <a:off x="8192888" y="5638349"/>
            <a:ext cx="714599" cy="1214537"/>
          </a:xfrm>
          <a:prstGeom prst="curvedLef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solidFill>
                <a:schemeClr val="tx1"/>
              </a:solidFill>
            </a:endParaRPr>
          </a:p>
        </p:txBody>
      </p:sp>
    </p:spTree>
    <p:extLst>
      <p:ext uri="{BB962C8B-B14F-4D97-AF65-F5344CB8AC3E}">
        <p14:creationId xmlns:p14="http://schemas.microsoft.com/office/powerpoint/2010/main" val="142026997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436359817"/>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620688"/>
            <a:ext cx="9144000" cy="6237312"/>
          </a:xfrm>
          <a:gradFill flip="none" rotWithShape="1">
            <a:gsLst>
              <a:gs pos="0">
                <a:schemeClr val="bg2">
                  <a:lumMod val="75000"/>
                  <a:tint val="66000"/>
                  <a:satMod val="160000"/>
                </a:schemeClr>
              </a:gs>
              <a:gs pos="50000">
                <a:schemeClr val="bg2">
                  <a:lumMod val="75000"/>
                  <a:tint val="44500"/>
                  <a:satMod val="160000"/>
                </a:schemeClr>
              </a:gs>
              <a:gs pos="100000">
                <a:schemeClr val="bg2">
                  <a:lumMod val="75000"/>
                  <a:tint val="23500"/>
                  <a:satMod val="160000"/>
                </a:scheme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AutoNum type="arabicParenR" startAt="6"/>
            </a:pP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в ходе сюжетной игры фотографируете вашего ребенка и его игрушку</a:t>
            </a:r>
            <a:r>
              <a:rPr lang="ru-RU" sz="1900" b="1" dirty="0">
                <a:effectLst>
                  <a:outerShdw blurRad="38100" dist="38100" dir="2700000" algn="tl">
                    <a:srgbClr val="000000">
                      <a:alpha val="43137"/>
                    </a:srgbClr>
                  </a:outerShdw>
                </a:effectLst>
                <a:latin typeface="Book Antiqua" pitchFamily="18" charset="0"/>
              </a:rPr>
              <a:t>, изображающих эмоционально окрашенные ситуации (прыгаем в подушки — веселимся, прячемся от волка и пр.).</a:t>
            </a:r>
          </a:p>
          <a:p>
            <a:pPr marL="0" indent="0">
              <a:buNone/>
            </a:pPr>
            <a:endParaRPr lang="ru-RU" sz="1800" b="1" dirty="0">
              <a:effectLst>
                <a:outerShdw blurRad="38100" dist="38100" dir="2700000" algn="tl">
                  <a:srgbClr val="000000">
                    <a:alpha val="43137"/>
                  </a:srgbClr>
                </a:outerShdw>
              </a:effectLst>
              <a:latin typeface="Book Antiqua" pitchFamily="18" charset="0"/>
            </a:endParaRPr>
          </a:p>
        </p:txBody>
      </p:sp>
      <p:sp>
        <p:nvSpPr>
          <p:cNvPr id="7" name="Заголовок 6"/>
          <p:cNvSpPr>
            <a:spLocks noGrp="1"/>
          </p:cNvSpPr>
          <p:nvPr>
            <p:ph type="title"/>
          </p:nvPr>
        </p:nvSpPr>
        <p:spPr>
          <a:xfrm>
            <a:off x="179512" y="20873"/>
            <a:ext cx="8964487" cy="455799"/>
          </a:xfrm>
        </p:spPr>
        <p:style>
          <a:lnRef idx="1">
            <a:schemeClr val="accent3"/>
          </a:lnRef>
          <a:fillRef idx="2">
            <a:schemeClr val="accent3"/>
          </a:fillRef>
          <a:effectRef idx="1">
            <a:schemeClr val="accent3"/>
          </a:effectRef>
          <a:fontRef idx="minor">
            <a:schemeClr val="dk1"/>
          </a:fontRef>
        </p:style>
        <p:txBody>
          <a:bodyPr/>
          <a:lstStyle/>
          <a:p>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Идеи  для домашней фототерапии </a:t>
            </a:r>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r>
              <a:rPr lang="ru-RU" sz="16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(психолог центра «Логопед-Профи» </a:t>
            </a:r>
            <a:r>
              <a:rPr lang="ru-RU" sz="1600" b="1" dirty="0" err="1">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Туишева</a:t>
            </a:r>
            <a:r>
              <a:rPr lang="ru-RU" sz="16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 Марина </a:t>
            </a:r>
            <a:r>
              <a:rPr lang="ru-RU" sz="1600" b="1" dirty="0" err="1">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Шамилевна</a:t>
            </a:r>
            <a:r>
              <a:rPr lang="ru-RU" sz="16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a:t>
            </a:r>
            <a:br>
              <a:rPr lang="ru-RU" sz="16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endParaRPr lang="ru-RU" sz="16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endParaRPr>
          </a:p>
        </p:txBody>
      </p:sp>
      <p:pic>
        <p:nvPicPr>
          <p:cNvPr id="11" name="Рисунок 10" descr="эмоции фото"/>
          <p:cNvPicPr/>
          <p:nvPr/>
        </p:nvPicPr>
        <p:blipFill>
          <a:blip r:embed="rId11">
            <a:extLst>
              <a:ext uri="{BEBA8EAE-BF5A-486C-A8C5-ECC9F3942E4B}">
                <a14:imgProps xmlns:a14="http://schemas.microsoft.com/office/drawing/2010/main">
                  <a14:imgLayer r:embed="rId12">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752658" y="1628997"/>
            <a:ext cx="7131710" cy="4968353"/>
          </a:xfrm>
          <a:prstGeom prst="rect">
            <a:avLst/>
          </a:prstGeom>
          <a:noFill/>
          <a:ln>
            <a:noFill/>
          </a:ln>
        </p:spPr>
      </p:pic>
    </p:spTree>
    <p:extLst>
      <p:ext uri="{BB962C8B-B14F-4D97-AF65-F5344CB8AC3E}">
        <p14:creationId xmlns:p14="http://schemas.microsoft.com/office/powerpoint/2010/main" val="127025806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2731112918"/>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0"/>
            <a:ext cx="9144000" cy="6858000"/>
          </a:xfrm>
          <a:gradFill flip="none" rotWithShape="1">
            <a:gsLst>
              <a:gs pos="0">
                <a:schemeClr val="bg2">
                  <a:lumMod val="75000"/>
                  <a:tint val="66000"/>
                  <a:satMod val="160000"/>
                </a:schemeClr>
              </a:gs>
              <a:gs pos="50000">
                <a:schemeClr val="bg2">
                  <a:lumMod val="75000"/>
                  <a:tint val="44500"/>
                  <a:satMod val="160000"/>
                </a:schemeClr>
              </a:gs>
              <a:gs pos="100000">
                <a:schemeClr val="bg2">
                  <a:lumMod val="75000"/>
                  <a:tint val="23500"/>
                  <a:satMod val="160000"/>
                </a:scheme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2200" b="1" i="1" u="sng"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 Альбом счастливых моментов</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Вы совместно с ребенком и членами семьи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фотографируете яркие, вдохновляющие, добрые моменты вашей жизни</a:t>
            </a:r>
            <a:r>
              <a:rPr lang="ru-RU" sz="1900" b="1" dirty="0">
                <a:effectLst>
                  <a:outerShdw blurRad="38100" dist="38100" dir="2700000" algn="tl">
                    <a:srgbClr val="000000">
                      <a:alpha val="43137"/>
                    </a:srgbClr>
                  </a:outerShdw>
                </a:effectLst>
                <a:latin typeface="Book Antiqua" pitchFamily="18" charset="0"/>
              </a:rPr>
              <a:t>. </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Важно увидеть,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что для вас счастливый момент, а что – для ребенка</a:t>
            </a:r>
            <a:r>
              <a:rPr lang="ru-RU" sz="1900" b="1" dirty="0">
                <a:effectLst>
                  <a:outerShdw blurRad="38100" dist="38100" dir="2700000" algn="tl">
                    <a:srgbClr val="000000">
                      <a:alpha val="43137"/>
                    </a:srgbClr>
                  </a:outerShdw>
                </a:effectLst>
                <a:latin typeface="Book Antiqua" pitchFamily="18" charset="0"/>
              </a:rPr>
              <a:t>. Чаще всего у детей куда больше таких моментов, и многое вокруг кажется удивительным. </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Затем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создаете красивый альбом </a:t>
            </a:r>
            <a:r>
              <a:rPr lang="ru-RU" sz="1900" b="1" dirty="0">
                <a:effectLst>
                  <a:outerShdw blurRad="38100" dist="38100" dir="2700000" algn="tl">
                    <a:srgbClr val="000000">
                      <a:alpha val="43137"/>
                    </a:srgbClr>
                  </a:outerShdw>
                </a:effectLst>
                <a:latin typeface="Book Antiqua" pitchFamily="18" charset="0"/>
              </a:rPr>
              <a:t>(наклеиваете узоры, наклейки), вставляете фотографии в альбом, обсуждая вместе – какие фотографии расположим в начале, какие в конце, какие фотографии нужно оставить, а какие можно убрать. </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Такой альбом может использоваться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в разных целях – </a:t>
            </a:r>
          </a:p>
        </p:txBody>
      </p:sp>
      <p:pic>
        <p:nvPicPr>
          <p:cNvPr id="11" name="Рисунок 10" descr="альбом счастливых моментов"/>
          <p:cNvPicPr/>
          <p:nvPr/>
        </p:nvPicPr>
        <p:blipFill rotWithShape="1">
          <a:blip r:embed="rId11">
            <a:extLst>
              <a:ext uri="{BEBA8EAE-BF5A-486C-A8C5-ECC9F3942E4B}">
                <a14:imgProps xmlns:a14="http://schemas.microsoft.com/office/drawing/2010/main">
                  <a14:imgLayer r:embed="rId12">
                    <a14:imgEffect>
                      <a14:sharpenSoften amount="50000"/>
                    </a14:imgEffect>
                  </a14:imgLayer>
                </a14:imgProps>
              </a:ext>
              <a:ext uri="{28A0092B-C50C-407E-A947-70E740481C1C}">
                <a14:useLocalDpi xmlns:a14="http://schemas.microsoft.com/office/drawing/2010/main" val="0"/>
              </a:ext>
            </a:extLst>
          </a:blip>
          <a:srcRect l="6421" r="2791"/>
          <a:stretch/>
        </p:blipFill>
        <p:spPr bwMode="auto">
          <a:xfrm>
            <a:off x="5868144" y="3672168"/>
            <a:ext cx="3168352" cy="2565904"/>
          </a:xfrm>
          <a:prstGeom prst="rect">
            <a:avLst/>
          </a:prstGeom>
          <a:noFill/>
          <a:ln>
            <a:noFill/>
          </a:ln>
        </p:spPr>
      </p:pic>
      <p:graphicFrame>
        <p:nvGraphicFramePr>
          <p:cNvPr id="4" name="Таблица 3"/>
          <p:cNvGraphicFramePr>
            <a:graphicFrameLocks noGrp="1"/>
          </p:cNvGraphicFramePr>
          <p:nvPr>
            <p:extLst>
              <p:ext uri="{D42A27DB-BD31-4B8C-83A1-F6EECF244321}">
                <p14:modId xmlns:p14="http://schemas.microsoft.com/office/powerpoint/2010/main" val="3756874069"/>
              </p:ext>
            </p:extLst>
          </p:nvPr>
        </p:nvGraphicFramePr>
        <p:xfrm>
          <a:off x="107504" y="3652052"/>
          <a:ext cx="5688632" cy="2651760"/>
        </p:xfrm>
        <a:graphic>
          <a:graphicData uri="http://schemas.openxmlformats.org/drawingml/2006/table">
            <a:tbl>
              <a:tblPr firstRow="1" bandRow="1">
                <a:tableStyleId>{5940675A-B579-460E-94D1-54222C63F5DA}</a:tableStyleId>
              </a:tblPr>
              <a:tblGrid>
                <a:gridCol w="2844316">
                  <a:extLst>
                    <a:ext uri="{9D8B030D-6E8A-4147-A177-3AD203B41FA5}">
                      <a16:colId xmlns:a16="http://schemas.microsoft.com/office/drawing/2014/main" val="20000"/>
                    </a:ext>
                  </a:extLst>
                </a:gridCol>
                <a:gridCol w="2844316">
                  <a:extLst>
                    <a:ext uri="{9D8B030D-6E8A-4147-A177-3AD203B41FA5}">
                      <a16:colId xmlns:a16="http://schemas.microsoft.com/office/drawing/2014/main" val="20001"/>
                    </a:ext>
                  </a:extLst>
                </a:gridCol>
              </a:tblGrid>
              <a:tr h="370840">
                <a:tc>
                  <a:txBody>
                    <a:bodyPr/>
                    <a:lstStyle/>
                    <a:p>
                      <a:r>
                        <a:rPr lang="ru-RU" sz="1800" b="1" dirty="0">
                          <a:effectLst>
                            <a:outerShdw blurRad="38100" dist="38100" dir="2700000" algn="tl">
                              <a:srgbClr val="000000">
                                <a:alpha val="43137"/>
                              </a:srgbClr>
                            </a:outerShdw>
                          </a:effectLst>
                          <a:latin typeface="Book Antiqua" pitchFamily="18" charset="0"/>
                        </a:rPr>
                        <a:t>когда ребенку трудно, можно рассматривать альбом вместе и заряжаться позитивными эмоциями. </a:t>
                      </a:r>
                      <a:endParaRPr lang="ru-RU" dirty="0"/>
                    </a:p>
                  </a:txBody>
                  <a:tcPr>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b="1" dirty="0">
                          <a:effectLst>
                            <a:outerShdw blurRad="38100" dist="38100" dir="2700000" algn="tl">
                              <a:srgbClr val="000000">
                                <a:alpha val="43137"/>
                              </a:srgbClr>
                            </a:outerShdw>
                          </a:effectLst>
                          <a:latin typeface="Book Antiqua" pitchFamily="18" charset="0"/>
                        </a:rPr>
                        <a:t>альбом может стать гордостью семьи, которая будет показываться гостям. </a:t>
                      </a:r>
                    </a:p>
                    <a:p>
                      <a:endParaRPr lang="ru-RU" dirty="0"/>
                    </a:p>
                  </a:txBody>
                  <a:tcPr>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extLst>
                  <a:ext uri="{0D108BD9-81ED-4DB2-BD59-A6C34878D82A}">
                    <a16:rowId xmlns:a16="http://schemas.microsoft.com/office/drawing/2014/main" val="10000"/>
                  </a:ext>
                </a:extLst>
              </a:tr>
              <a:tr h="370840">
                <a:tc gridSpan="2">
                  <a:txBody>
                    <a:bodyPr/>
                    <a:lstStyle/>
                    <a:p>
                      <a:r>
                        <a:rPr lang="ru-RU" sz="1800" b="1" dirty="0">
                          <a:effectLst>
                            <a:outerShdw blurRad="38100" dist="38100" dir="2700000" algn="tl">
                              <a:srgbClr val="000000">
                                <a:alpha val="43137"/>
                              </a:srgbClr>
                            </a:outerShdw>
                          </a:effectLst>
                          <a:latin typeface="Book Antiqua" pitchFamily="18" charset="0"/>
                        </a:rPr>
                        <a:t>стимулировать ребенка, побуждая его делать добрые дела, помогать, и так будет накапливаться больше счастливых моментов</a:t>
                      </a:r>
                      <a:endParaRPr lang="ru-RU" dirty="0"/>
                    </a:p>
                  </a:txBody>
                  <a:tcPr>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tc hMerge="1">
                  <a:txBody>
                    <a:bodyPr/>
                    <a:lstStyle/>
                    <a:p>
                      <a:endParaRPr lang="ru-RU" dirty="0"/>
                    </a:p>
                  </a:txBody>
                  <a:tcPr>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48006315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783027947"/>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chemeClr val="bg2">
                  <a:lumMod val="75000"/>
                  <a:tint val="66000"/>
                  <a:satMod val="160000"/>
                </a:schemeClr>
              </a:gs>
              <a:gs pos="50000">
                <a:schemeClr val="bg2">
                  <a:lumMod val="75000"/>
                  <a:tint val="44500"/>
                  <a:satMod val="160000"/>
                </a:schemeClr>
              </a:gs>
              <a:gs pos="100000">
                <a:schemeClr val="bg2">
                  <a:lumMod val="75000"/>
                  <a:tint val="23500"/>
                  <a:satMod val="160000"/>
                </a:scheme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2200" b="1" i="1" u="sng"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Визуальное расписание</a:t>
            </a:r>
          </a:p>
          <a:p>
            <a:pPr>
              <a:buFont typeface="Arial" pitchFamily="34" charset="0"/>
              <a:buChar char="•"/>
            </a:pP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Фотографируете предметы быта, бытовые ситуации и членов семьи</a:t>
            </a:r>
            <a:r>
              <a:rPr lang="ru-RU" sz="1900" b="1" dirty="0">
                <a:effectLst>
                  <a:outerShdw blurRad="38100" dist="38100" dir="2700000" algn="tl">
                    <a:srgbClr val="000000">
                      <a:alpha val="43137"/>
                    </a:srgbClr>
                  </a:outerShdw>
                </a:effectLst>
                <a:latin typeface="Book Antiqua" pitchFamily="18" charset="0"/>
              </a:rPr>
              <a:t>. Распечатываете и ламинируете. </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Эти карточки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можно использовать для пояснения ребенку режима дня, различия разных дней и событий</a:t>
            </a:r>
            <a:r>
              <a:rPr lang="ru-RU" sz="1900" b="1" dirty="0">
                <a:effectLst>
                  <a:outerShdw blurRad="38100" dist="38100" dir="2700000" algn="tl">
                    <a:srgbClr val="000000">
                      <a:alpha val="43137"/>
                    </a:srgbClr>
                  </a:outerShdw>
                </a:effectLst>
                <a:latin typeface="Book Antiqua" pitchFamily="18" charset="0"/>
              </a:rPr>
              <a:t>. </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Например – сначала заниматься, а потом – гулять. Такое расписание благотворно влияет на восприятие ребенком структуры «сейчас-потом», «вчера-сегодня-завтра»,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восприятие времени и прояснение ситуаций </a:t>
            </a:r>
            <a:r>
              <a:rPr lang="ru-RU" sz="1900" b="1" dirty="0">
                <a:effectLst>
                  <a:outerShdw blurRad="38100" dist="38100" dir="2700000" algn="tl">
                    <a:srgbClr val="000000">
                      <a:alpha val="43137"/>
                    </a:srgbClr>
                  </a:outerShdw>
                </a:effectLst>
                <a:latin typeface="Book Antiqua" pitchFamily="18" charset="0"/>
              </a:rPr>
              <a:t>– «куда мы идем, как долго мы там будем, что будет потом, когда еще вернемся?». На все эти вопросы можно ответить с помощью такого расписания. Это идеальный вариант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для детей, которым трудно соотносить образ предмета и рисунка </a:t>
            </a:r>
            <a:r>
              <a:rPr lang="ru-RU" sz="1900" b="1" dirty="0">
                <a:effectLst>
                  <a:outerShdw blurRad="38100" dist="38100" dir="2700000" algn="tl">
                    <a:srgbClr val="000000">
                      <a:alpha val="43137"/>
                    </a:srgbClr>
                  </a:outerShdw>
                </a:effectLst>
                <a:latin typeface="Book Antiqua" pitchFamily="18" charset="0"/>
              </a:rPr>
              <a:t>— так как здесь используются фотографии реальных предметов. К снимкам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можно прикрепить магниты и выкладывать </a:t>
            </a:r>
          </a:p>
          <a:p>
            <a:pPr marL="0" indent="0">
              <a:buNone/>
            </a:pP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     в определенном порядке</a:t>
            </a:r>
            <a:r>
              <a:rPr lang="ru-RU" sz="1900" b="1" dirty="0">
                <a:effectLst>
                  <a:outerShdw blurRad="38100" dist="38100" dir="2700000" algn="tl">
                    <a:srgbClr val="000000">
                      <a:alpha val="43137"/>
                    </a:srgbClr>
                  </a:outerShdw>
                </a:effectLst>
                <a:latin typeface="Book Antiqua" pitchFamily="18" charset="0"/>
              </a:rPr>
              <a:t> </a:t>
            </a:r>
          </a:p>
          <a:p>
            <a:pPr marL="0" indent="0">
              <a:buNone/>
            </a:pPr>
            <a:r>
              <a:rPr lang="ru-RU" sz="1900" b="1" dirty="0">
                <a:effectLst>
                  <a:outerShdw blurRad="38100" dist="38100" dir="2700000" algn="tl">
                    <a:srgbClr val="000000">
                      <a:alpha val="43137"/>
                    </a:srgbClr>
                  </a:outerShdw>
                </a:effectLst>
                <a:latin typeface="Book Antiqua" pitchFamily="18" charset="0"/>
              </a:rPr>
              <a:t>     на магнитной доске, </a:t>
            </a:r>
          </a:p>
          <a:p>
            <a:pPr marL="0" indent="0">
              <a:buNone/>
            </a:pPr>
            <a:r>
              <a:rPr lang="ru-RU" sz="1900" b="1" dirty="0">
                <a:effectLst>
                  <a:outerShdw blurRad="38100" dist="38100" dir="2700000" algn="tl">
                    <a:srgbClr val="000000">
                      <a:alpha val="43137"/>
                    </a:srgbClr>
                  </a:outerShdw>
                </a:effectLst>
                <a:latin typeface="Book Antiqua" pitchFamily="18" charset="0"/>
              </a:rPr>
              <a:t>     либо приклеить их на липучки.</a:t>
            </a:r>
          </a:p>
          <a:p>
            <a:pPr>
              <a:buFont typeface="Arial" pitchFamily="34" charset="0"/>
              <a:buChar char="•"/>
            </a:pPr>
            <a:endParaRPr lang="ru-RU" sz="1900" b="1" dirty="0">
              <a:effectLst>
                <a:outerShdw blurRad="38100" dist="38100" dir="2700000" algn="tl">
                  <a:srgbClr val="000000">
                    <a:alpha val="43137"/>
                  </a:srgbClr>
                </a:outerShdw>
              </a:effectLst>
              <a:latin typeface="Book Antiqua" pitchFamily="18" charset="0"/>
            </a:endParaRPr>
          </a:p>
          <a:p>
            <a:pPr>
              <a:buFont typeface="Arial" pitchFamily="34" charset="0"/>
              <a:buChar char="•"/>
            </a:pPr>
            <a:endParaRPr lang="ru-RU" sz="1800" b="1" dirty="0">
              <a:effectLst>
                <a:outerShdw blurRad="38100" dist="38100" dir="2700000" algn="tl">
                  <a:srgbClr val="000000">
                    <a:alpha val="43137"/>
                  </a:srgbClr>
                </a:outerShdw>
              </a:effectLst>
              <a:latin typeface="Book Antiqua" pitchFamily="18" charset="0"/>
            </a:endParaRPr>
          </a:p>
        </p:txBody>
      </p:sp>
      <p:sp>
        <p:nvSpPr>
          <p:cNvPr id="7"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Идеи  для домашней фототерапии.</a:t>
            </a:r>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endPar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endParaRPr>
          </a:p>
        </p:txBody>
      </p:sp>
      <p:pic>
        <p:nvPicPr>
          <p:cNvPr id="11" name="Рисунок 10" descr="расписание"/>
          <p:cNvPicPr/>
          <p:nvPr/>
        </p:nvPicPr>
        <p:blipFill rotWithShape="1">
          <a:blip r:embed="rId11">
            <a:extLst>
              <a:ext uri="{BEBA8EAE-BF5A-486C-A8C5-ECC9F3942E4B}">
                <a14:imgProps xmlns:a14="http://schemas.microsoft.com/office/drawing/2010/main">
                  <a14:imgLayer r:embed="rId12">
                    <a14:imgEffect>
                      <a14:sharpenSoften amount="50000"/>
                    </a14:imgEffect>
                    <a14:imgEffect>
                      <a14:brightnessContrast bright="20000" contrast="20000"/>
                    </a14:imgEffect>
                  </a14:imgLayer>
                </a14:imgProps>
              </a:ext>
              <a:ext uri="{28A0092B-C50C-407E-A947-70E740481C1C}">
                <a14:useLocalDpi xmlns:a14="http://schemas.microsoft.com/office/drawing/2010/main" val="0"/>
              </a:ext>
            </a:extLst>
          </a:blip>
          <a:srcRect l="15159" t="27619" r="14203" b="20596"/>
          <a:stretch/>
        </p:blipFill>
        <p:spPr bwMode="auto">
          <a:xfrm>
            <a:off x="4716015" y="4505136"/>
            <a:ext cx="4378627" cy="2312223"/>
          </a:xfrm>
          <a:prstGeom prst="rect">
            <a:avLst/>
          </a:prstGeom>
          <a:noFill/>
          <a:ln>
            <a:noFill/>
          </a:ln>
        </p:spPr>
      </p:pic>
    </p:spTree>
    <p:extLst>
      <p:ext uri="{BB962C8B-B14F-4D97-AF65-F5344CB8AC3E}">
        <p14:creationId xmlns:p14="http://schemas.microsoft.com/office/powerpoint/2010/main" val="249617506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4227462243"/>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chemeClr val="bg2">
                  <a:lumMod val="75000"/>
                  <a:tint val="66000"/>
                  <a:satMod val="160000"/>
                </a:schemeClr>
              </a:gs>
              <a:gs pos="50000">
                <a:schemeClr val="bg2">
                  <a:lumMod val="75000"/>
                  <a:tint val="44500"/>
                  <a:satMod val="160000"/>
                </a:schemeClr>
              </a:gs>
              <a:gs pos="100000">
                <a:schemeClr val="bg2">
                  <a:lumMod val="75000"/>
                  <a:tint val="23500"/>
                  <a:satMod val="160000"/>
                </a:scheme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2200" b="1" i="1" u="sng"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 Фотоколлажи</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Используются: ватман, краски-карандаши-фломастеры, журналы и фотографии. Вместе с ребенком создаете на ватмане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тематическую картину </a:t>
            </a:r>
            <a:r>
              <a:rPr lang="ru-RU" sz="1900" b="1" dirty="0">
                <a:effectLst>
                  <a:outerShdw blurRad="38100" dist="38100" dir="2700000" algn="tl">
                    <a:srgbClr val="000000">
                      <a:alpha val="43137"/>
                    </a:srgbClr>
                  </a:outerShdw>
                </a:effectLst>
                <a:latin typeface="Book Antiqua" pitchFamily="18" charset="0"/>
              </a:rPr>
              <a:t>– время года, добрые картинки, поздравление с праздником и пр. Вы можете помочь с отбором и вырезанием, а ребенок будет наклеивать картинки на ватман. Такой коллаж будет радовать взгляд и наглядно продемонстрирует умения ребенка («какой ты молодец, посмотри, как красиво расположил фотографии, как здорово придумал!»).</a:t>
            </a:r>
          </a:p>
          <a:p>
            <a:pPr marL="0" indent="0">
              <a:buNone/>
            </a:pPr>
            <a:endParaRPr lang="ru-RU" sz="1900" b="1" dirty="0">
              <a:effectLst>
                <a:outerShdw blurRad="38100" dist="38100" dir="2700000" algn="tl">
                  <a:srgbClr val="000000">
                    <a:alpha val="43137"/>
                  </a:srgbClr>
                </a:outerShdw>
              </a:effectLst>
              <a:latin typeface="Book Antiqua" pitchFamily="18" charset="0"/>
            </a:endParaRPr>
          </a:p>
          <a:p>
            <a:pPr marL="0" indent="0">
              <a:buNone/>
            </a:pPr>
            <a:endParaRPr lang="ru-RU" sz="1800" b="1" dirty="0">
              <a:effectLst>
                <a:outerShdw blurRad="38100" dist="38100" dir="2700000" algn="tl">
                  <a:srgbClr val="000000">
                    <a:alpha val="43137"/>
                  </a:srgbClr>
                </a:outerShdw>
              </a:effectLst>
              <a:latin typeface="Book Antiqua" pitchFamily="18" charset="0"/>
            </a:endParaRPr>
          </a:p>
        </p:txBody>
      </p:sp>
      <p:sp>
        <p:nvSpPr>
          <p:cNvPr id="7"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Идеи  для домашней фототерапии.</a:t>
            </a:r>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endPar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endParaRPr>
          </a:p>
        </p:txBody>
      </p:sp>
      <p:pic>
        <p:nvPicPr>
          <p:cNvPr id="12" name="Рисунок 11" descr="коллаж"/>
          <p:cNvPicPr/>
          <p:nvPr/>
        </p:nvPicPr>
        <p:blipFill>
          <a:blip r:embed="rId11">
            <a:extLst>
              <a:ext uri="{BEBA8EAE-BF5A-486C-A8C5-ECC9F3942E4B}">
                <a14:imgProps xmlns:a14="http://schemas.microsoft.com/office/drawing/2010/main">
                  <a14:imgLayer r:embed="rId12">
                    <a14:imgEffect>
                      <a14:sharpenSoften amount="25000"/>
                    </a14:imgEffect>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1548114" y="2924944"/>
            <a:ext cx="5544166" cy="3706687"/>
          </a:xfrm>
          <a:prstGeom prst="rect">
            <a:avLst/>
          </a:prstGeom>
          <a:noFill/>
          <a:ln>
            <a:noFill/>
          </a:ln>
        </p:spPr>
      </p:pic>
    </p:spTree>
    <p:extLst>
      <p:ext uri="{BB962C8B-B14F-4D97-AF65-F5344CB8AC3E}">
        <p14:creationId xmlns:p14="http://schemas.microsoft.com/office/powerpoint/2010/main" val="398420018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3433783001"/>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chemeClr val="bg2">
                  <a:lumMod val="75000"/>
                  <a:tint val="66000"/>
                  <a:satMod val="160000"/>
                </a:schemeClr>
              </a:gs>
              <a:gs pos="50000">
                <a:schemeClr val="bg2">
                  <a:lumMod val="75000"/>
                  <a:tint val="44500"/>
                  <a:satMod val="160000"/>
                </a:schemeClr>
              </a:gs>
              <a:gs pos="100000">
                <a:schemeClr val="bg2">
                  <a:lumMod val="75000"/>
                  <a:tint val="23500"/>
                  <a:satMod val="160000"/>
                </a:scheme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1800" b="1" dirty="0">
                <a:effectLst>
                  <a:outerShdw blurRad="38100" dist="38100" dir="2700000" algn="tl">
                    <a:srgbClr val="000000">
                      <a:alpha val="43137"/>
                    </a:srgbClr>
                  </a:outerShdw>
                </a:effectLst>
                <a:latin typeface="Book Antiqua" pitchFamily="18" charset="0"/>
              </a:rPr>
              <a:t> </a:t>
            </a:r>
            <a:r>
              <a:rPr lang="ru-RU" sz="2200" b="1" i="1" u="sng"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Семейное древо</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Вместе с ребенком рисуете большое дерево на ватмане (или на стене — почему бы и нет?).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В самом начале приклеиваете фото вашего ребенка</a:t>
            </a:r>
            <a:r>
              <a:rPr lang="ru-RU" sz="1900" b="1" dirty="0">
                <a:effectLst>
                  <a:outerShdw blurRad="38100" dist="38100" dir="2700000" algn="tl">
                    <a:srgbClr val="000000">
                      <a:alpha val="43137"/>
                    </a:srgbClr>
                  </a:outerShdw>
                </a:effectLst>
                <a:latin typeface="Book Antiqua" pitchFamily="18" charset="0"/>
              </a:rPr>
              <a:t>, чуть выше — вас, ваших родителей, братьев и сестер и пр. </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Такое древо подходит и для украшения дома, но главное —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для укрепления семейных связей. </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При составлении и изучении семейного древа становятся понятнее отношения между людьми, возникает целая история. Сейчас появилась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возможность создавать семейное древо онлайн, на специальных сайтах и в приложениях</a:t>
            </a:r>
            <a:r>
              <a:rPr lang="ru-RU" sz="1900" b="1" dirty="0">
                <a:effectLst>
                  <a:outerShdw blurRad="38100" dist="38100" dir="2700000" algn="tl">
                    <a:srgbClr val="000000">
                      <a:alpha val="43137"/>
                    </a:srgbClr>
                  </a:outerShdw>
                </a:effectLst>
                <a:latin typeface="Book Antiqua" pitchFamily="18" charset="0"/>
              </a:rPr>
              <a:t>, но в случае </a:t>
            </a:r>
          </a:p>
          <a:p>
            <a:pPr marL="0" indent="0">
              <a:buNone/>
            </a:pPr>
            <a:r>
              <a:rPr lang="ru-RU" sz="1900" b="1" dirty="0">
                <a:effectLst>
                  <a:outerShdw blurRad="38100" dist="38100" dir="2700000" algn="tl">
                    <a:srgbClr val="000000">
                      <a:alpha val="43137"/>
                    </a:srgbClr>
                  </a:outerShdw>
                </a:effectLst>
                <a:latin typeface="Book Antiqua" pitchFamily="18" charset="0"/>
              </a:rPr>
              <a:t>     с ребёнком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полезнее сделать </a:t>
            </a:r>
          </a:p>
          <a:p>
            <a:pPr marL="0" indent="0">
              <a:buNone/>
            </a:pP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     это своими руками</a:t>
            </a:r>
            <a:r>
              <a:rPr lang="ru-RU" sz="1900" b="1" dirty="0">
                <a:effectLst>
                  <a:outerShdw blurRad="38100" dist="38100" dir="2700000" algn="tl">
                    <a:srgbClr val="000000">
                      <a:alpha val="43137"/>
                    </a:srgbClr>
                  </a:outerShdw>
                </a:effectLst>
                <a:latin typeface="Book Antiqua" pitchFamily="18" charset="0"/>
              </a:rPr>
              <a:t>: отобрать </a:t>
            </a:r>
          </a:p>
          <a:p>
            <a:pPr marL="0" indent="0">
              <a:buNone/>
            </a:pPr>
            <a:r>
              <a:rPr lang="ru-RU" sz="1900" b="1" dirty="0">
                <a:effectLst>
                  <a:outerShdw blurRad="38100" dist="38100" dir="2700000" algn="tl">
                    <a:srgbClr val="000000">
                      <a:alpha val="43137"/>
                    </a:srgbClr>
                  </a:outerShdw>
                </a:effectLst>
                <a:latin typeface="Book Antiqua" pitchFamily="18" charset="0"/>
              </a:rPr>
              <a:t>     фотографии членов семьи, </a:t>
            </a:r>
          </a:p>
          <a:p>
            <a:pPr marL="0" indent="0">
              <a:buNone/>
            </a:pPr>
            <a:r>
              <a:rPr lang="ru-RU" sz="1900" b="1" dirty="0">
                <a:effectLst>
                  <a:outerShdw blurRad="38100" dist="38100" dir="2700000" algn="tl">
                    <a:srgbClr val="000000">
                      <a:alpha val="43137"/>
                    </a:srgbClr>
                  </a:outerShdw>
                </a:effectLst>
                <a:latin typeface="Book Antiqua" pitchFamily="18" charset="0"/>
              </a:rPr>
              <a:t>     вырезать, нарисовать </a:t>
            </a:r>
          </a:p>
          <a:p>
            <a:pPr marL="0" indent="0">
              <a:buNone/>
            </a:pPr>
            <a:r>
              <a:rPr lang="ru-RU" sz="1900" b="1" dirty="0">
                <a:effectLst>
                  <a:outerShdw blurRad="38100" dist="38100" dir="2700000" algn="tl">
                    <a:srgbClr val="000000">
                      <a:alpha val="43137"/>
                    </a:srgbClr>
                  </a:outerShdw>
                </a:effectLst>
                <a:latin typeface="Book Antiqua" pitchFamily="18" charset="0"/>
              </a:rPr>
              <a:t>    и вместе раскрасить древо. </a:t>
            </a:r>
          </a:p>
          <a:p>
            <a:pPr marL="0" indent="0">
              <a:buNone/>
            </a:pPr>
            <a:endParaRPr lang="ru-RU" sz="1900" b="1" dirty="0">
              <a:effectLst>
                <a:outerShdw blurRad="38100" dist="38100" dir="2700000" algn="tl">
                  <a:srgbClr val="000000">
                    <a:alpha val="43137"/>
                  </a:srgbClr>
                </a:outerShdw>
              </a:effectLst>
              <a:latin typeface="Book Antiqua" pitchFamily="18" charset="0"/>
            </a:endParaRPr>
          </a:p>
        </p:txBody>
      </p:sp>
      <p:sp>
        <p:nvSpPr>
          <p:cNvPr id="7"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Идеи  для домашней фототерапии.</a:t>
            </a:r>
            <a:b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br>
            <a:endPar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endParaRPr>
          </a:p>
        </p:txBody>
      </p:sp>
      <p:pic>
        <p:nvPicPr>
          <p:cNvPr id="13" name="Рисунок 12" descr="древо"/>
          <p:cNvPicPr/>
          <p:nvPr/>
        </p:nvPicPr>
        <p:blipFill>
          <a:blip r:embed="rId11">
            <a:extLst>
              <a:ext uri="{BEBA8EAE-BF5A-486C-A8C5-ECC9F3942E4B}">
                <a14:imgProps xmlns:a14="http://schemas.microsoft.com/office/drawing/2010/main">
                  <a14:imgLayer r:embed="rId12">
                    <a14:imgEffect>
                      <a14:sharpenSoften amount="25000"/>
                    </a14:imgEffect>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4211960" y="3429000"/>
            <a:ext cx="4824536" cy="3268689"/>
          </a:xfrm>
          <a:prstGeom prst="rect">
            <a:avLst/>
          </a:prstGeom>
          <a:noFill/>
          <a:ln>
            <a:noFill/>
          </a:ln>
        </p:spPr>
      </p:pic>
    </p:spTree>
    <p:extLst>
      <p:ext uri="{BB962C8B-B14F-4D97-AF65-F5344CB8AC3E}">
        <p14:creationId xmlns:p14="http://schemas.microsoft.com/office/powerpoint/2010/main" val="214522391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3971909678"/>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76672"/>
            <a:ext cx="9144000" cy="6381328"/>
          </a:xfrm>
          <a:gradFill flip="none" rotWithShape="1">
            <a:gsLst>
              <a:gs pos="0">
                <a:schemeClr val="bg2">
                  <a:lumMod val="75000"/>
                  <a:tint val="66000"/>
                  <a:satMod val="160000"/>
                </a:schemeClr>
              </a:gs>
              <a:gs pos="50000">
                <a:schemeClr val="bg2">
                  <a:lumMod val="75000"/>
                  <a:tint val="44500"/>
                  <a:satMod val="160000"/>
                </a:schemeClr>
              </a:gs>
              <a:gs pos="100000">
                <a:schemeClr val="bg2">
                  <a:lumMod val="75000"/>
                  <a:tint val="23500"/>
                  <a:satMod val="160000"/>
                </a:scheme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1900" b="1" dirty="0">
                <a:effectLst>
                  <a:outerShdw blurRad="38100" dist="38100" dir="2700000" algn="tl">
                    <a:srgbClr val="000000">
                      <a:alpha val="43137"/>
                    </a:srgbClr>
                  </a:outerShdw>
                </a:effectLst>
                <a:latin typeface="Book Antiqua" pitchFamily="18" charset="0"/>
              </a:rPr>
              <a:t>Фотография в работе с семьями воспитанников имеет огромное психологическое воздействие – создание </a:t>
            </a:r>
            <a:r>
              <a:rPr lang="ru-RU" sz="2200" b="1" i="1" u="sng"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фотоколлажей</a:t>
            </a:r>
            <a:r>
              <a:rPr lang="ru-RU" sz="1900" b="1" dirty="0">
                <a:effectLst>
                  <a:outerShdw blurRad="38100" dist="38100" dir="2700000" algn="tl">
                    <a:srgbClr val="000000">
                      <a:alpha val="43137"/>
                    </a:srgbClr>
                  </a:outerShdw>
                </a:effectLst>
                <a:latin typeface="Book Antiqua" pitchFamily="18" charset="0"/>
              </a:rPr>
              <a:t> </a:t>
            </a:r>
          </a:p>
          <a:p>
            <a:pPr marL="0" indent="0">
              <a:buNone/>
            </a:pPr>
            <a:endParaRPr lang="ru-RU" sz="1900" b="1" dirty="0">
              <a:effectLst>
                <a:outerShdw blurRad="38100" dist="38100" dir="2700000" algn="tl">
                  <a:srgbClr val="000000">
                    <a:alpha val="43137"/>
                  </a:srgbClr>
                </a:outerShdw>
              </a:effectLst>
              <a:latin typeface="Book Antiqua" pitchFamily="18" charset="0"/>
            </a:endParaRP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работа с личными фотографиями –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это поиск решений существующих проблем, формирование новых эффективных паттернов поведения</a:t>
            </a:r>
            <a:r>
              <a:rPr lang="ru-RU" sz="1900" b="1" dirty="0">
                <a:effectLst>
                  <a:outerShdw blurRad="38100" dist="38100" dir="2700000" algn="tl">
                    <a:srgbClr val="000000">
                      <a:alpha val="43137"/>
                    </a:srgbClr>
                  </a:outerShdw>
                </a:effectLst>
                <a:latin typeface="Book Antiqua" pitchFamily="18" charset="0"/>
              </a:rPr>
              <a:t>.</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Фотография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в работе с педагогами</a:t>
            </a:r>
            <a:r>
              <a:rPr lang="ru-RU" sz="1900" b="1" dirty="0">
                <a:effectLst>
                  <a:outerShdw blurRad="38100" dist="38100" dir="2700000" algn="tl">
                    <a:srgbClr val="000000">
                      <a:alpha val="43137"/>
                    </a:srgbClr>
                  </a:outerShdw>
                </a:effectLst>
                <a:latin typeface="Book Antiqua" pitchFamily="18" charset="0"/>
              </a:rPr>
              <a:t>, в первую очередь,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направлена на профилактику синдрома эмоционального выгорания. </a:t>
            </a:r>
            <a:r>
              <a:rPr lang="ru-RU" sz="1900" b="1" dirty="0">
                <a:effectLst>
                  <a:outerShdw blurRad="38100" dist="38100" dir="2700000" algn="tl">
                    <a:srgbClr val="000000">
                      <a:alpha val="43137"/>
                    </a:srgbClr>
                  </a:outerShdw>
                </a:effectLst>
                <a:latin typeface="Book Antiqua" pitchFamily="18" charset="0"/>
              </a:rPr>
              <a:t>В практике работы существует система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еженедельных психологических разгрузок с использованием презентаций ряда фотографий и музыкальным сопровождением</a:t>
            </a:r>
            <a:r>
              <a:rPr lang="ru-RU" sz="1900" b="1" dirty="0">
                <a:effectLst>
                  <a:outerShdw blurRad="38100" dist="38100" dir="2700000" algn="tl">
                    <a:srgbClr val="000000">
                      <a:alpha val="43137"/>
                    </a:srgbClr>
                  </a:outerShdw>
                </a:effectLst>
                <a:latin typeface="Book Antiqua" pitchFamily="18" charset="0"/>
              </a:rPr>
              <a:t> («Природа», «Чувства и эмоции», «Дети», «Семья», и др.). Фототерапия как элемент психологического тренинга для педагогов, предполагает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использование готовых снимков из семейного альбома и создание фотоснимков на заданную тему</a:t>
            </a:r>
            <a:r>
              <a:rPr lang="ru-RU" sz="1900" b="1" dirty="0">
                <a:effectLst>
                  <a:outerShdw blurRad="38100" dist="38100" dir="2700000" algn="tl">
                    <a:srgbClr val="000000">
                      <a:alpha val="43137"/>
                    </a:srgbClr>
                  </a:outerShdw>
                </a:effectLst>
                <a:latin typeface="Book Antiqua" pitchFamily="18" charset="0"/>
              </a:rPr>
              <a:t>, в том числе портретов и автопортретов.</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Особое место занимают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выставки фоторабот взрослых и детей </a:t>
            </a:r>
            <a:r>
              <a:rPr lang="ru-RU" sz="1900" b="1" dirty="0">
                <a:effectLst>
                  <a:outerShdw blurRad="38100" dist="38100" dir="2700000" algn="tl">
                    <a:srgbClr val="000000">
                      <a:alpha val="43137"/>
                    </a:srgbClr>
                  </a:outerShdw>
                </a:effectLst>
                <a:latin typeface="Book Antiqua" pitchFamily="18" charset="0"/>
              </a:rPr>
              <a:t>в помещении ОО, оказывая положительное воздействие на всех участников образовательного процесса.</a:t>
            </a:r>
          </a:p>
          <a:p>
            <a:pPr>
              <a:buFont typeface="Arial" pitchFamily="34" charset="0"/>
              <a:buChar char="•"/>
            </a:pPr>
            <a:endParaRPr lang="ru-RU" sz="1800" b="1" dirty="0">
              <a:effectLst>
                <a:outerShdw blurRad="38100" dist="38100" dir="2700000" algn="tl">
                  <a:srgbClr val="000000">
                    <a:alpha val="43137"/>
                  </a:srgbClr>
                </a:outerShdw>
              </a:effectLst>
              <a:latin typeface="Book Antiqua" pitchFamily="18" charset="0"/>
            </a:endParaRPr>
          </a:p>
        </p:txBody>
      </p:sp>
      <p:sp>
        <p:nvSpPr>
          <p:cNvPr id="7"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 семьей, с педагогами</a:t>
            </a:r>
          </a:p>
        </p:txBody>
      </p:sp>
      <p:graphicFrame>
        <p:nvGraphicFramePr>
          <p:cNvPr id="2" name="Таблица 1"/>
          <p:cNvGraphicFramePr>
            <a:graphicFrameLocks noGrp="1"/>
          </p:cNvGraphicFramePr>
          <p:nvPr>
            <p:extLst>
              <p:ext uri="{D42A27DB-BD31-4B8C-83A1-F6EECF244321}">
                <p14:modId xmlns:p14="http://schemas.microsoft.com/office/powerpoint/2010/main" val="4095001355"/>
              </p:ext>
            </p:extLst>
          </p:nvPr>
        </p:nvGraphicFramePr>
        <p:xfrm>
          <a:off x="107503" y="1196752"/>
          <a:ext cx="8928993" cy="370840"/>
        </p:xfrm>
        <a:graphic>
          <a:graphicData uri="http://schemas.openxmlformats.org/drawingml/2006/table">
            <a:tbl>
              <a:tblPr firstRow="1" bandRow="1">
                <a:tableStyleId>{5940675A-B579-460E-94D1-54222C63F5DA}</a:tableStyleId>
              </a:tblPr>
              <a:tblGrid>
                <a:gridCol w="2952329">
                  <a:extLst>
                    <a:ext uri="{9D8B030D-6E8A-4147-A177-3AD203B41FA5}">
                      <a16:colId xmlns:a16="http://schemas.microsoft.com/office/drawing/2014/main" val="20000"/>
                    </a:ext>
                  </a:extLst>
                </a:gridCol>
                <a:gridCol w="2736304">
                  <a:extLst>
                    <a:ext uri="{9D8B030D-6E8A-4147-A177-3AD203B41FA5}">
                      <a16:colId xmlns:a16="http://schemas.microsoft.com/office/drawing/2014/main" val="20001"/>
                    </a:ext>
                  </a:extLst>
                </a:gridCol>
                <a:gridCol w="3240360">
                  <a:extLst>
                    <a:ext uri="{9D8B030D-6E8A-4147-A177-3AD203B41FA5}">
                      <a16:colId xmlns:a16="http://schemas.microsoft.com/office/drawing/2014/main" val="20002"/>
                    </a:ext>
                  </a:extLst>
                </a:gridCol>
              </a:tblGrid>
              <a:tr h="370840">
                <a:tc>
                  <a:txBody>
                    <a:bodyPr/>
                    <a:lstStyle/>
                    <a:p>
                      <a:r>
                        <a:rPr lang="ru-RU" sz="1800" b="1" dirty="0">
                          <a:effectLst>
                            <a:outerShdw blurRad="38100" dist="38100" dir="2700000" algn="tl">
                              <a:srgbClr val="000000">
                                <a:alpha val="43137"/>
                              </a:srgbClr>
                            </a:outerShdw>
                          </a:effectLst>
                          <a:latin typeface="Book Antiqua" pitchFamily="18" charset="0"/>
                        </a:rPr>
                        <a:t>«А я воспитываю так…» </a:t>
                      </a:r>
                      <a:endParaRPr lang="ru-RU" dirty="0"/>
                    </a:p>
                  </a:txBody>
                  <a:tcPr>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tc>
                  <a:txBody>
                    <a:bodyPr/>
                    <a:lstStyle/>
                    <a:p>
                      <a:r>
                        <a:rPr lang="ru-RU" sz="1800" b="1" dirty="0">
                          <a:effectLst>
                            <a:outerShdw blurRad="38100" dist="38100" dir="2700000" algn="tl">
                              <a:srgbClr val="000000">
                                <a:alpha val="43137"/>
                              </a:srgbClr>
                            </a:outerShdw>
                          </a:effectLst>
                          <a:latin typeface="Book Antiqua" pitchFamily="18" charset="0"/>
                        </a:rPr>
                        <a:t>«Мы и наше будущее» </a:t>
                      </a:r>
                      <a:endParaRPr lang="ru-RU" dirty="0"/>
                    </a:p>
                  </a:txBody>
                  <a:tcPr>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tc>
                  <a:txBody>
                    <a:bodyPr/>
                    <a:lstStyle/>
                    <a:p>
                      <a:r>
                        <a:rPr lang="ru-RU" sz="1800" b="1" dirty="0">
                          <a:effectLst>
                            <a:outerShdw blurRad="38100" dist="38100" dir="2700000" algn="tl">
                              <a:srgbClr val="000000">
                                <a:alpha val="43137"/>
                              </a:srgbClr>
                            </a:outerShdw>
                          </a:effectLst>
                          <a:latin typeface="Book Antiqua" pitchFamily="18" charset="0"/>
                        </a:rPr>
                        <a:t>«Счастье материнства»  др.</a:t>
                      </a:r>
                      <a:endParaRPr lang="ru-RU" dirty="0"/>
                    </a:p>
                  </a:txBody>
                  <a:tcPr>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48478186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654711792"/>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solidFill>
            <a:schemeClr val="bg1"/>
          </a:soli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техника визуального искусства</a:t>
            </a:r>
            <a:r>
              <a:rPr lang="ru-RU" sz="1900" b="1" dirty="0">
                <a:effectLst>
                  <a:outerShdw blurRad="38100" dist="38100" dir="2700000" algn="tl">
                    <a:srgbClr val="000000">
                      <a:alpha val="43137"/>
                    </a:srgbClr>
                  </a:outerShdw>
                </a:effectLst>
                <a:latin typeface="Book Antiqua" pitchFamily="18" charset="0"/>
              </a:rPr>
              <a:t>, родственная коллажу, но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использующая объёмные детали или целые предметы, скомпонованные на плоскости как картина</a:t>
            </a:r>
            <a:r>
              <a:rPr lang="ru-RU" sz="1900" b="1" dirty="0">
                <a:effectLst>
                  <a:outerShdw blurRad="38100" dist="38100" dir="2700000" algn="tl">
                    <a:srgbClr val="000000">
                      <a:alpha val="43137"/>
                    </a:srgbClr>
                  </a:outerShdw>
                </a:effectLst>
                <a:latin typeface="Book Antiqua" pitchFamily="18" charset="0"/>
              </a:rPr>
              <a:t>. </a:t>
            </a:r>
          </a:p>
          <a:p>
            <a:pPr>
              <a:buFont typeface="Wingdings"/>
              <a:buChar char="v"/>
            </a:pPr>
            <a:r>
              <a:rPr lang="ru-RU" sz="1900" b="1" dirty="0">
                <a:effectLst>
                  <a:outerShdw blurRad="38100" dist="38100" dir="2700000" algn="tl">
                    <a:srgbClr val="000000">
                      <a:alpha val="43137"/>
                    </a:srgbClr>
                  </a:outerShdw>
                </a:effectLst>
                <a:latin typeface="Book Antiqua" pitchFamily="18" charset="0"/>
              </a:rPr>
              <a:t>Допускает живописные </a:t>
            </a:r>
            <a:r>
              <a:rPr lang="ru-RU" sz="1900" b="1" u="sng"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дополнения</a:t>
            </a:r>
            <a:r>
              <a:rPr lang="ru-RU" sz="1900" b="1" dirty="0">
                <a:effectLst>
                  <a:outerShdw blurRad="38100" dist="38100" dir="2700000" algn="tl">
                    <a:srgbClr val="000000">
                      <a:alpha val="43137"/>
                    </a:srgbClr>
                  </a:outerShdw>
                </a:effectLst>
                <a:latin typeface="Book Antiqua" pitchFamily="18" charset="0"/>
              </a:rPr>
              <a:t> </a:t>
            </a:r>
            <a:r>
              <a:rPr lang="ru-RU" sz="2000" b="1" i="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красками</a:t>
            </a:r>
            <a:r>
              <a:rPr lang="ru-RU" sz="1900" b="1" dirty="0">
                <a:effectLst>
                  <a:outerShdw blurRad="38100" dist="38100" dir="2700000" algn="tl">
                    <a:srgbClr val="000000">
                      <a:alpha val="43137"/>
                    </a:srgbClr>
                  </a:outerShdw>
                </a:effectLst>
                <a:latin typeface="Book Antiqua" pitchFamily="18" charset="0"/>
              </a:rPr>
              <a:t>, а также </a:t>
            </a:r>
            <a:r>
              <a:rPr lang="ru-RU" sz="2000" b="1" i="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металлом, деревом, тканью</a:t>
            </a:r>
            <a:r>
              <a:rPr lang="ru-RU" sz="1900" b="1" dirty="0">
                <a:effectLst>
                  <a:outerShdw blurRad="38100" dist="38100" dir="2700000" algn="tl">
                    <a:srgbClr val="000000">
                      <a:alpha val="43137"/>
                    </a:srgbClr>
                  </a:outerShdw>
                </a:effectLst>
                <a:latin typeface="Book Antiqua" pitchFamily="18" charset="0"/>
              </a:rPr>
              <a:t> и другими структурами. </a:t>
            </a:r>
          </a:p>
          <a:p>
            <a:pPr>
              <a:buFont typeface="Wingdings"/>
              <a:buChar char="v"/>
            </a:pPr>
            <a:r>
              <a:rPr lang="ru-RU" sz="1900" b="1" dirty="0">
                <a:effectLst>
                  <a:outerShdw blurRad="38100" dist="38100" dir="2700000" algn="tl">
                    <a:srgbClr val="000000">
                      <a:alpha val="43137"/>
                    </a:srgbClr>
                  </a:outerShdw>
                </a:effectLst>
                <a:latin typeface="Book Antiqua" pitchFamily="18" charset="0"/>
              </a:rPr>
              <a:t>Иногда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применяется и к другим произведениям</a:t>
            </a:r>
            <a:r>
              <a:rPr lang="ru-RU" sz="1900" b="1" dirty="0">
                <a:effectLst>
                  <a:outerShdw blurRad="38100" dist="38100" dir="2700000" algn="tl">
                    <a:srgbClr val="000000">
                      <a:alpha val="43137"/>
                    </a:srgbClr>
                  </a:outerShdw>
                </a:effectLst>
                <a:latin typeface="Book Antiqua" pitchFamily="18" charset="0"/>
              </a:rPr>
              <a:t>, от </a:t>
            </a:r>
            <a:r>
              <a:rPr lang="ru-RU" sz="2000" b="1" i="1" dirty="0">
                <a:ln w="12700">
                  <a:solidFill>
                    <a:schemeClr val="tx2">
                      <a:satMod val="155000"/>
                    </a:schemeClr>
                  </a:solidFill>
                  <a:prstDash val="solid"/>
                </a:ln>
                <a:solidFill>
                  <a:srgbClr val="006600"/>
                </a:solidFill>
                <a:effectLst>
                  <a:outerShdw blurRad="41275" dist="20320" dir="1800000" algn="tl" rotWithShape="0">
                    <a:srgbClr val="000000">
                      <a:alpha val="40000"/>
                    </a:srgbClr>
                  </a:outerShdw>
                </a:effectLst>
                <a:latin typeface="Book Antiqua" pitchFamily="18" charset="0"/>
              </a:rPr>
              <a:t>фотомонтажей </a:t>
            </a:r>
            <a:r>
              <a:rPr lang="ru-RU" sz="1900" b="1" dirty="0">
                <a:effectLst>
                  <a:outerShdw blurRad="38100" dist="38100" dir="2700000" algn="tl">
                    <a:srgbClr val="000000">
                      <a:alpha val="43137"/>
                    </a:srgbClr>
                  </a:outerShdw>
                </a:effectLst>
                <a:latin typeface="Book Antiqua" pitchFamily="18" charset="0"/>
              </a:rPr>
              <a:t>до </a:t>
            </a:r>
            <a:r>
              <a:rPr lang="ru-RU" sz="2000" b="1" i="1" dirty="0">
                <a:ln w="12700">
                  <a:solidFill>
                    <a:schemeClr val="tx2">
                      <a:satMod val="155000"/>
                    </a:schemeClr>
                  </a:solidFill>
                  <a:prstDash val="solid"/>
                </a:ln>
                <a:solidFill>
                  <a:srgbClr val="006600"/>
                </a:solidFill>
                <a:effectLst>
                  <a:outerShdw blurRad="41275" dist="20320" dir="1800000" algn="tl" rotWithShape="0">
                    <a:srgbClr val="000000">
                      <a:alpha val="40000"/>
                    </a:srgbClr>
                  </a:outerShdw>
                </a:effectLst>
                <a:latin typeface="Book Antiqua" pitchFamily="18" charset="0"/>
              </a:rPr>
              <a:t>пространственных композиций</a:t>
            </a:r>
            <a:r>
              <a:rPr lang="ru-RU" sz="1900" b="1" dirty="0">
                <a:effectLst>
                  <a:outerShdw blurRad="38100" dist="38100" dir="2700000" algn="tl">
                    <a:srgbClr val="000000">
                      <a:alpha val="43137"/>
                    </a:srgbClr>
                  </a:outerShdw>
                </a:effectLst>
                <a:latin typeface="Book Antiqua" pitchFamily="18" charset="0"/>
              </a:rPr>
              <a:t>, поскольку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терминология новейшего визуального искусства не вполне устоялась</a:t>
            </a:r>
            <a:r>
              <a:rPr lang="ru-RU" sz="1900" b="1" dirty="0">
                <a:effectLst>
                  <a:outerShdw blurRad="38100" dist="38100" dir="2700000" algn="tl">
                    <a:srgbClr val="000000">
                      <a:alpha val="43137"/>
                    </a:srgbClr>
                  </a:outerShdw>
                </a:effectLst>
                <a:latin typeface="Book Antiqua" pitchFamily="18" charset="0"/>
              </a:rPr>
              <a:t>.</a:t>
            </a:r>
          </a:p>
          <a:p>
            <a:pPr>
              <a:buFont typeface="Wingdings"/>
              <a:buChar char="v"/>
            </a:pPr>
            <a:r>
              <a:rPr lang="ru-RU" sz="1900" b="1" dirty="0">
                <a:effectLst>
                  <a:outerShdw blurRad="38100" dist="38100" dir="2700000" algn="tl">
                    <a:srgbClr val="000000">
                      <a:alpha val="43137"/>
                    </a:srgbClr>
                  </a:outerShdw>
                </a:effectLst>
                <a:latin typeface="Book Antiqua" pitchFamily="18" charset="0"/>
              </a:rPr>
              <a:t>Вид произведения современного искусства, или артефакт, представляющий собой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трехмерную композицию, составленную из каких-либо </a:t>
            </a:r>
            <a:r>
              <a:rPr lang="ru-RU" sz="2000" b="1" i="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предметов утилитарного назначения или их деталей и обломков</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 или (и) </a:t>
            </a:r>
            <a:r>
              <a:rPr lang="ru-RU" sz="2000" b="1" i="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специально созданных объектов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и заключенную </a:t>
            </a:r>
            <a:r>
              <a:rPr lang="ru-RU" sz="2000" b="1" i="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в пространство какого-либо ящика или коробки</a:t>
            </a:r>
            <a:r>
              <a:rPr lang="ru-RU" sz="1900" b="1" dirty="0">
                <a:effectLst>
                  <a:outerShdw blurRad="38100" dist="38100" dir="2700000" algn="tl">
                    <a:srgbClr val="000000">
                      <a:alpha val="43137"/>
                    </a:srgbClr>
                  </a:outerShdw>
                </a:effectLst>
                <a:latin typeface="Book Antiqua" pitchFamily="18" charset="0"/>
              </a:rPr>
              <a:t>. Своего рода станковое произведение ПОСТ-культуры. </a:t>
            </a:r>
          </a:p>
          <a:p>
            <a:pPr>
              <a:buFont typeface="Wingdings"/>
              <a:buChar char="v"/>
            </a:pPr>
            <a:r>
              <a:rPr lang="ru-RU" sz="1900" b="1" dirty="0">
                <a:effectLst>
                  <a:outerShdw blurRad="38100" dist="38100" dir="2700000" algn="tl">
                    <a:srgbClr val="000000">
                      <a:alpha val="43137"/>
                    </a:srgbClr>
                  </a:outerShdw>
                </a:effectLst>
                <a:latin typeface="Book Antiqua" pitchFamily="18" charset="0"/>
              </a:rPr>
              <a:t>Термин был введен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в 1953 г. Жаном </a:t>
            </a:r>
            <a:r>
              <a:rPr lang="ru-RU" sz="1900" b="1" dirty="0" err="1">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Дюбюффе</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 </a:t>
            </a:r>
            <a:r>
              <a:rPr lang="ru-RU" sz="1900" b="1" dirty="0">
                <a:effectLst>
                  <a:outerShdw blurRad="38100" dist="38100" dir="2700000" algn="tl">
                    <a:srgbClr val="000000">
                      <a:alpha val="43137"/>
                    </a:srgbClr>
                  </a:outerShdw>
                </a:effectLst>
                <a:latin typeface="Book Antiqua" pitchFamily="18" charset="0"/>
              </a:rPr>
              <a:t>для обозначения своей серии литографий, созданных на основе коллажей из бумаги.</a:t>
            </a:r>
          </a:p>
          <a:p>
            <a:pPr>
              <a:buFont typeface="Wingdings"/>
              <a:buChar char="v"/>
            </a:pPr>
            <a:r>
              <a:rPr lang="ru-RU" sz="1900" b="1" dirty="0">
                <a:effectLst>
                  <a:outerShdw blurRad="38100" dist="38100" dir="2700000" algn="tl">
                    <a:srgbClr val="000000">
                      <a:alpha val="43137"/>
                    </a:srgbClr>
                  </a:outerShdw>
                </a:effectLst>
                <a:latin typeface="Book Antiqua" pitchFamily="18" charset="0"/>
              </a:rPr>
              <a:t>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В 1954 г. он перенес это обозначение на трехмерные камерные объекты</a:t>
            </a:r>
            <a:r>
              <a:rPr lang="ru-RU" sz="1900" b="1" dirty="0">
                <a:effectLst>
                  <a:outerShdw blurRad="38100" dist="38100" dir="2700000" algn="tl">
                    <a:srgbClr val="000000">
                      <a:alpha val="43137"/>
                    </a:srgbClr>
                  </a:outerShdw>
                </a:effectLst>
                <a:latin typeface="Book Antiqua" pitchFamily="18" charset="0"/>
              </a:rPr>
              <a:t>, создаваемые из папье-маше, кусочков дерева и других материалов и обломков от каких-то предметов.</a:t>
            </a:r>
          </a:p>
        </p:txBody>
      </p:sp>
      <p:sp>
        <p:nvSpPr>
          <p:cNvPr id="7"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 АССАМБЛЯЖ</a:t>
            </a:r>
          </a:p>
        </p:txBody>
      </p:sp>
    </p:spTree>
    <p:extLst>
      <p:ext uri="{BB962C8B-B14F-4D97-AF65-F5344CB8AC3E}">
        <p14:creationId xmlns:p14="http://schemas.microsoft.com/office/powerpoint/2010/main" val="369946741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2962877826"/>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15213"/>
            <a:ext cx="9144000" cy="6842787"/>
          </a:xfrm>
          <a:solidFill>
            <a:schemeClr val="bg1"/>
          </a:solidFill>
        </p:spPr>
        <p:style>
          <a:lnRef idx="1">
            <a:schemeClr val="accent2"/>
          </a:lnRef>
          <a:fillRef idx="2">
            <a:schemeClr val="accent2"/>
          </a:fillRef>
          <a:effectRef idx="1">
            <a:schemeClr val="accent2"/>
          </a:effectRef>
          <a:fontRef idx="minor">
            <a:schemeClr val="dk1"/>
          </a:fontRef>
        </p:style>
        <p:txBody>
          <a:bodyPr/>
          <a:lstStyle/>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buNone/>
            </a:pPr>
            <a:endParaRPr lang="ru-RU" sz="1400" b="1" dirty="0">
              <a:effectLst>
                <a:outerShdw blurRad="38100" dist="38100" dir="2700000" algn="tl">
                  <a:srgbClr val="000000">
                    <a:alpha val="43137"/>
                  </a:srgbClr>
                </a:outerShdw>
              </a:effectLst>
              <a:latin typeface="Book Antiqua" pitchFamily="18" charset="0"/>
            </a:endParaRPr>
          </a:p>
          <a:p>
            <a:pPr marL="0" indent="0" algn="ctr">
              <a:buNone/>
            </a:pPr>
            <a:endParaRPr lang="ru-RU" sz="1400" b="1" dirty="0">
              <a:effectLst>
                <a:outerShdw blurRad="38100" dist="38100" dir="2700000" algn="tl">
                  <a:srgbClr val="000000">
                    <a:alpha val="43137"/>
                  </a:srgbClr>
                </a:outerShdw>
              </a:effectLst>
              <a:latin typeface="Book Antiqua" pitchFamily="18" charset="0"/>
            </a:endParaRPr>
          </a:p>
          <a:p>
            <a:pPr marL="0" indent="0" algn="ctr">
              <a:buNone/>
            </a:pPr>
            <a:endParaRPr lang="ru-RU" sz="1400" b="1" dirty="0">
              <a:effectLst>
                <a:outerShdw blurRad="38100" dist="38100" dir="2700000" algn="tl">
                  <a:srgbClr val="000000">
                    <a:alpha val="43137"/>
                  </a:srgbClr>
                </a:outerShdw>
              </a:effectLst>
              <a:latin typeface="Book Antiqua" pitchFamily="18" charset="0"/>
            </a:endParaRPr>
          </a:p>
        </p:txBody>
      </p:sp>
      <p:sp>
        <p:nvSpPr>
          <p:cNvPr id="7" name="Заголовок 6"/>
          <p:cNvSpPr>
            <a:spLocks noGrp="1"/>
          </p:cNvSpPr>
          <p:nvPr>
            <p:ph type="title"/>
          </p:nvPr>
        </p:nvSpPr>
        <p:spPr>
          <a:xfrm>
            <a:off x="179513" y="20873"/>
            <a:ext cx="3096344" cy="383791"/>
          </a:xfrm>
        </p:spPr>
        <p:style>
          <a:lnRef idx="1">
            <a:schemeClr val="accent3"/>
          </a:lnRef>
          <a:fillRef idx="2">
            <a:schemeClr val="accent3"/>
          </a:fillRef>
          <a:effectRef idx="1">
            <a:schemeClr val="accent3"/>
          </a:effectRef>
          <a:fontRef idx="minor">
            <a:schemeClr val="dk1"/>
          </a:fontRef>
        </p:style>
        <p:txBody>
          <a:bodyPr/>
          <a:lstStyle/>
          <a:p>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 АССАМБЛЯЖ</a:t>
            </a:r>
          </a:p>
        </p:txBody>
      </p:sp>
      <p:pic>
        <p:nvPicPr>
          <p:cNvPr id="1026" name="Picture 2" descr="C:\Users\Андрей\Desktop\8288666451ae9954f8689dcb316278ad--mixed-media-canvas-mixed-media-art.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430076" y="3212976"/>
            <a:ext cx="2661420" cy="330869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Андрей\Desktop\002_Kirsten_Hoving_AndromedaTheChainedPrincess.jp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779912" y="23732"/>
            <a:ext cx="3189244" cy="318924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Андрей\Desktop\48803576d226330c98a64e4069cfd2af.jp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0" y="2348880"/>
            <a:ext cx="3368552" cy="44857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143525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2635964380"/>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marL="0" indent="0">
              <a:buNone/>
            </a:pPr>
            <a:r>
              <a:rPr lang="ru-RU" sz="1800" b="1" dirty="0">
                <a:effectLst>
                  <a:outerShdw blurRad="38100" dist="38100" dir="2700000" algn="tl">
                    <a:srgbClr val="000000">
                      <a:alpha val="43137"/>
                    </a:srgbClr>
                  </a:outerShdw>
                </a:effectLst>
                <a:latin typeface="Book Antiqua" pitchFamily="18" charset="0"/>
              </a:rPr>
              <a:t>х</a:t>
            </a:r>
          </a:p>
        </p:txBody>
      </p:sp>
      <p:sp>
        <p:nvSpPr>
          <p:cNvPr id="7"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 Фототерапия в проектной деятельности</a:t>
            </a:r>
          </a:p>
        </p:txBody>
      </p:sp>
      <p:pic>
        <p:nvPicPr>
          <p:cNvPr id="1027" name="Picture 3" descr="F:\МАТЕРИАЛЫ ПСИХОЛОГА\ДОДЕЛАТЬ\Р И П\СДЕЛАТЬ ПРОЕКТ\ГОТОВЫЕ ПРОЕКТЫ\2018-2019\ДОМАШНИЕ ПИТОМЦЫ\20190102_085214.jpg"/>
          <p:cNvPicPr>
            <a:picLocks noChangeAspect="1" noChangeArrowheads="1"/>
          </p:cNvPicPr>
          <p:nvPr/>
        </p:nvPicPr>
        <p:blipFill rotWithShape="1">
          <a:blip r:embed="rId11" cstate="print">
            <a:extLst>
              <a:ext uri="{BEBA8EAE-BF5A-486C-A8C5-ECC9F3942E4B}">
                <a14:imgProps xmlns:a14="http://schemas.microsoft.com/office/drawing/2010/main">
                  <a14:imgLayer r:embed="rId12">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r="6544"/>
          <a:stretch/>
        </p:blipFill>
        <p:spPr bwMode="auto">
          <a:xfrm>
            <a:off x="107504" y="548680"/>
            <a:ext cx="8829848" cy="53145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31759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3822036745"/>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0"/>
            <a:ext cx="9144000" cy="6858000"/>
          </a:xfr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marL="457200" indent="-457200">
              <a:buAutoNum type="arabicPeriod" startAt="3"/>
            </a:pPr>
            <a:r>
              <a:rPr lang="ru-RU" sz="1900" b="1" i="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Активизирует и стимулирует их речевую активность</a:t>
            </a:r>
            <a:r>
              <a:rPr lang="ru-RU" sz="1900" b="1" dirty="0">
                <a:effectLst>
                  <a:outerShdw blurRad="38100" dist="38100" dir="2700000" algn="tl">
                    <a:srgbClr val="000000">
                      <a:alpha val="43137"/>
                    </a:srgbClr>
                  </a:outerShdw>
                </a:effectLst>
                <a:latin typeface="Book Antiqua" pitchFamily="18" charset="0"/>
              </a:rPr>
              <a:t>. Обогащает  устную речь. Детям предлагается детально описывать каждую фотографию с помощью специалиста, сочинять рассказы на заданную тему, фантазировать и воображать, что увеличивает словарный запас, снимает уровень детской тревожности при рассказе, описании фотографии, дает возможность ребенку раскрыться словесно и творчески.</a:t>
            </a:r>
          </a:p>
          <a:p>
            <a:pPr marL="457200" indent="-457200">
              <a:buAutoNum type="arabicPeriod" startAt="3"/>
            </a:pPr>
            <a:r>
              <a:rPr lang="ru-RU" sz="1900" b="1" i="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Улучшает качества внимания</a:t>
            </a:r>
            <a:r>
              <a:rPr lang="ru-RU" sz="1900" b="1" dirty="0">
                <a:effectLst>
                  <a:outerShdw blurRad="38100" dist="38100" dir="2700000" algn="tl">
                    <a:srgbClr val="000000">
                      <a:alpha val="43137"/>
                    </a:srgbClr>
                  </a:outerShdw>
                </a:effectLst>
                <a:latin typeface="Book Antiqua" pitchFamily="18" charset="0"/>
              </a:rPr>
              <a:t>. Яркий образ фотографии и детальное ее описание обеспечивает стимуляцию детского внимания.</a:t>
            </a:r>
          </a:p>
          <a:p>
            <a:pPr marL="457200" indent="-457200">
              <a:buAutoNum type="arabicPeriod" startAt="3"/>
            </a:pPr>
            <a:r>
              <a:rPr lang="ru-RU" sz="1900" b="1" i="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Развивает ребенка творчески</a:t>
            </a:r>
            <a:r>
              <a:rPr lang="ru-RU" sz="1900" b="1" dirty="0">
                <a:effectLst>
                  <a:outerShdw blurRad="38100" dist="38100" dir="2700000" algn="tl">
                    <a:srgbClr val="000000">
                      <a:alpha val="43137"/>
                    </a:srgbClr>
                  </a:outerShdw>
                </a:effectLst>
                <a:latin typeface="Book Antiqua" pitchFamily="18" charset="0"/>
              </a:rPr>
              <a:t>. Просмотр фотографий сформирует у ребенка чувство прекрасного и эстетический вкус, понимание красоты и способность ею наслаждаться, настроит на позитивный лад. Созерцая естественную красоту, ребенок увидит мир во всем его разнообразии, ощутит красоту природы.</a:t>
            </a:r>
          </a:p>
          <a:p>
            <a:pPr marL="457200" indent="-457200">
              <a:buAutoNum type="arabicPeriod" startAt="3"/>
            </a:pPr>
            <a:r>
              <a:rPr lang="ru-RU" sz="1900" b="1" i="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Снижает уровень тревожности у детей</a:t>
            </a:r>
            <a:r>
              <a:rPr lang="ru-RU" sz="1900" b="1" dirty="0">
                <a:effectLst>
                  <a:outerShdw blurRad="38100" dist="38100" dir="2700000" algn="tl">
                    <a:srgbClr val="000000">
                      <a:alpha val="43137"/>
                    </a:srgbClr>
                  </a:outerShdw>
                </a:effectLst>
                <a:latin typeface="Book Antiqua" pitchFamily="18" charset="0"/>
              </a:rPr>
              <a:t>. Положительный эффект фототерапия оказывает на нервную систему детей, осуществляя  расслабляющее и успокаивающее действие.    Во время описания ярких, красочных образов, у ребенка есть возможность эмоционально реагировать на фотографию, что дает возможность легко размещать детские переживания.</a:t>
            </a:r>
          </a:p>
          <a:p>
            <a:pPr marL="457200" indent="-457200">
              <a:buAutoNum type="arabicPeriod" startAt="3"/>
            </a:pPr>
            <a:r>
              <a:rPr lang="ru-RU" sz="1900" b="1" i="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Работает  с детскими страхами </a:t>
            </a:r>
            <a:r>
              <a:rPr lang="ru-RU" sz="1900" b="1" dirty="0">
                <a:effectLst>
                  <a:outerShdw blurRad="38100" dist="38100" dir="2700000" algn="tl">
                    <a:srgbClr val="000000">
                      <a:alpha val="43137"/>
                    </a:srgbClr>
                  </a:outerShdw>
                </a:effectLst>
                <a:latin typeface="Book Antiqua" pitchFamily="18" charset="0"/>
              </a:rPr>
              <a:t>насекомых, зверей и многого другого. Соприкасаясь со своим страхом через фотографию, у ребенка легче и спокойнее проживаются интенсивные чувства и эмоции.</a:t>
            </a:r>
          </a:p>
          <a:p>
            <a:pPr>
              <a:buFontTx/>
              <a:buChar char="-"/>
            </a:pPr>
            <a:endParaRPr lang="ru-RU" sz="1900" b="1" dirty="0">
              <a:effectLst>
                <a:outerShdw blurRad="38100" dist="38100" dir="2700000" algn="tl">
                  <a:srgbClr val="000000">
                    <a:alpha val="43137"/>
                  </a:srgbClr>
                </a:outerShdw>
              </a:effectLst>
              <a:latin typeface="Book Antiqua" pitchFamily="18" charset="0"/>
            </a:endParaRPr>
          </a:p>
          <a:p>
            <a:pPr>
              <a:buFontTx/>
              <a:buChar char="-"/>
            </a:pPr>
            <a:endParaRPr lang="ru-RU" sz="1900" b="1" dirty="0">
              <a:effectLst>
                <a:outerShdw blurRad="38100" dist="38100" dir="2700000" algn="tl">
                  <a:srgbClr val="000000">
                    <a:alpha val="43137"/>
                  </a:srgbClr>
                </a:outerShdw>
              </a:effectLst>
              <a:latin typeface="Book Antiqua" pitchFamily="18" charset="0"/>
            </a:endParaRPr>
          </a:p>
        </p:txBody>
      </p:sp>
    </p:spTree>
    <p:extLst>
      <p:ext uri="{BB962C8B-B14F-4D97-AF65-F5344CB8AC3E}">
        <p14:creationId xmlns:p14="http://schemas.microsoft.com/office/powerpoint/2010/main" val="247505416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2306215609"/>
              </p:ext>
            </p:extLst>
          </p:nvPr>
        </p:nvGraphicFramePr>
        <p:xfrm>
          <a:off x="3635897" y="5877272"/>
          <a:ext cx="5508104" cy="951802"/>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marL="0" indent="0">
              <a:buNone/>
            </a:pPr>
            <a:r>
              <a:rPr lang="ru-RU" sz="1800" b="1" dirty="0">
                <a:effectLst>
                  <a:outerShdw blurRad="38100" dist="38100" dir="2700000" algn="tl">
                    <a:srgbClr val="000000">
                      <a:alpha val="43137"/>
                    </a:srgbClr>
                  </a:outerShdw>
                </a:effectLst>
                <a:latin typeface="Book Antiqua" pitchFamily="18" charset="0"/>
              </a:rPr>
              <a:t>х</a:t>
            </a:r>
          </a:p>
        </p:txBody>
      </p:sp>
      <p:sp>
        <p:nvSpPr>
          <p:cNvPr id="7"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 Фототерапия в проектной деятельности</a:t>
            </a:r>
          </a:p>
        </p:txBody>
      </p:sp>
      <p:pic>
        <p:nvPicPr>
          <p:cNvPr id="2051" name="Picture 3"/>
          <p:cNvPicPr>
            <a:picLocks noChangeAspect="1" noChangeArrowheads="1"/>
          </p:cNvPicPr>
          <p:nvPr/>
        </p:nvPicPr>
        <p:blipFill rotWithShape="1">
          <a:blip r:embed="rId11">
            <a:extLst>
              <a:ext uri="{BEBA8EAE-BF5A-486C-A8C5-ECC9F3942E4B}">
                <a14:imgProps xmlns:a14="http://schemas.microsoft.com/office/drawing/2010/main">
                  <a14:imgLayer r:embed="rId12">
                    <a14:imgEffect>
                      <a14:sharpenSoften amount="25000"/>
                    </a14:imgEffect>
                  </a14:imgLayer>
                </a14:imgProps>
              </a:ext>
              <a:ext uri="{28A0092B-C50C-407E-A947-70E740481C1C}">
                <a14:useLocalDpi xmlns:a14="http://schemas.microsoft.com/office/drawing/2010/main" val="0"/>
              </a:ext>
            </a:extLst>
          </a:blip>
          <a:srcRect l="1905" t="2680" r="1666" b="2399"/>
          <a:stretch/>
        </p:blipFill>
        <p:spPr bwMode="auto">
          <a:xfrm>
            <a:off x="87086" y="424542"/>
            <a:ext cx="4628930" cy="3417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rotWithShape="1">
          <a:blip r:embed="rId13">
            <a:extLst>
              <a:ext uri="{BEBA8EAE-BF5A-486C-A8C5-ECC9F3942E4B}">
                <a14:imgProps xmlns:a14="http://schemas.microsoft.com/office/drawing/2010/main">
                  <a14:imgLayer r:embed="rId14">
                    <a14:imgEffect>
                      <a14:sharpenSoften amount="25000"/>
                    </a14:imgEffect>
                  </a14:imgLayer>
                </a14:imgProps>
              </a:ext>
              <a:ext uri="{28A0092B-C50C-407E-A947-70E740481C1C}">
                <a14:useLocalDpi xmlns:a14="http://schemas.microsoft.com/office/drawing/2010/main" val="0"/>
              </a:ext>
            </a:extLst>
          </a:blip>
          <a:srcRect l="4047" t="3333" r="3334" b="4286"/>
          <a:stretch/>
        </p:blipFill>
        <p:spPr bwMode="auto">
          <a:xfrm>
            <a:off x="4429631" y="3284984"/>
            <a:ext cx="4619577" cy="345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3469834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805456923"/>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0"/>
            <a:ext cx="9144000" cy="6858000"/>
          </a:xfr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marL="0" indent="0">
              <a:buNone/>
            </a:pPr>
            <a:endParaRPr lang="ru-RU" sz="1800" b="1" dirty="0">
              <a:effectLst>
                <a:outerShdw blurRad="38100" dist="38100" dir="2700000" algn="tl">
                  <a:srgbClr val="000000">
                    <a:alpha val="43137"/>
                  </a:srgbClr>
                </a:outerShdw>
              </a:effectLst>
              <a:latin typeface="Book Antiqua" pitchFamily="18" charset="0"/>
            </a:endParaRPr>
          </a:p>
        </p:txBody>
      </p:sp>
      <p:pic>
        <p:nvPicPr>
          <p:cNvPr id="2050" name="Picture 2" descr="F:\МАТЕРИАЛЫ ПСИХОЛОГА\ДОДЕЛАТЬ\Р И П\СДЕЛАТЬ ПРОЕКТ\ГОТОВЫЕ ПРОЕКТЫ\2018-2019\ЧИСТЫЙ ДОМ\20181026_125331.jpg"/>
          <p:cNvPicPr>
            <a:picLocks noChangeAspect="1" noChangeArrowheads="1"/>
          </p:cNvPicPr>
          <p:nvPr/>
        </p:nvPicPr>
        <p:blipFill rotWithShape="1">
          <a:blip r:embed="rId11">
            <a:extLst>
              <a:ext uri="{BEBA8EAE-BF5A-486C-A8C5-ECC9F3942E4B}">
                <a14:imgProps xmlns:a14="http://schemas.microsoft.com/office/drawing/2010/main">
                  <a14:imgLayer r:embed="rId12">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t="12199" b="33492"/>
          <a:stretch/>
        </p:blipFill>
        <p:spPr bwMode="auto">
          <a:xfrm>
            <a:off x="899592" y="90946"/>
            <a:ext cx="6984776" cy="67437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34598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2822167320"/>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0"/>
            <a:ext cx="9144000" cy="6858000"/>
          </a:xfr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marL="0" indent="0">
              <a:buNone/>
            </a:pPr>
            <a:r>
              <a:rPr lang="ru-RU" sz="1800" b="1" dirty="0">
                <a:effectLst>
                  <a:outerShdw blurRad="38100" dist="38100" dir="2700000" algn="tl">
                    <a:srgbClr val="000000">
                      <a:alpha val="43137"/>
                    </a:srgbClr>
                  </a:outerShdw>
                </a:effectLst>
                <a:latin typeface="Book Antiqua" pitchFamily="18" charset="0"/>
              </a:rPr>
              <a:t>х</a:t>
            </a:r>
          </a:p>
        </p:txBody>
      </p:sp>
      <p:pic>
        <p:nvPicPr>
          <p:cNvPr id="3075" name="Picture 3" descr="F:\МАТЕРИАЛЫ ПСИХОЛОГА\ДОДЕЛАТЬ\Р И П\СДЕЛАТЬ ПРОЕКТ\ГОТОВЫЕ ПРОЕКТЫ\2017-2018\МОЯ ВОЛШЕБНАЯ БУКВА\РИСУНКИ ДЕТЕЙ\Рисунок (20).jpg"/>
          <p:cNvPicPr>
            <a:picLocks noChangeAspect="1" noChangeArrowheads="1"/>
          </p:cNvPicPr>
          <p:nvPr/>
        </p:nvPicPr>
        <p:blipFill>
          <a:blip r:embed="rId11" cstate="print">
            <a:extLst>
              <a:ext uri="{BEBA8EAE-BF5A-486C-A8C5-ECC9F3942E4B}">
                <a14:imgProps xmlns:a14="http://schemas.microsoft.com/office/drawing/2010/main">
                  <a14:imgLayer r:embed="rId12">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2916663" y="2287413"/>
            <a:ext cx="3310673" cy="455319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F:\МАТЕРИАЛЫ ПСИХОЛОГА\ДОДЕЛАТЬ\Р И П\СДЕЛАТЬ ПРОЕКТ\ГОТОВЫЕ ПРОЕКТЫ\2017-2018\МОЯ ВОЛШЕБНАЯ БУКВА\РИСУНКИ ДЕТЕЙ\Рисунок (11).jpg"/>
          <p:cNvPicPr>
            <a:picLocks noChangeAspect="1" noChangeArrowheads="1"/>
          </p:cNvPicPr>
          <p:nvPr/>
        </p:nvPicPr>
        <p:blipFill>
          <a:blip r:embed="rId13" cstate="print">
            <a:extLst>
              <a:ext uri="{BEBA8EAE-BF5A-486C-A8C5-ECC9F3942E4B}">
                <a14:imgProps xmlns:a14="http://schemas.microsoft.com/office/drawing/2010/main">
                  <a14:imgLayer r:embed="rId14">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5851515" y="0"/>
            <a:ext cx="3310674" cy="4553190"/>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F:\МАТЕРИАЛЫ ПСИХОЛОГА\ДОДЕЛАТЬ\Р И П\СДЕЛАТЬ ПРОЕКТ\ГОТОВЫЕ ПРОЕКТЫ\2017-2018\МОЯ ВОЛШЕБНАЯ БУКВА\РИСУНКИ ДЕТЕЙ\Рисунок (3).jpg"/>
          <p:cNvPicPr>
            <a:picLocks noChangeAspect="1" noChangeArrowheads="1"/>
          </p:cNvPicPr>
          <p:nvPr/>
        </p:nvPicPr>
        <p:blipFill>
          <a:blip r:embed="rId15" cstate="print">
            <a:extLst>
              <a:ext uri="{BEBA8EAE-BF5A-486C-A8C5-ECC9F3942E4B}">
                <a14:imgProps xmlns:a14="http://schemas.microsoft.com/office/drawing/2010/main">
                  <a14:imgLayer r:embed="rId16">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35341" y="1"/>
            <a:ext cx="3310674" cy="45531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253164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120166098"/>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0"/>
            <a:ext cx="9144000" cy="6858000"/>
          </a:xfr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marL="0" indent="0">
              <a:buNone/>
            </a:pPr>
            <a:r>
              <a:rPr lang="ru-RU" sz="1800" b="1" dirty="0">
                <a:effectLst>
                  <a:outerShdw blurRad="38100" dist="38100" dir="2700000" algn="tl">
                    <a:srgbClr val="000000">
                      <a:alpha val="43137"/>
                    </a:srgbClr>
                  </a:outerShdw>
                </a:effectLst>
                <a:latin typeface="Book Antiqua" pitchFamily="18" charset="0"/>
              </a:rPr>
              <a:t>х</a:t>
            </a:r>
          </a:p>
        </p:txBody>
      </p:sp>
      <p:pic>
        <p:nvPicPr>
          <p:cNvPr id="1026" name="Picture 2" descr="F:\МАТЕРИАЛЫ ПСИХОЛОГА\ДОДЕЛАТЬ\Р И П\СДЕЛАТЬ ПРОЕКТ\ГОТОВЫЕ ПРОЕКТЫ\2017-2018\МОЯ ВОЛШЕБНАЯ БУКВА\20180505_084609.jpg"/>
          <p:cNvPicPr>
            <a:picLocks noChangeAspect="1" noChangeArrowheads="1"/>
          </p:cNvPicPr>
          <p:nvPr/>
        </p:nvPicPr>
        <p:blipFill rotWithShape="1">
          <a:blip r:embed="rId11">
            <a:extLst>
              <a:ext uri="{BEBA8EAE-BF5A-486C-A8C5-ECC9F3942E4B}">
                <a14:imgProps xmlns:a14="http://schemas.microsoft.com/office/drawing/2010/main">
                  <a14:imgLayer r:embed="rId12">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l="17551" t="19785" r="13881" b="13418"/>
          <a:stretch/>
        </p:blipFill>
        <p:spPr bwMode="auto">
          <a:xfrm>
            <a:off x="22308" y="1825521"/>
            <a:ext cx="9099383" cy="498628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F:\МАТЕРИАЛЫ ПСИХОЛОГА\ДОДЕЛАТЬ\Р И П\СДЕЛАТЬ ПРОЕКТ\ГОТОВЫЕ ПРОЕКТЫ\2017-2018\МОЯ ВОЛШЕБНАЯ БУКВА\20180505_084609.jpg"/>
          <p:cNvPicPr>
            <a:picLocks noChangeAspect="1" noChangeArrowheads="1"/>
          </p:cNvPicPr>
          <p:nvPr/>
        </p:nvPicPr>
        <p:blipFill rotWithShape="1">
          <a:blip r:embed="rId13">
            <a:extLst>
              <a:ext uri="{BEBA8EAE-BF5A-486C-A8C5-ECC9F3942E4B}">
                <a14:imgProps xmlns:a14="http://schemas.microsoft.com/office/drawing/2010/main">
                  <a14:imgLayer r:embed="rId12">
                    <a14:imgEffect>
                      <a14:sharpenSoften amount="25000"/>
                    </a14:imgEffect>
                    <a14:imgEffect>
                      <a14:brightnessContrast contrast="40000"/>
                    </a14:imgEffect>
                  </a14:imgLayer>
                </a14:imgProps>
              </a:ext>
              <a:ext uri="{28A0092B-C50C-407E-A947-70E740481C1C}">
                <a14:useLocalDpi xmlns:a14="http://schemas.microsoft.com/office/drawing/2010/main" val="0"/>
              </a:ext>
            </a:extLst>
          </a:blip>
          <a:srcRect l="87032" t="42129" r="2915" b="35528"/>
          <a:stretch/>
        </p:blipFill>
        <p:spPr bwMode="auto">
          <a:xfrm>
            <a:off x="1534050" y="143770"/>
            <a:ext cx="1267114" cy="1584176"/>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F:\МАТЕРИАЛЫ ПСИХОЛОГА\ДОДЕЛАТЬ\Р И П\СДЕЛАТЬ ПРОЕКТ\ГОТОВЫЕ ПРОЕКТЫ\2017-2018\МОЯ ВОЛШЕБНАЯ БУКВА\20180505_084609.jpg"/>
          <p:cNvPicPr>
            <a:picLocks noChangeAspect="1" noChangeArrowheads="1"/>
          </p:cNvPicPr>
          <p:nvPr/>
        </p:nvPicPr>
        <p:blipFill rotWithShape="1">
          <a:blip r:embed="rId14" cstate="print">
            <a:extLst>
              <a:ext uri="{BEBA8EAE-BF5A-486C-A8C5-ECC9F3942E4B}">
                <a14:imgProps xmlns:a14="http://schemas.microsoft.com/office/drawing/2010/main">
                  <a14:imgLayer r:embed="rId15">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l="1830" t="26244" r="82144" b="31742"/>
          <a:stretch/>
        </p:blipFill>
        <p:spPr bwMode="auto">
          <a:xfrm>
            <a:off x="-32657" y="1"/>
            <a:ext cx="1269231" cy="18717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7311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3543644846"/>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marL="457200" indent="-457200">
              <a:buFont typeface="+mj-lt"/>
              <a:buAutoNum type="arabicParenR"/>
            </a:pPr>
            <a:r>
              <a:rPr lang="ru-RU" sz="1900" b="1" dirty="0">
                <a:effectLst>
                  <a:outerShdw blurRad="38100" dist="38100" dir="2700000" algn="tl">
                    <a:srgbClr val="000000">
                      <a:alpha val="43137"/>
                    </a:srgbClr>
                  </a:outerShdw>
                </a:effectLst>
                <a:latin typeface="Book Antiqua" pitchFamily="18" charset="0"/>
              </a:rPr>
              <a:t>факторе </a:t>
            </a:r>
            <a:r>
              <a:rPr lang="ru-RU" sz="1900" b="1" dirty="0">
                <a:solidFill>
                  <a:srgbClr val="3333FF"/>
                </a:solidFill>
                <a:effectLst>
                  <a:outerShdw blurRad="38100" dist="38100" dir="2700000" algn="tl">
                    <a:srgbClr val="000000">
                      <a:alpha val="43137"/>
                    </a:srgbClr>
                  </a:outerShdw>
                </a:effectLst>
                <a:latin typeface="Book Antiqua" pitchFamily="18" charset="0"/>
              </a:rPr>
              <a:t>художественной экспрессии</a:t>
            </a:r>
            <a:r>
              <a:rPr lang="ru-RU" sz="1900" b="1" dirty="0">
                <a:effectLst>
                  <a:outerShdw blurRad="38100" dist="38100" dir="2700000" algn="tl">
                    <a:srgbClr val="000000">
                      <a:alpha val="43137"/>
                    </a:srgbClr>
                  </a:outerShdw>
                </a:effectLst>
                <a:latin typeface="Book Antiqua" pitchFamily="18" charset="0"/>
              </a:rPr>
              <a:t>;</a:t>
            </a:r>
          </a:p>
          <a:p>
            <a:pPr marL="457200" indent="-457200">
              <a:buFont typeface="+mj-lt"/>
              <a:buAutoNum type="arabicParenR"/>
            </a:pPr>
            <a:r>
              <a:rPr lang="ru-RU" sz="1900" b="1" dirty="0">
                <a:effectLst>
                  <a:outerShdw blurRad="38100" dist="38100" dir="2700000" algn="tl">
                    <a:srgbClr val="000000">
                      <a:alpha val="43137"/>
                    </a:srgbClr>
                  </a:outerShdw>
                </a:effectLst>
                <a:latin typeface="Book Antiqua" pitchFamily="18" charset="0"/>
              </a:rPr>
              <a:t>факторе </a:t>
            </a:r>
            <a:r>
              <a:rPr lang="ru-RU" sz="1900" b="1" dirty="0">
                <a:solidFill>
                  <a:srgbClr val="3333FF"/>
                </a:solidFill>
                <a:effectLst>
                  <a:outerShdw blurRad="38100" dist="38100" dir="2700000" algn="tl">
                    <a:srgbClr val="000000">
                      <a:alpha val="43137"/>
                    </a:srgbClr>
                  </a:outerShdw>
                </a:effectLst>
                <a:latin typeface="Book Antiqua" pitchFamily="18" charset="0"/>
              </a:rPr>
              <a:t>психотерапевтических отношений </a:t>
            </a:r>
            <a:r>
              <a:rPr lang="ru-RU" sz="1900" b="1" dirty="0">
                <a:effectLst>
                  <a:outerShdw blurRad="38100" dist="38100" dir="2700000" algn="tl">
                    <a:srgbClr val="000000">
                      <a:alpha val="43137"/>
                    </a:srgbClr>
                  </a:outerShdw>
                </a:effectLst>
                <a:latin typeface="Book Antiqua" pitchFamily="18" charset="0"/>
              </a:rPr>
              <a:t>(применительно к групповой работе – факторе внутригрупповых отношений);</a:t>
            </a:r>
          </a:p>
          <a:p>
            <a:pPr marL="457200" indent="-457200">
              <a:buFont typeface="+mj-lt"/>
              <a:buAutoNum type="arabicParenR"/>
            </a:pPr>
            <a:r>
              <a:rPr lang="ru-RU" sz="1900" b="1" dirty="0">
                <a:effectLst>
                  <a:outerShdw blurRad="38100" dist="38100" dir="2700000" algn="tl">
                    <a:srgbClr val="000000">
                      <a:alpha val="43137"/>
                    </a:srgbClr>
                  </a:outerShdw>
                </a:effectLst>
                <a:latin typeface="Book Antiqua" pitchFamily="18" charset="0"/>
              </a:rPr>
              <a:t>факторе </a:t>
            </a:r>
            <a:r>
              <a:rPr lang="ru-RU" sz="1900" b="1" dirty="0">
                <a:solidFill>
                  <a:srgbClr val="3333FF"/>
                </a:solidFill>
                <a:effectLst>
                  <a:outerShdw blurRad="38100" dist="38100" dir="2700000" algn="tl">
                    <a:srgbClr val="000000">
                      <a:alpha val="43137"/>
                    </a:srgbClr>
                  </a:outerShdw>
                </a:effectLst>
                <a:latin typeface="Book Antiqua" pitchFamily="18" charset="0"/>
              </a:rPr>
              <a:t>интерпретации и вербальной обратной связи</a:t>
            </a:r>
            <a:r>
              <a:rPr lang="ru-RU" sz="1900" b="1" dirty="0">
                <a:effectLst>
                  <a:outerShdw blurRad="38100" dist="38100" dir="2700000" algn="tl">
                    <a:srgbClr val="000000">
                      <a:alpha val="43137"/>
                    </a:srgbClr>
                  </a:outerShdw>
                </a:effectLst>
                <a:latin typeface="Book Antiqua" pitchFamily="18" charset="0"/>
              </a:rPr>
              <a:t>.</a:t>
            </a:r>
          </a:p>
          <a:p>
            <a:pPr>
              <a:buFont typeface="Wingdings"/>
              <a:buChar char="v"/>
            </a:pPr>
            <a:r>
              <a:rPr lang="ru-RU" sz="2000" b="1" i="1" u="sng"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Фактор художественной экспрессии  </a:t>
            </a:r>
            <a:r>
              <a:rPr lang="ru-RU" sz="1900" b="1" dirty="0">
                <a:effectLst>
                  <a:outerShdw blurRad="38100" dist="38100" dir="2700000" algn="tl">
                    <a:srgbClr val="000000">
                      <a:alpha val="43137"/>
                    </a:srgbClr>
                  </a:outerShdw>
                </a:effectLst>
                <a:latin typeface="Book Antiqua" pitchFamily="18" charset="0"/>
              </a:rPr>
              <a:t>связан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с выражением чувств, потребностей и мыслей клиента посредством различных изобразительных материалов и создания художественных образов</a:t>
            </a:r>
            <a:r>
              <a:rPr lang="ru-RU" sz="1900" b="1" dirty="0">
                <a:effectLst>
                  <a:outerShdw blurRad="38100" dist="38100" dir="2700000" algn="tl">
                    <a:srgbClr val="000000">
                      <a:alpha val="43137"/>
                    </a:srgbClr>
                  </a:outerShdw>
                </a:effectLst>
                <a:latin typeface="Book Antiqua" pitchFamily="18" charset="0"/>
              </a:rPr>
              <a:t>.</a:t>
            </a:r>
          </a:p>
          <a:p>
            <a:pPr>
              <a:buFont typeface="Wingdings"/>
              <a:buChar char="v"/>
            </a:pPr>
            <a:r>
              <a:rPr lang="ru-RU" sz="1900" b="1" dirty="0">
                <a:effectLst>
                  <a:outerShdw blurRad="38100" dist="38100" dir="2700000" algn="tl">
                    <a:srgbClr val="000000">
                      <a:alpha val="43137"/>
                    </a:srgbClr>
                  </a:outerShdw>
                </a:effectLst>
                <a:latin typeface="Book Antiqua" pitchFamily="18" charset="0"/>
              </a:rPr>
              <a:t>В настоящее время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представители различных психотерапевтических школ </a:t>
            </a:r>
            <a:r>
              <a:rPr lang="ru-RU" sz="1900" b="1" dirty="0">
                <a:effectLst>
                  <a:outerShdw blurRad="38100" dist="38100" dir="2700000" algn="tl">
                    <a:srgbClr val="000000">
                      <a:alpha val="43137"/>
                    </a:srgbClr>
                  </a:outerShdw>
                </a:effectLst>
                <a:latin typeface="Book Antiqua" pitchFamily="18" charset="0"/>
              </a:rPr>
              <a:t>и направлений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по-разному обосновывают психотерапевтический эффект художественной экспрессии:</a:t>
            </a:r>
            <a:r>
              <a:rPr lang="ru-RU" sz="1900" b="1" dirty="0">
                <a:effectLst>
                  <a:outerShdw blurRad="38100" dist="38100" dir="2700000" algn="tl">
                    <a:srgbClr val="000000">
                      <a:alpha val="43137"/>
                    </a:srgbClr>
                  </a:outerShdw>
                </a:effectLst>
                <a:latin typeface="Book Antiqua" pitchFamily="18" charset="0"/>
              </a:rPr>
              <a:t> </a:t>
            </a:r>
          </a:p>
          <a:p>
            <a:pPr>
              <a:buFont typeface="Wingdings"/>
              <a:buChar char="v"/>
            </a:pPr>
            <a:endParaRPr lang="ru-RU" sz="1900" b="1" dirty="0">
              <a:effectLst>
                <a:outerShdw blurRad="38100" dist="38100" dir="2700000" algn="tl">
                  <a:srgbClr val="000000">
                    <a:alpha val="43137"/>
                  </a:srgbClr>
                </a:outerShdw>
              </a:effectLst>
              <a:latin typeface="Book Antiqua" pitchFamily="18" charset="0"/>
            </a:endParaRPr>
          </a:p>
          <a:p>
            <a:pPr>
              <a:buFont typeface="Wingdings"/>
              <a:buChar char="v"/>
            </a:pPr>
            <a:endParaRPr lang="ru-RU" sz="1900" b="1" dirty="0">
              <a:effectLst>
                <a:outerShdw blurRad="38100" dist="38100" dir="2700000" algn="tl">
                  <a:srgbClr val="000000">
                    <a:alpha val="43137"/>
                  </a:srgbClr>
                </a:outerShdw>
              </a:effectLst>
              <a:latin typeface="Book Antiqua" pitchFamily="18" charset="0"/>
            </a:endParaRPr>
          </a:p>
          <a:p>
            <a:pPr>
              <a:buFont typeface="Wingdings"/>
              <a:buChar char="v"/>
            </a:pPr>
            <a:endParaRPr lang="ru-RU" sz="1900" b="1" dirty="0">
              <a:effectLst>
                <a:outerShdw blurRad="38100" dist="38100" dir="2700000" algn="tl">
                  <a:srgbClr val="000000">
                    <a:alpha val="43137"/>
                  </a:srgbClr>
                </a:outerShdw>
              </a:effectLst>
              <a:latin typeface="Book Antiqua" pitchFamily="18" charset="0"/>
            </a:endParaRPr>
          </a:p>
          <a:p>
            <a:pPr>
              <a:buFont typeface="Wingdings"/>
              <a:buChar char="v"/>
            </a:pPr>
            <a:endParaRPr lang="ru-RU" sz="2000" b="1" dirty="0">
              <a:effectLst>
                <a:outerShdw blurRad="38100" dist="38100" dir="2700000" algn="tl">
                  <a:srgbClr val="000000">
                    <a:alpha val="43137"/>
                  </a:srgbClr>
                </a:outerShdw>
              </a:effectLst>
              <a:latin typeface="Book Antiqua" pitchFamily="18" charset="0"/>
            </a:endParaRPr>
          </a:p>
          <a:p>
            <a:pPr>
              <a:buFont typeface="Wingdings"/>
              <a:buChar char="v"/>
            </a:pPr>
            <a:endParaRPr lang="ru-RU" sz="2000" b="1" dirty="0">
              <a:effectLst>
                <a:outerShdw blurRad="38100" dist="38100" dir="2700000" algn="tl">
                  <a:srgbClr val="000000">
                    <a:alpha val="43137"/>
                  </a:srgbClr>
                </a:outerShdw>
              </a:effectLst>
              <a:latin typeface="Book Antiqua" pitchFamily="18" charset="0"/>
            </a:endParaRPr>
          </a:p>
          <a:p>
            <a:pPr>
              <a:buFont typeface="Wingdings"/>
              <a:buChar char="v"/>
            </a:pPr>
            <a:endParaRPr lang="ru-RU" sz="2000" b="1" dirty="0">
              <a:effectLst>
                <a:outerShdw blurRad="38100" dist="38100" dir="2700000" algn="tl">
                  <a:srgbClr val="000000">
                    <a:alpha val="43137"/>
                  </a:srgbClr>
                </a:outerShdw>
              </a:effectLst>
              <a:latin typeface="Book Antiqua" pitchFamily="18" charset="0"/>
            </a:endParaRPr>
          </a:p>
          <a:p>
            <a:pPr>
              <a:buFont typeface="Wingdings"/>
              <a:buChar char="v"/>
            </a:pPr>
            <a:endParaRPr lang="ru-RU" sz="2000" b="1" dirty="0">
              <a:effectLst>
                <a:outerShdw blurRad="38100" dist="38100" dir="2700000" algn="tl">
                  <a:srgbClr val="000000">
                    <a:alpha val="43137"/>
                  </a:srgbClr>
                </a:outerShdw>
              </a:effectLst>
              <a:latin typeface="Book Antiqua" pitchFamily="18" charset="0"/>
            </a:endParaRPr>
          </a:p>
          <a:p>
            <a:pPr>
              <a:buFont typeface="Wingdings"/>
              <a:buChar char="v"/>
            </a:pPr>
            <a:endParaRPr lang="ru-RU" sz="2000" b="1" dirty="0">
              <a:effectLst>
                <a:outerShdw blurRad="38100" dist="38100" dir="2700000" algn="tl">
                  <a:srgbClr val="000000">
                    <a:alpha val="43137"/>
                  </a:srgbClr>
                </a:outerShdw>
              </a:effectLst>
              <a:latin typeface="Book Antiqua" pitchFamily="18" charset="0"/>
            </a:endParaRPr>
          </a:p>
          <a:p>
            <a:pPr>
              <a:buFont typeface="Wingdings"/>
              <a:buChar char="v"/>
            </a:pPr>
            <a:endParaRPr lang="ru-RU" sz="2000" b="1" dirty="0">
              <a:effectLst>
                <a:outerShdw blurRad="38100" dist="38100" dir="2700000" algn="tl">
                  <a:srgbClr val="000000">
                    <a:alpha val="43137"/>
                  </a:srgbClr>
                </a:outerShdw>
              </a:effectLst>
              <a:latin typeface="Book Antiqua" pitchFamily="18" charset="0"/>
            </a:endParaRPr>
          </a:p>
          <a:p>
            <a:pPr>
              <a:buFont typeface="Wingdings"/>
              <a:buChar char="v"/>
            </a:pPr>
            <a:endParaRPr lang="ru-RU" sz="2000" b="1" dirty="0">
              <a:effectLst>
                <a:outerShdw blurRad="38100" dist="38100" dir="2700000" algn="tl">
                  <a:srgbClr val="000000">
                    <a:alpha val="43137"/>
                  </a:srgbClr>
                </a:outerShdw>
              </a:effectLst>
              <a:latin typeface="Book Antiqua" pitchFamily="18" charset="0"/>
            </a:endParaRPr>
          </a:p>
        </p:txBody>
      </p:sp>
      <p:sp>
        <p:nvSpPr>
          <p:cNvPr id="7"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 Психотерапевтические  факторы занятия творческой фотографией</a:t>
            </a:r>
          </a:p>
        </p:txBody>
      </p:sp>
      <p:graphicFrame>
        <p:nvGraphicFramePr>
          <p:cNvPr id="2" name="Таблица 1"/>
          <p:cNvGraphicFramePr>
            <a:graphicFrameLocks noGrp="1"/>
          </p:cNvGraphicFramePr>
          <p:nvPr>
            <p:extLst>
              <p:ext uri="{D42A27DB-BD31-4B8C-83A1-F6EECF244321}">
                <p14:modId xmlns:p14="http://schemas.microsoft.com/office/powerpoint/2010/main" val="3955651191"/>
              </p:ext>
            </p:extLst>
          </p:nvPr>
        </p:nvGraphicFramePr>
        <p:xfrm>
          <a:off x="107503" y="3645024"/>
          <a:ext cx="8928993" cy="2834640"/>
        </p:xfrm>
        <a:graphic>
          <a:graphicData uri="http://schemas.openxmlformats.org/drawingml/2006/table">
            <a:tbl>
              <a:tblPr firstRow="1" bandRow="1">
                <a:tableStyleId>{5940675A-B579-460E-94D1-54222C63F5DA}</a:tableStyleId>
              </a:tblPr>
              <a:tblGrid>
                <a:gridCol w="3600401">
                  <a:extLst>
                    <a:ext uri="{9D8B030D-6E8A-4147-A177-3AD203B41FA5}">
                      <a16:colId xmlns:a16="http://schemas.microsoft.com/office/drawing/2014/main" val="20000"/>
                    </a:ext>
                  </a:extLst>
                </a:gridCol>
                <a:gridCol w="2664296">
                  <a:extLst>
                    <a:ext uri="{9D8B030D-6E8A-4147-A177-3AD203B41FA5}">
                      <a16:colId xmlns:a16="http://schemas.microsoft.com/office/drawing/2014/main" val="20001"/>
                    </a:ext>
                  </a:extLst>
                </a:gridCol>
                <a:gridCol w="2664296">
                  <a:extLst>
                    <a:ext uri="{9D8B030D-6E8A-4147-A177-3AD203B41FA5}">
                      <a16:colId xmlns:a16="http://schemas.microsoft.com/office/drawing/2014/main" val="20002"/>
                    </a:ext>
                  </a:extLst>
                </a:gridCol>
              </a:tblGrid>
              <a:tr h="370840">
                <a:tc>
                  <a:txBody>
                    <a:bodyPr/>
                    <a:lstStyle/>
                    <a:p>
                      <a:r>
                        <a:rPr lang="ru-RU" sz="1800" b="1" dirty="0">
                          <a:effectLst>
                            <a:outerShdw blurRad="38100" dist="38100" dir="2700000" algn="tl">
                              <a:srgbClr val="000000">
                                <a:alpha val="43137"/>
                              </a:srgbClr>
                            </a:outerShdw>
                          </a:effectLst>
                          <a:latin typeface="Book Antiqua" pitchFamily="18" charset="0"/>
                        </a:rPr>
                        <a:t>представители поведенческой психотерапии связывают его с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отвлечением внимания клиента от болезненных переживаний </a:t>
                      </a:r>
                      <a:r>
                        <a:rPr lang="ru-RU" sz="1800" b="1" dirty="0">
                          <a:effectLst>
                            <a:outerShdw blurRad="38100" dist="38100" dir="2700000" algn="tl">
                              <a:srgbClr val="000000">
                                <a:alpha val="43137"/>
                              </a:srgbClr>
                            </a:outerShdw>
                          </a:effectLst>
                          <a:latin typeface="Book Antiqua" pitchFamily="18" charset="0"/>
                        </a:rPr>
                        <a:t>и развитием посредством изобразительной деятельности более адаптивных моделей реагирования; </a:t>
                      </a:r>
                      <a:endParaRPr lang="ru-RU" dirty="0"/>
                    </a:p>
                  </a:txBody>
                  <a:tcPr>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tc>
                  <a:txBody>
                    <a:bodyPr/>
                    <a:lstStyle/>
                    <a:p>
                      <a:r>
                        <a:rPr lang="ru-RU" sz="1800" b="1" dirty="0">
                          <a:effectLst>
                            <a:outerShdw blurRad="38100" dist="38100" dir="2700000" algn="tl">
                              <a:srgbClr val="000000">
                                <a:alpha val="43137"/>
                              </a:srgbClr>
                            </a:outerShdw>
                          </a:effectLst>
                          <a:latin typeface="Book Antiqua" pitchFamily="18" charset="0"/>
                        </a:rPr>
                        <a:t>представители гуманистического подхода –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 </a:t>
                      </a:r>
                      <a:r>
                        <a:rPr lang="ru-RU" sz="1800" b="1" dirty="0" err="1">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самоактуализацией</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 и развитием </a:t>
                      </a:r>
                      <a:r>
                        <a:rPr lang="ru-RU" sz="1800" b="1" dirty="0" err="1">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самодирективности</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 клиента</a:t>
                      </a:r>
                      <a:r>
                        <a:rPr lang="ru-RU" sz="1800" b="1" dirty="0">
                          <a:effectLst>
                            <a:outerShdw blurRad="38100" dist="38100" dir="2700000" algn="tl">
                              <a:srgbClr val="000000">
                                <a:alpha val="43137"/>
                              </a:srgbClr>
                            </a:outerShdw>
                          </a:effectLst>
                          <a:latin typeface="Book Antiqua" pitchFamily="18" charset="0"/>
                        </a:rPr>
                        <a:t>; </a:t>
                      </a:r>
                      <a:endParaRPr lang="ru-RU" dirty="0"/>
                    </a:p>
                  </a:txBody>
                  <a:tcPr>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b="1" dirty="0">
                          <a:effectLst>
                            <a:outerShdw blurRad="38100" dist="38100" dir="2700000" algn="tl">
                              <a:srgbClr val="000000">
                                <a:alpha val="43137"/>
                              </a:srgbClr>
                            </a:outerShdw>
                          </a:effectLst>
                          <a:latin typeface="Book Antiqua" pitchFamily="18" charset="0"/>
                        </a:rPr>
                        <a:t>представители психодинамического направления –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 выражением и осознанием ранее неосознаваемых чувств и потребностей </a:t>
                      </a:r>
                      <a:r>
                        <a:rPr lang="ru-RU" sz="1800" b="1" dirty="0">
                          <a:effectLst>
                            <a:outerShdw blurRad="38100" dist="38100" dir="2700000" algn="tl">
                              <a:srgbClr val="000000">
                                <a:alpha val="43137"/>
                              </a:srgbClr>
                            </a:outerShdw>
                          </a:effectLst>
                          <a:latin typeface="Book Antiqua" pitchFamily="18" charset="0"/>
                        </a:rPr>
                        <a:t>и т. д.</a:t>
                      </a:r>
                    </a:p>
                    <a:p>
                      <a:endParaRPr lang="ru-RU" dirty="0"/>
                    </a:p>
                  </a:txBody>
                  <a:tcPr>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81502077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1393378333"/>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0"/>
            <a:ext cx="9144000" cy="6858000"/>
          </a:xfrm>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1900" b="1" dirty="0">
                <a:effectLst>
                  <a:outerShdw blurRad="38100" dist="38100" dir="2700000" algn="tl">
                    <a:srgbClr val="000000">
                      <a:alpha val="43137"/>
                    </a:srgbClr>
                  </a:outerShdw>
                </a:effectLst>
                <a:latin typeface="Book Antiqua" pitchFamily="18" charset="0"/>
              </a:rPr>
              <a:t>Следует учитывать, что в определенных условиях и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при работе с некоторыми клиентами изобразительная деятельность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может не предполагать создание законченных визуальных образов</a:t>
            </a:r>
            <a:r>
              <a:rPr lang="ru-RU" sz="1900" b="1" dirty="0">
                <a:effectLst>
                  <a:outerShdw blurRad="38100" dist="38100" dir="2700000" algn="tl">
                    <a:srgbClr val="000000">
                      <a:alpha val="43137"/>
                    </a:srgbClr>
                  </a:outerShdw>
                </a:effectLst>
                <a:latin typeface="Book Antiqua" pitchFamily="18" charset="0"/>
              </a:rPr>
              <a:t>, но, тем не менее,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иметь определенный терапевтический результат</a:t>
            </a:r>
            <a:r>
              <a:rPr lang="ru-RU" sz="1900" b="1" dirty="0">
                <a:effectLst>
                  <a:outerShdw blurRad="38100" dist="38100" dir="2700000" algn="tl">
                    <a:srgbClr val="000000">
                      <a:alpha val="43137"/>
                    </a:srgbClr>
                  </a:outerShdw>
                </a:effectLst>
                <a:latin typeface="Book Antiqua" pitchFamily="18" charset="0"/>
              </a:rPr>
              <a:t>. Это может быть, например, </a:t>
            </a:r>
          </a:p>
          <a:p>
            <a:pPr>
              <a:buFont typeface="Wingdings"/>
              <a:buChar char="v"/>
            </a:pPr>
            <a:endParaRPr lang="ru-RU" sz="1900" b="1" dirty="0">
              <a:effectLst>
                <a:outerShdw blurRad="38100" dist="38100" dir="2700000" algn="tl">
                  <a:srgbClr val="000000">
                    <a:alpha val="43137"/>
                  </a:srgbClr>
                </a:outerShdw>
              </a:effectLst>
              <a:latin typeface="Book Antiqua" pitchFamily="18" charset="0"/>
            </a:endParaRPr>
          </a:p>
          <a:p>
            <a:pPr>
              <a:buFont typeface="Wingdings"/>
              <a:buChar char="v"/>
            </a:pPr>
            <a:endParaRPr lang="ru-RU" sz="1900" b="1" dirty="0">
              <a:effectLst>
                <a:outerShdw blurRad="38100" dist="38100" dir="2700000" algn="tl">
                  <a:srgbClr val="000000">
                    <a:alpha val="43137"/>
                  </a:srgbClr>
                </a:outerShdw>
              </a:effectLst>
              <a:latin typeface="Book Antiqua" pitchFamily="18" charset="0"/>
            </a:endParaRPr>
          </a:p>
          <a:p>
            <a:pPr marL="0" indent="0">
              <a:buNone/>
            </a:pPr>
            <a:endParaRPr lang="ru-RU" sz="1900" b="1" dirty="0">
              <a:effectLst>
                <a:outerShdw blurRad="38100" dist="38100" dir="2700000" algn="tl">
                  <a:srgbClr val="000000">
                    <a:alpha val="43137"/>
                  </a:srgbClr>
                </a:outerShdw>
              </a:effectLst>
              <a:latin typeface="Book Antiqua" pitchFamily="18" charset="0"/>
            </a:endParaRPr>
          </a:p>
          <a:p>
            <a:pPr>
              <a:buFont typeface="Wingdings"/>
              <a:buChar char="v"/>
            </a:pPr>
            <a:r>
              <a:rPr lang="ru-RU" sz="1900" b="1" dirty="0">
                <a:effectLst>
                  <a:outerShdw blurRad="38100" dist="38100" dir="2700000" algn="tl">
                    <a:srgbClr val="000000">
                      <a:alpha val="43137"/>
                    </a:srgbClr>
                  </a:outerShdw>
                </a:effectLst>
                <a:latin typeface="Book Antiqua" pitchFamily="18" charset="0"/>
              </a:rPr>
              <a:t>Большое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значение имеет </a:t>
            </a:r>
            <a:r>
              <a:rPr lang="ru-RU" sz="1900" b="1" dirty="0">
                <a:effectLst>
                  <a:outerShdw blurRad="38100" dist="38100" dir="2700000" algn="tl">
                    <a:srgbClr val="000000">
                      <a:alpha val="43137"/>
                    </a:srgbClr>
                  </a:outerShdw>
                </a:effectLst>
                <a:latin typeface="Book Antiqua" pitchFamily="18" charset="0"/>
              </a:rPr>
              <a:t>также и то,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что происходит, когда клиент заканчивает создание визуального образа</a:t>
            </a:r>
            <a:r>
              <a:rPr lang="ru-RU" sz="1900" b="1" dirty="0">
                <a:effectLst>
                  <a:outerShdw blurRad="38100" dist="38100" dir="2700000" algn="tl">
                    <a:srgbClr val="000000">
                      <a:alpha val="43137"/>
                    </a:srgbClr>
                  </a:outerShdw>
                </a:effectLst>
                <a:latin typeface="Book Antiqua" pitchFamily="18" charset="0"/>
              </a:rPr>
              <a:t>. Автор работы может, </a:t>
            </a:r>
          </a:p>
          <a:p>
            <a:pPr>
              <a:buFont typeface="Wingdings"/>
              <a:buChar char="v"/>
            </a:pPr>
            <a:endParaRPr lang="ru-RU" sz="1900" b="1" dirty="0">
              <a:effectLst>
                <a:outerShdw blurRad="38100" dist="38100" dir="2700000" algn="tl">
                  <a:srgbClr val="000000">
                    <a:alpha val="43137"/>
                  </a:srgbClr>
                </a:outerShdw>
              </a:effectLst>
              <a:latin typeface="Book Antiqua" pitchFamily="18" charset="0"/>
            </a:endParaRPr>
          </a:p>
          <a:p>
            <a:pPr>
              <a:buFont typeface="Wingdings"/>
              <a:buChar char="v"/>
            </a:pPr>
            <a:endParaRPr lang="ru-RU" sz="1900" b="1" dirty="0">
              <a:effectLst>
                <a:outerShdw blurRad="38100" dist="38100" dir="2700000" algn="tl">
                  <a:srgbClr val="000000">
                    <a:alpha val="43137"/>
                  </a:srgbClr>
                </a:outerShdw>
              </a:effectLst>
              <a:latin typeface="Book Antiqua" pitchFamily="18" charset="0"/>
            </a:endParaRPr>
          </a:p>
          <a:p>
            <a:pPr>
              <a:buFont typeface="Wingdings"/>
              <a:buChar char="v"/>
            </a:pPr>
            <a:endParaRPr lang="ru-RU" sz="1900" b="1" dirty="0">
              <a:effectLst>
                <a:outerShdw blurRad="38100" dist="38100" dir="2700000" algn="tl">
                  <a:srgbClr val="000000">
                    <a:alpha val="43137"/>
                  </a:srgbClr>
                </a:outerShdw>
              </a:effectLst>
              <a:latin typeface="Book Antiqua" pitchFamily="18" charset="0"/>
            </a:endParaRPr>
          </a:p>
          <a:p>
            <a:pPr>
              <a:buFont typeface="Wingdings"/>
              <a:buChar char="v"/>
            </a:pP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Деструктивные и агрессивные переживания </a:t>
            </a:r>
            <a:r>
              <a:rPr lang="ru-RU" sz="1900" b="1" dirty="0">
                <a:effectLst>
                  <a:outerShdw blurRad="38100" dist="38100" dir="2700000" algn="tl">
                    <a:srgbClr val="000000">
                      <a:alpha val="43137"/>
                    </a:srgbClr>
                  </a:outerShdw>
                </a:effectLst>
                <a:latin typeface="Book Antiqua" pitchFamily="18" charset="0"/>
              </a:rPr>
              <a:t>в ходе </a:t>
            </a:r>
            <a:r>
              <a:rPr lang="ru-RU" sz="1900" b="1" dirty="0" err="1">
                <a:effectLst>
                  <a:outerShdw blurRad="38100" dist="38100" dir="2700000" algn="tl">
                    <a:srgbClr val="000000">
                      <a:alpha val="43137"/>
                    </a:srgbClr>
                  </a:outerShdw>
                </a:effectLst>
                <a:latin typeface="Book Antiqua" pitchFamily="18" charset="0"/>
              </a:rPr>
              <a:t>фототерапевтических</a:t>
            </a:r>
            <a:r>
              <a:rPr lang="ru-RU" sz="1900" b="1" dirty="0">
                <a:effectLst>
                  <a:outerShdw blurRad="38100" dist="38100" dir="2700000" algn="tl">
                    <a:srgbClr val="000000">
                      <a:alpha val="43137"/>
                    </a:srgbClr>
                  </a:outerShdw>
                </a:effectLst>
                <a:latin typeface="Book Antiqua" pitchFamily="18" charset="0"/>
              </a:rPr>
              <a:t> занятий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могут быть </a:t>
            </a:r>
            <a:r>
              <a:rPr lang="ru-RU" sz="1900" b="1" dirty="0" err="1">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отреагированы</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 посредством различных манипуляций с готовой продукцией</a:t>
            </a:r>
            <a:r>
              <a:rPr lang="ru-RU" sz="1900" b="1" dirty="0">
                <a:effectLst>
                  <a:outerShdw blurRad="38100" dist="38100" dir="2700000" algn="tl">
                    <a:srgbClr val="000000">
                      <a:alpha val="43137"/>
                    </a:srgbClr>
                  </a:outerShdw>
                </a:effectLst>
                <a:latin typeface="Book Antiqua" pitchFamily="18" charset="0"/>
              </a:rPr>
              <a:t>, например, путем</a:t>
            </a:r>
          </a:p>
          <a:p>
            <a:pPr marL="457200" indent="-457200">
              <a:buFont typeface="+mj-lt"/>
              <a:buAutoNum type="arabicParenR"/>
            </a:pP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разрывания или сжигания </a:t>
            </a:r>
            <a:r>
              <a:rPr lang="ru-RU" sz="1900" b="1" dirty="0">
                <a:effectLst>
                  <a:outerShdw blurRad="38100" dist="38100" dir="2700000" algn="tl">
                    <a:srgbClr val="000000">
                      <a:alpha val="43137"/>
                    </a:srgbClr>
                  </a:outerShdw>
                </a:effectLst>
                <a:latin typeface="Book Antiqua" pitchFamily="18" charset="0"/>
              </a:rPr>
              <a:t>снимков, </a:t>
            </a:r>
          </a:p>
          <a:p>
            <a:pPr marL="457200" indent="-457200">
              <a:buFont typeface="+mj-lt"/>
              <a:buAutoNum type="arabicParenR"/>
            </a:pP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разрезания фотографий </a:t>
            </a:r>
            <a:r>
              <a:rPr lang="ru-RU" sz="1900" b="1" dirty="0">
                <a:effectLst>
                  <a:outerShdw blurRad="38100" dist="38100" dir="2700000" algn="tl">
                    <a:srgbClr val="000000">
                      <a:alpha val="43137"/>
                    </a:srgbClr>
                  </a:outerShdw>
                </a:effectLst>
                <a:latin typeface="Book Antiqua" pitchFamily="18" charset="0"/>
              </a:rPr>
              <a:t>или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вырезания из них отдельных персонажей </a:t>
            </a:r>
            <a:r>
              <a:rPr lang="ru-RU" sz="1900" b="1" dirty="0">
                <a:effectLst>
                  <a:outerShdw blurRad="38100" dist="38100" dir="2700000" algn="tl">
                    <a:srgbClr val="000000">
                      <a:alpha val="43137"/>
                    </a:srgbClr>
                  </a:outerShdw>
                </a:effectLst>
                <a:latin typeface="Book Antiqua" pitchFamily="18" charset="0"/>
              </a:rPr>
              <a:t>или объектов, </a:t>
            </a:r>
          </a:p>
          <a:p>
            <a:pPr marL="457200" indent="-457200">
              <a:buFont typeface="+mj-lt"/>
              <a:buAutoNum type="arabicParenR"/>
            </a:pP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«деструкции» журналов </a:t>
            </a:r>
            <a:r>
              <a:rPr lang="ru-RU" sz="1900" b="1" dirty="0">
                <a:effectLst>
                  <a:outerShdw blurRad="38100" dist="38100" dir="2700000" algn="tl">
                    <a:srgbClr val="000000">
                      <a:alpha val="43137"/>
                    </a:srgbClr>
                  </a:outerShdw>
                </a:effectLst>
                <a:latin typeface="Book Antiqua" pitchFamily="18" charset="0"/>
              </a:rPr>
              <a:t>в ходе создания коллажей или фото-ассамбляжей.</a:t>
            </a:r>
          </a:p>
          <a:p>
            <a:pPr marL="0" indent="0">
              <a:buNone/>
            </a:pPr>
            <a:endParaRPr lang="ru-RU" sz="1900" b="1" dirty="0">
              <a:effectLst>
                <a:outerShdw blurRad="38100" dist="38100" dir="2700000" algn="tl">
                  <a:srgbClr val="000000">
                    <a:alpha val="43137"/>
                  </a:srgbClr>
                </a:outerShdw>
              </a:effectLst>
              <a:latin typeface="Book Antiqua"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2156815268"/>
              </p:ext>
            </p:extLst>
          </p:nvPr>
        </p:nvGraphicFramePr>
        <p:xfrm>
          <a:off x="143508" y="1484784"/>
          <a:ext cx="8856984" cy="1010920"/>
        </p:xfrm>
        <a:graphic>
          <a:graphicData uri="http://schemas.openxmlformats.org/drawingml/2006/table">
            <a:tbl>
              <a:tblPr firstRow="1" bandRow="1">
                <a:tableStyleId>{5940675A-B579-460E-94D1-54222C63F5DA}</a:tableStyleId>
              </a:tblPr>
              <a:tblGrid>
                <a:gridCol w="2952328">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2952328">
                  <a:extLst>
                    <a:ext uri="{9D8B030D-6E8A-4147-A177-3AD203B41FA5}">
                      <a16:colId xmlns:a16="http://schemas.microsoft.com/office/drawing/2014/main" val="20002"/>
                    </a:ext>
                  </a:extLst>
                </a:gridCol>
              </a:tblGrid>
              <a:tr h="370840">
                <a:tc>
                  <a:txBody>
                    <a:bodyPr/>
                    <a:lstStyle/>
                    <a:p>
                      <a:r>
                        <a:rPr lang="ru-RU" sz="1800" b="1" dirty="0">
                          <a:effectLst>
                            <a:outerShdw blurRad="38100" dist="38100" dir="2700000" algn="tl">
                              <a:srgbClr val="000000">
                                <a:alpha val="43137"/>
                              </a:srgbClr>
                            </a:outerShdw>
                          </a:effectLst>
                          <a:latin typeface="Book Antiqua" pitchFamily="18" charset="0"/>
                        </a:rPr>
                        <a:t>сенсорная стимуляция, </a:t>
                      </a:r>
                      <a:endParaRPr lang="ru-RU" dirty="0"/>
                    </a:p>
                  </a:txBody>
                  <a:tcPr>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tc>
                  <a:txBody>
                    <a:bodyPr/>
                    <a:lstStyle/>
                    <a:p>
                      <a:r>
                        <a:rPr lang="ru-RU" sz="1800" b="1" dirty="0">
                          <a:effectLst>
                            <a:outerShdw blurRad="38100" dist="38100" dir="2700000" algn="tl">
                              <a:srgbClr val="000000">
                                <a:alpha val="43137"/>
                              </a:srgbClr>
                            </a:outerShdw>
                          </a:effectLst>
                          <a:latin typeface="Book Antiqua" pitchFamily="18" charset="0"/>
                        </a:rPr>
                        <a:t>развитие моторики, </a:t>
                      </a:r>
                      <a:endParaRPr lang="ru-RU" dirty="0"/>
                    </a:p>
                  </a:txBody>
                  <a:tcPr>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tc>
                  <a:txBody>
                    <a:bodyPr/>
                    <a:lstStyle/>
                    <a:p>
                      <a:r>
                        <a:rPr lang="ru-RU" sz="1800" b="1" dirty="0">
                          <a:effectLst>
                            <a:outerShdw blurRad="38100" dist="38100" dir="2700000" algn="tl">
                              <a:srgbClr val="000000">
                                <a:alpha val="43137"/>
                              </a:srgbClr>
                            </a:outerShdw>
                          </a:effectLst>
                          <a:latin typeface="Book Antiqua" pitchFamily="18" charset="0"/>
                        </a:rPr>
                        <a:t>снятие напряжения, </a:t>
                      </a:r>
                      <a:endParaRPr lang="ru-RU" dirty="0"/>
                    </a:p>
                  </a:txBody>
                  <a:tcPr>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extLst>
                  <a:ext uri="{0D108BD9-81ED-4DB2-BD59-A6C34878D82A}">
                    <a16:rowId xmlns:a16="http://schemas.microsoft.com/office/drawing/2014/main" val="10000"/>
                  </a:ext>
                </a:extLst>
              </a:tr>
              <a:tr h="370840">
                <a:tc>
                  <a:txBody>
                    <a:bodyPr/>
                    <a:lstStyle/>
                    <a:p>
                      <a:r>
                        <a:rPr lang="ru-RU" sz="1800" b="1" dirty="0">
                          <a:effectLst>
                            <a:outerShdw blurRad="38100" dist="38100" dir="2700000" algn="tl">
                              <a:srgbClr val="000000">
                                <a:alpha val="43137"/>
                              </a:srgbClr>
                            </a:outerShdw>
                          </a:effectLst>
                          <a:latin typeface="Book Antiqua" pitchFamily="18" charset="0"/>
                        </a:rPr>
                        <a:t>развитие навыков </a:t>
                      </a:r>
                      <a:r>
                        <a:rPr lang="ru-RU" sz="1800" b="1" dirty="0" err="1">
                          <a:effectLst>
                            <a:outerShdw blurRad="38100" dist="38100" dir="2700000" algn="tl">
                              <a:srgbClr val="000000">
                                <a:alpha val="43137"/>
                              </a:srgbClr>
                            </a:outerShdw>
                          </a:effectLst>
                          <a:latin typeface="Book Antiqua" pitchFamily="18" charset="0"/>
                        </a:rPr>
                        <a:t>саморегуляции</a:t>
                      </a:r>
                      <a:r>
                        <a:rPr lang="ru-RU" sz="1800" b="1" dirty="0">
                          <a:effectLst>
                            <a:outerShdw blurRad="38100" dist="38100" dir="2700000" algn="tl">
                              <a:srgbClr val="000000">
                                <a:alpha val="43137"/>
                              </a:srgbClr>
                            </a:outerShdw>
                          </a:effectLst>
                          <a:latin typeface="Book Antiqua" pitchFamily="18" charset="0"/>
                        </a:rPr>
                        <a:t>, </a:t>
                      </a:r>
                      <a:endParaRPr lang="ru-RU" dirty="0"/>
                    </a:p>
                  </a:txBody>
                  <a:tcPr>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b="1" dirty="0">
                          <a:effectLst>
                            <a:outerShdw blurRad="38100" dist="38100" dir="2700000" algn="tl">
                              <a:srgbClr val="000000">
                                <a:alpha val="43137"/>
                              </a:srgbClr>
                            </a:outerShdw>
                          </a:effectLst>
                          <a:latin typeface="Book Antiqua" pitchFamily="18" charset="0"/>
                        </a:rPr>
                        <a:t>«выплеск» негативных переживаний и т.д.</a:t>
                      </a:r>
                    </a:p>
                    <a:p>
                      <a:endParaRPr lang="ru-RU" dirty="0"/>
                    </a:p>
                  </a:txBody>
                  <a:tcPr>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tc hMerge="1">
                  <a:txBody>
                    <a:bodyPr/>
                    <a:lstStyle/>
                    <a:p>
                      <a:endParaRPr lang="ru-RU" dirty="0"/>
                    </a:p>
                  </a:txBody>
                  <a:tcPr>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extLst>
                  <a:ext uri="{0D108BD9-81ED-4DB2-BD59-A6C34878D82A}">
                    <a16:rowId xmlns:a16="http://schemas.microsoft.com/office/drawing/2014/main" val="10001"/>
                  </a:ext>
                </a:extLst>
              </a:tr>
            </a:tbl>
          </a:graphicData>
        </a:graphic>
      </p:graphicFrame>
      <p:graphicFrame>
        <p:nvGraphicFramePr>
          <p:cNvPr id="3" name="Таблица 2"/>
          <p:cNvGraphicFramePr>
            <a:graphicFrameLocks noGrp="1"/>
          </p:cNvGraphicFramePr>
          <p:nvPr>
            <p:extLst>
              <p:ext uri="{D42A27DB-BD31-4B8C-83A1-F6EECF244321}">
                <p14:modId xmlns:p14="http://schemas.microsoft.com/office/powerpoint/2010/main" val="1491692322"/>
              </p:ext>
            </p:extLst>
          </p:nvPr>
        </p:nvGraphicFramePr>
        <p:xfrm>
          <a:off x="179512" y="3212976"/>
          <a:ext cx="8784975" cy="1127760"/>
        </p:xfrm>
        <a:graphic>
          <a:graphicData uri="http://schemas.openxmlformats.org/drawingml/2006/table">
            <a:tbl>
              <a:tblPr firstRow="1" bandRow="1">
                <a:tableStyleId>{5940675A-B579-460E-94D1-54222C63F5DA}</a:tableStyleId>
              </a:tblPr>
              <a:tblGrid>
                <a:gridCol w="2928325">
                  <a:extLst>
                    <a:ext uri="{9D8B030D-6E8A-4147-A177-3AD203B41FA5}">
                      <a16:colId xmlns:a16="http://schemas.microsoft.com/office/drawing/2014/main" val="20000"/>
                    </a:ext>
                  </a:extLst>
                </a:gridCol>
                <a:gridCol w="2928325">
                  <a:extLst>
                    <a:ext uri="{9D8B030D-6E8A-4147-A177-3AD203B41FA5}">
                      <a16:colId xmlns:a16="http://schemas.microsoft.com/office/drawing/2014/main" val="20001"/>
                    </a:ext>
                  </a:extLst>
                </a:gridCol>
                <a:gridCol w="2928325">
                  <a:extLst>
                    <a:ext uri="{9D8B030D-6E8A-4147-A177-3AD203B41FA5}">
                      <a16:colId xmlns:a16="http://schemas.microsoft.com/office/drawing/2014/main" val="20002"/>
                    </a:ext>
                  </a:extLst>
                </a:gridCol>
              </a:tblGrid>
              <a:tr h="370840">
                <a:tc>
                  <a:txBody>
                    <a:bodyPr/>
                    <a:lstStyle/>
                    <a:p>
                      <a:r>
                        <a:rPr lang="ru-RU" sz="1700" b="1" dirty="0">
                          <a:effectLst>
                            <a:outerShdw blurRad="38100" dist="38100" dir="2700000" algn="tl">
                              <a:srgbClr val="000000">
                                <a:alpha val="43137"/>
                              </a:srgbClr>
                            </a:outerShdw>
                          </a:effectLst>
                          <a:latin typeface="Book Antiqua" pitchFamily="18" charset="0"/>
                        </a:rPr>
                        <a:t>создавать на основе своего рисунка художественные описания, </a:t>
                      </a:r>
                      <a:endParaRPr lang="ru-RU" sz="1700" dirty="0"/>
                    </a:p>
                  </a:txBody>
                  <a:tcPr>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tc>
                  <a:txBody>
                    <a:bodyPr/>
                    <a:lstStyle/>
                    <a:p>
                      <a:r>
                        <a:rPr lang="ru-RU" sz="1700" b="1" dirty="0">
                          <a:effectLst>
                            <a:outerShdw blurRad="38100" dist="38100" dir="2700000" algn="tl">
                              <a:srgbClr val="000000">
                                <a:alpha val="43137"/>
                              </a:srgbClr>
                            </a:outerShdw>
                          </a:effectLst>
                          <a:latin typeface="Book Antiqua" pitchFamily="18" charset="0"/>
                        </a:rPr>
                        <a:t>воплощать связанные с рисунком темы и образы на сцене,</a:t>
                      </a:r>
                      <a:endParaRPr lang="ru-RU" sz="1700" dirty="0"/>
                    </a:p>
                  </a:txBody>
                  <a:tcPr>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tc>
                  <a:txBody>
                    <a:bodyPr/>
                    <a:lstStyle/>
                    <a:p>
                      <a:r>
                        <a:rPr lang="ru-RU" sz="1700" b="1" dirty="0">
                          <a:effectLst>
                            <a:outerShdw blurRad="38100" dist="38100" dir="2700000" algn="tl">
                              <a:srgbClr val="000000">
                                <a:alpha val="43137"/>
                              </a:srgbClr>
                            </a:outerShdw>
                          </a:effectLst>
                          <a:latin typeface="Book Antiqua" pitchFamily="18" charset="0"/>
                        </a:rPr>
                        <a:t>превращать произведение в своеобразный «талисман». </a:t>
                      </a:r>
                      <a:endParaRPr lang="ru-RU" sz="1700" dirty="0"/>
                    </a:p>
                  </a:txBody>
                  <a:tcPr>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61889235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1119282542"/>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0"/>
            <a:ext cx="9144000" cy="6858000"/>
          </a:xfrm>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Wingdings"/>
              <a:buChar char="v"/>
            </a:pPr>
            <a:r>
              <a:rPr lang="ru-RU" sz="2000" b="1" i="1" u="sng"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Фактор психотерапевтических и групповых отношений</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Поскольку в психотерапии искусством проективно-символическая коммуникация имеет особое значение,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специалист не только напрямую общается с клиентом,</a:t>
            </a:r>
            <a:r>
              <a:rPr lang="ru-RU" sz="1900" b="1" dirty="0">
                <a:effectLst>
                  <a:outerShdw blurRad="38100" dist="38100" dir="2700000" algn="tl">
                    <a:srgbClr val="000000">
                      <a:alpha val="43137"/>
                    </a:srgbClr>
                  </a:outerShdw>
                </a:effectLst>
                <a:latin typeface="Book Antiqua" pitchFamily="18" charset="0"/>
              </a:rPr>
              <a:t> помогая ему словесно выражать свои переживания и обеспечивая его эмоциональную поддержку,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но и выступает в качестве посредника в «диалоге» клиента с той продукцией, которую он создает</a:t>
            </a:r>
            <a:r>
              <a:rPr lang="ru-RU" sz="1900" b="1" dirty="0">
                <a:effectLst>
                  <a:outerShdw blurRad="38100" dist="38100" dir="2700000" algn="tl">
                    <a:srgbClr val="000000">
                      <a:alpha val="43137"/>
                    </a:srgbClr>
                  </a:outerShdw>
                </a:effectLst>
                <a:latin typeface="Book Antiqua" pitchFamily="18" charset="0"/>
              </a:rPr>
              <a:t>. Таким образом,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психотерапевтические отношения опосредованы изобразительной деятельностью клиента</a:t>
            </a:r>
            <a:r>
              <a:rPr lang="ru-RU" sz="1900" b="1" dirty="0">
                <a:effectLst>
                  <a:outerShdw blurRad="38100" dist="38100" dir="2700000" algn="tl">
                    <a:srgbClr val="000000">
                      <a:alpha val="43137"/>
                    </a:srgbClr>
                  </a:outerShdw>
                </a:effectLst>
                <a:latin typeface="Book Antiqua" pitchFamily="18" charset="0"/>
              </a:rPr>
              <a:t>.</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В настоящее время считается, что фактор психотерапевтических отношений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является одним из наиболее значимых для достижения лечебно-коррекционных эффектов</a:t>
            </a:r>
            <a:r>
              <a:rPr lang="ru-RU" sz="1900" b="1" dirty="0">
                <a:effectLst>
                  <a:outerShdw blurRad="38100" dist="38100" dir="2700000" algn="tl">
                    <a:srgbClr val="000000">
                      <a:alpha val="43137"/>
                    </a:srgbClr>
                  </a:outerShdw>
                </a:effectLst>
                <a:latin typeface="Book Antiqua" pitchFamily="18" charset="0"/>
              </a:rPr>
              <a:t>, независимо от конкретной модели или формы психотерапии. Применительно к занятиям фототерапией фактор психотерапевтических отношений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связан, прежде всего, со следующими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функциями специалиста</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a:t>
            </a:r>
            <a:endParaRPr lang="ru-RU" sz="1900" b="1" dirty="0">
              <a:solidFill>
                <a:srgbClr val="3333FF"/>
              </a:solidFill>
              <a:effectLst>
                <a:outerShdw blurRad="38100" dist="38100" dir="2700000" algn="tl">
                  <a:srgbClr val="000000">
                    <a:alpha val="43137"/>
                  </a:srgbClr>
                </a:outerShdw>
              </a:effectLst>
              <a:latin typeface="Book Antiqua" pitchFamily="18" charset="0"/>
            </a:endParaRPr>
          </a:p>
          <a:p>
            <a:pPr marL="457200" indent="-457200">
              <a:buFont typeface="+mj-lt"/>
              <a:buAutoNum type="arabicParenR"/>
            </a:pP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созданием атмосферы высокой терпимости и безопасности</a:t>
            </a:r>
            <a:r>
              <a:rPr lang="ru-RU" sz="1900" b="1" dirty="0">
                <a:effectLst>
                  <a:outerShdw blurRad="38100" dist="38100" dir="2700000" algn="tl">
                    <a:srgbClr val="000000">
                      <a:alpha val="43137"/>
                    </a:srgbClr>
                  </a:outerShdw>
                </a:effectLst>
                <a:latin typeface="Book Antiqua" pitchFamily="18" charset="0"/>
              </a:rPr>
              <a:t>, необходимой для свободного выражения клиентом содержаний своего внутреннего мира – как в художественной работе, так и иных творческих проявлениях;</a:t>
            </a:r>
          </a:p>
          <a:p>
            <a:pPr marL="457200" indent="-457200">
              <a:buFont typeface="+mj-lt"/>
              <a:buAutoNum type="arabicParenR"/>
            </a:pP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организацией деятельности клиента</a:t>
            </a:r>
            <a:r>
              <a:rPr lang="ru-RU" sz="1900" b="1" dirty="0">
                <a:effectLst>
                  <a:outerShdw blurRad="38100" dist="38100" dir="2700000" algn="tl">
                    <a:srgbClr val="000000">
                      <a:alpha val="43137"/>
                    </a:srgbClr>
                  </a:outerShdw>
                </a:effectLst>
                <a:latin typeface="Book Antiqua" pitchFamily="18" charset="0"/>
              </a:rPr>
              <a:t>: </a:t>
            </a:r>
          </a:p>
          <a:p>
            <a:pPr marL="457200" indent="-457200">
              <a:buFont typeface="+mj-lt"/>
              <a:buAutoNum type="arabicParenR"/>
            </a:pPr>
            <a:endParaRPr lang="ru-RU" sz="1900" b="1" dirty="0">
              <a:effectLst>
                <a:outerShdw blurRad="38100" dist="38100" dir="2700000" algn="tl">
                  <a:srgbClr val="000000">
                    <a:alpha val="43137"/>
                  </a:srgbClr>
                </a:outerShdw>
              </a:effectLst>
              <a:latin typeface="Book Antiqua" pitchFamily="18" charset="0"/>
            </a:endParaRPr>
          </a:p>
          <a:p>
            <a:pPr marL="457200" indent="-457200">
              <a:buFont typeface="+mj-lt"/>
              <a:buAutoNum type="arabicParenR"/>
            </a:pPr>
            <a:endParaRPr lang="ru-RU" sz="1900" b="1" dirty="0">
              <a:effectLst>
                <a:outerShdw blurRad="38100" dist="38100" dir="2700000" algn="tl">
                  <a:srgbClr val="000000">
                    <a:alpha val="43137"/>
                  </a:srgbClr>
                </a:outerShdw>
              </a:effectLst>
              <a:latin typeface="Book Antiqua" pitchFamily="18" charset="0"/>
            </a:endParaRPr>
          </a:p>
          <a:p>
            <a:pPr marL="457200" indent="-457200">
              <a:buFont typeface="+mj-lt"/>
              <a:buAutoNum type="arabicParenR"/>
            </a:pPr>
            <a:endParaRPr lang="ru-RU" sz="1900" b="1" dirty="0">
              <a:effectLst>
                <a:outerShdw blurRad="38100" dist="38100" dir="2700000" algn="tl">
                  <a:srgbClr val="000000">
                    <a:alpha val="43137"/>
                  </a:srgbClr>
                </a:outerShdw>
              </a:effectLst>
              <a:latin typeface="Book Antiqua" pitchFamily="18" charset="0"/>
            </a:endParaRPr>
          </a:p>
          <a:p>
            <a:pPr marL="457200" indent="-457200">
              <a:buFont typeface="+mj-lt"/>
              <a:buAutoNum type="arabicParenR"/>
            </a:pPr>
            <a:endParaRPr lang="ru-RU" sz="1900" b="1" dirty="0">
              <a:effectLst>
                <a:outerShdw blurRad="38100" dist="38100" dir="2700000" algn="tl">
                  <a:srgbClr val="000000">
                    <a:alpha val="43137"/>
                  </a:srgbClr>
                </a:outerShdw>
              </a:effectLst>
              <a:latin typeface="Book Antiqua" pitchFamily="18" charset="0"/>
            </a:endParaRPr>
          </a:p>
          <a:p>
            <a:pPr marL="457200" indent="-457200">
              <a:buFont typeface="+mj-lt"/>
              <a:buAutoNum type="arabicParenR"/>
            </a:pPr>
            <a:endParaRPr lang="ru-RU" sz="1900" b="1" dirty="0">
              <a:effectLst>
                <a:outerShdw blurRad="38100" dist="38100" dir="2700000" algn="tl">
                  <a:srgbClr val="000000">
                    <a:alpha val="43137"/>
                  </a:srgbClr>
                </a:outerShdw>
              </a:effectLst>
              <a:latin typeface="Book Antiqua" pitchFamily="18" charset="0"/>
            </a:endParaRPr>
          </a:p>
          <a:p>
            <a:pPr marL="0" indent="0">
              <a:buNone/>
            </a:pPr>
            <a:endParaRPr lang="ru-RU" sz="1900" b="1" dirty="0">
              <a:effectLst>
                <a:outerShdw blurRad="38100" dist="38100" dir="2700000" algn="tl">
                  <a:srgbClr val="000000">
                    <a:alpha val="43137"/>
                  </a:srgbClr>
                </a:outerShdw>
              </a:effectLst>
              <a:latin typeface="Book Antiqua" pitchFamily="18" charset="0"/>
            </a:endParaRPr>
          </a:p>
        </p:txBody>
      </p:sp>
      <p:graphicFrame>
        <p:nvGraphicFramePr>
          <p:cNvPr id="3" name="Таблица 2"/>
          <p:cNvGraphicFramePr>
            <a:graphicFrameLocks noGrp="1"/>
          </p:cNvGraphicFramePr>
          <p:nvPr>
            <p:extLst>
              <p:ext uri="{D42A27DB-BD31-4B8C-83A1-F6EECF244321}">
                <p14:modId xmlns:p14="http://schemas.microsoft.com/office/powerpoint/2010/main" val="1908162409"/>
              </p:ext>
            </p:extLst>
          </p:nvPr>
        </p:nvGraphicFramePr>
        <p:xfrm>
          <a:off x="107504" y="5836400"/>
          <a:ext cx="8928993" cy="914400"/>
        </p:xfrm>
        <a:graphic>
          <a:graphicData uri="http://schemas.openxmlformats.org/drawingml/2006/table">
            <a:tbl>
              <a:tblPr firstRow="1" bandRow="1">
                <a:tableStyleId>{5940675A-B579-460E-94D1-54222C63F5DA}</a:tableStyleId>
              </a:tblPr>
              <a:tblGrid>
                <a:gridCol w="2088232">
                  <a:extLst>
                    <a:ext uri="{9D8B030D-6E8A-4147-A177-3AD203B41FA5}">
                      <a16:colId xmlns:a16="http://schemas.microsoft.com/office/drawing/2014/main" val="20000"/>
                    </a:ext>
                  </a:extLst>
                </a:gridCol>
                <a:gridCol w="4032448">
                  <a:extLst>
                    <a:ext uri="{9D8B030D-6E8A-4147-A177-3AD203B41FA5}">
                      <a16:colId xmlns:a16="http://schemas.microsoft.com/office/drawing/2014/main" val="20001"/>
                    </a:ext>
                  </a:extLst>
                </a:gridCol>
                <a:gridCol w="2808313">
                  <a:extLst>
                    <a:ext uri="{9D8B030D-6E8A-4147-A177-3AD203B41FA5}">
                      <a16:colId xmlns:a16="http://schemas.microsoft.com/office/drawing/2014/main" val="20002"/>
                    </a:ext>
                  </a:extLst>
                </a:gridCol>
              </a:tblGrid>
              <a:tr h="370840">
                <a:tc>
                  <a:txBody>
                    <a:bodyPr/>
                    <a:lstStyle/>
                    <a:p>
                      <a:r>
                        <a:rPr lang="ru-RU" sz="1800" b="1" dirty="0">
                          <a:effectLst>
                            <a:outerShdw blurRad="38100" dist="38100" dir="2700000" algn="tl">
                              <a:srgbClr val="000000">
                                <a:alpha val="43137"/>
                              </a:srgbClr>
                            </a:outerShdw>
                          </a:effectLst>
                          <a:latin typeface="Book Antiqua" pitchFamily="18" charset="0"/>
                        </a:rPr>
                        <a:t>формирование </a:t>
                      </a:r>
                      <a:r>
                        <a:rPr lang="ru-RU" sz="18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системы правил </a:t>
                      </a:r>
                      <a:r>
                        <a:rPr lang="ru-RU" sz="1800" b="1" dirty="0">
                          <a:effectLst>
                            <a:outerShdw blurRad="38100" dist="38100" dir="2700000" algn="tl">
                              <a:srgbClr val="000000">
                                <a:alpha val="43137"/>
                              </a:srgbClr>
                            </a:outerShdw>
                          </a:effectLst>
                          <a:latin typeface="Book Antiqua" pitchFamily="18" charset="0"/>
                        </a:rPr>
                        <a:t>его поведения, </a:t>
                      </a:r>
                      <a:endParaRPr lang="ru-RU" dirty="0"/>
                    </a:p>
                  </a:txBody>
                  <a:tcPr>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tc>
                  <a:txBody>
                    <a:bodyPr/>
                    <a:lstStyle/>
                    <a:p>
                      <a:r>
                        <a:rPr lang="ru-RU" sz="1800" b="1" dirty="0">
                          <a:effectLst>
                            <a:outerShdw blurRad="38100" dist="38100" dir="2700000" algn="tl">
                              <a:srgbClr val="000000">
                                <a:alpha val="43137"/>
                              </a:srgbClr>
                            </a:outerShdw>
                          </a:effectLst>
                          <a:latin typeface="Book Antiqua" pitchFamily="18" charset="0"/>
                        </a:rPr>
                        <a:t>фокусировки его </a:t>
                      </a:r>
                      <a:r>
                        <a:rPr lang="ru-RU" sz="18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внимания на </a:t>
                      </a:r>
                      <a:r>
                        <a:rPr lang="ru-RU" sz="1800" b="1" dirty="0">
                          <a:effectLst>
                            <a:outerShdw blurRad="38100" dist="38100" dir="2700000" algn="tl">
                              <a:srgbClr val="000000">
                                <a:alpha val="43137"/>
                              </a:srgbClr>
                            </a:outerShdw>
                          </a:effectLst>
                          <a:latin typeface="Book Antiqua" pitchFamily="18" charset="0"/>
                        </a:rPr>
                        <a:t>творческой работе, собственных чувствах и потребностях, </a:t>
                      </a:r>
                      <a:endParaRPr lang="ru-RU" dirty="0"/>
                    </a:p>
                  </a:txBody>
                  <a:tcPr>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tc>
                  <a:txBody>
                    <a:bodyPr/>
                    <a:lstStyle/>
                    <a:p>
                      <a:r>
                        <a:rPr lang="ru-RU" sz="1800" b="1" dirty="0">
                          <a:effectLst>
                            <a:outerShdw blurRad="38100" dist="38100" dir="2700000" algn="tl">
                              <a:srgbClr val="000000">
                                <a:alpha val="43137"/>
                              </a:srgbClr>
                            </a:outerShdw>
                          </a:effectLst>
                          <a:latin typeface="Book Antiqua" pitchFamily="18" charset="0"/>
                        </a:rPr>
                        <a:t>предложения клиенту определенных способов работы и т.д.</a:t>
                      </a:r>
                      <a:endParaRPr lang="ru-RU" dirty="0"/>
                    </a:p>
                  </a:txBody>
                  <a:tcPr>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extLst>
                  <a:ext uri="{0D108BD9-81ED-4DB2-BD59-A6C34878D82A}">
                    <a16:rowId xmlns:a16="http://schemas.microsoft.com/office/drawing/2014/main" val="10000"/>
                  </a:ext>
                </a:extLst>
              </a:tr>
            </a:tbl>
          </a:graphicData>
        </a:graphic>
      </p:graphicFrame>
      <p:sp>
        <p:nvSpPr>
          <p:cNvPr id="4" name="Выгнутая вправо стрелка 3"/>
          <p:cNvSpPr/>
          <p:nvPr/>
        </p:nvSpPr>
        <p:spPr>
          <a:xfrm rot="20396830">
            <a:off x="8391696" y="4867376"/>
            <a:ext cx="585218" cy="993265"/>
          </a:xfrm>
          <a:prstGeom prst="curvedLef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solidFill>
                <a:schemeClr val="tx1"/>
              </a:solidFill>
            </a:endParaRPr>
          </a:p>
        </p:txBody>
      </p:sp>
    </p:spTree>
    <p:extLst>
      <p:ext uri="{BB962C8B-B14F-4D97-AF65-F5344CB8AC3E}">
        <p14:creationId xmlns:p14="http://schemas.microsoft.com/office/powerpoint/2010/main" val="327074211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2862160547"/>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AutoNum type="arabicParenR" startAt="3"/>
            </a:pPr>
            <a:r>
              <a:rPr lang="ru-RU" sz="1900" b="1" dirty="0">
                <a:effectLst>
                  <a:outerShdw blurRad="38100" dist="38100" dir="2700000" algn="tl">
                    <a:srgbClr val="000000">
                      <a:alpha val="43137"/>
                    </a:srgbClr>
                  </a:outerShdw>
                </a:effectLst>
                <a:latin typeface="Book Antiqua" pitchFamily="18" charset="0"/>
              </a:rPr>
              <a:t>установлением с клиентом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эмоционального резонанса </a:t>
            </a:r>
            <a:r>
              <a:rPr lang="ru-RU" sz="1900" b="1" dirty="0">
                <a:effectLst>
                  <a:outerShdw blurRad="38100" dist="38100" dir="2700000" algn="tl">
                    <a:srgbClr val="000000">
                      <a:alpha val="43137"/>
                    </a:srgbClr>
                  </a:outerShdw>
                </a:effectLst>
                <a:latin typeface="Book Antiqua" pitchFamily="18" charset="0"/>
              </a:rPr>
              <a:t>(раппорта), необходимого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для взаимного обмена чувствами, образами и идеями</a:t>
            </a:r>
            <a:r>
              <a:rPr lang="ru-RU" sz="1900" b="1" dirty="0">
                <a:ln>
                  <a:solidFill>
                    <a:sysClr val="windowText" lastClr="000000"/>
                  </a:solidFill>
                </a:ln>
                <a:effectLst>
                  <a:outerShdw blurRad="38100" dist="38100" dir="2700000" algn="tl">
                    <a:srgbClr val="000000">
                      <a:alpha val="43137"/>
                    </a:srgbClr>
                  </a:outerShdw>
                </a:effectLst>
                <a:latin typeface="Book Antiqua" pitchFamily="18" charset="0"/>
              </a:rPr>
              <a:t>;</a:t>
            </a:r>
          </a:p>
          <a:p>
            <a:pPr>
              <a:buAutoNum type="arabicParenR" startAt="3"/>
            </a:pP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использованием различных специальных приемов </a:t>
            </a:r>
            <a:r>
              <a:rPr lang="ru-RU" sz="1900" b="1" dirty="0">
                <a:effectLst>
                  <a:outerShdw blurRad="38100" dist="38100" dir="2700000" algn="tl">
                    <a:srgbClr val="000000">
                      <a:alpha val="43137"/>
                    </a:srgbClr>
                  </a:outerShdw>
                </a:effectLst>
                <a:latin typeface="Book Antiqua" pitchFamily="18" charset="0"/>
              </a:rPr>
              <a:t>(внушение, совет, интерпретация и др.), помогающих клиенту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осознать причины его проблем, а также его потребности и переживания</a:t>
            </a:r>
            <a:r>
              <a:rPr lang="ru-RU" sz="1900" b="1" dirty="0">
                <a:effectLst>
                  <a:outerShdw blurRad="38100" dist="38100" dir="2700000" algn="tl">
                    <a:srgbClr val="000000">
                      <a:alpha val="43137"/>
                    </a:srgbClr>
                  </a:outerShdw>
                </a:effectLst>
                <a:latin typeface="Book Antiqua" pitchFamily="18" charset="0"/>
              </a:rPr>
              <a:t>.</a:t>
            </a:r>
          </a:p>
          <a:p>
            <a:pPr marL="0" indent="0">
              <a:buNone/>
            </a:pPr>
            <a:endParaRPr lang="ru-RU" sz="1900" b="1" dirty="0">
              <a:effectLst>
                <a:outerShdw blurRad="38100" dist="38100" dir="2700000" algn="tl">
                  <a:srgbClr val="000000">
                    <a:alpha val="43137"/>
                  </a:srgbClr>
                </a:outerShdw>
              </a:effectLst>
              <a:latin typeface="Book Antiqua" pitchFamily="18" charset="0"/>
            </a:endParaRPr>
          </a:p>
          <a:p>
            <a:pPr>
              <a:buFont typeface="Wingdings"/>
              <a:buChar char="v"/>
            </a:pPr>
            <a:r>
              <a:rPr lang="ru-RU" sz="2000" b="1" i="1" u="sng"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Фактор интерпретации и вербальной обратной связи. </a:t>
            </a:r>
            <a:r>
              <a:rPr lang="ru-RU" sz="1800" b="1" dirty="0">
                <a:effectLst>
                  <a:outerShdw blurRad="38100" dist="38100" dir="2700000" algn="tl">
                    <a:srgbClr val="000000">
                      <a:alpha val="43137"/>
                    </a:srgbClr>
                  </a:outerShdw>
                </a:effectLst>
                <a:latin typeface="Book Antiqua" pitchFamily="18" charset="0"/>
              </a:rPr>
              <a:t>Способы обсуждения фотографий</a:t>
            </a:r>
          </a:p>
          <a:p>
            <a:pPr>
              <a:buFont typeface="Arial" pitchFamily="34" charset="0"/>
              <a:buChar char="•"/>
            </a:pPr>
            <a:r>
              <a:rPr lang="ru-RU" sz="2000" b="1" i="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Роль</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этого фактора может быть различна, в зависимости от особенностей участников группы</a:t>
            </a:r>
            <a:r>
              <a:rPr lang="ru-RU" sz="1900" b="1" dirty="0">
                <a:effectLst>
                  <a:outerShdw blurRad="38100" dist="38100" dir="2700000" algn="tl">
                    <a:srgbClr val="000000">
                      <a:alpha val="43137"/>
                    </a:srgbClr>
                  </a:outerShdw>
                </a:effectLst>
                <a:latin typeface="Book Antiqua" pitchFamily="18" charset="0"/>
              </a:rPr>
              <a:t>, в том числе их способности давать комментарии к фотоснимкам и иной продукции, описывать свои чувства и мысли словами, а также от тех подходов и моделей работы, которых придерживается специалист. </a:t>
            </a:r>
          </a:p>
          <a:p>
            <a:pPr>
              <a:buFont typeface="Arial" pitchFamily="34" charset="0"/>
              <a:buChar char="•"/>
            </a:pPr>
            <a:r>
              <a:rPr lang="ru-RU" sz="1800" b="1" dirty="0">
                <a:effectLst>
                  <a:outerShdw blurRad="38100" dist="38100" dir="2700000" algn="tl">
                    <a:srgbClr val="000000">
                      <a:alpha val="43137"/>
                    </a:srgbClr>
                  </a:outerShdw>
                </a:effectLst>
                <a:latin typeface="Book Antiqua" pitchFamily="18" charset="0"/>
              </a:rPr>
              <a:t>Конкретные </a:t>
            </a:r>
            <a:r>
              <a:rPr lang="ru-RU" sz="2000" b="1" i="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формы обсуждения </a:t>
            </a:r>
            <a:r>
              <a:rPr lang="ru-RU" sz="1800" b="1" dirty="0">
                <a:effectLst>
                  <a:outerShdw blurRad="38100" dist="38100" dir="2700000" algn="tl">
                    <a:srgbClr val="000000">
                      <a:alpha val="43137"/>
                    </a:srgbClr>
                  </a:outerShdw>
                </a:effectLst>
                <a:latin typeface="Book Antiqua" pitchFamily="18" charset="0"/>
              </a:rPr>
              <a:t>фотографий также </a:t>
            </a:r>
            <a:r>
              <a:rPr lang="ru-RU" sz="18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могут различаться</a:t>
            </a:r>
            <a:r>
              <a:rPr lang="ru-RU" sz="1800" b="1" dirty="0">
                <a:effectLst>
                  <a:outerShdw blurRad="38100" dist="38100" dir="2700000" algn="tl">
                    <a:srgbClr val="000000">
                      <a:alpha val="43137"/>
                    </a:srgbClr>
                  </a:outerShdw>
                </a:effectLst>
                <a:latin typeface="Book Antiqua" pitchFamily="18" charset="0"/>
              </a:rPr>
              <a:t>. </a:t>
            </a:r>
            <a:r>
              <a:rPr lang="ru-RU" sz="1900" b="1" dirty="0">
                <a:effectLst>
                  <a:outerShdw blurRad="38100" dist="38100" dir="2700000" algn="tl">
                    <a:srgbClr val="000000">
                      <a:alpha val="43137"/>
                    </a:srgbClr>
                  </a:outerShdw>
                </a:effectLst>
                <a:latin typeface="Book Antiqua" pitchFamily="18" charset="0"/>
              </a:rPr>
              <a:t>Как бы то ни было, основная задача обсуждения заключается в том, чтобы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помочь клиенту или участникам группы в понимании их внутреннего мира </a:t>
            </a:r>
            <a:r>
              <a:rPr lang="ru-RU" sz="1900" b="1" dirty="0">
                <a:effectLst>
                  <a:outerShdw blurRad="38100" dist="38100" dir="2700000" algn="tl">
                    <a:srgbClr val="000000">
                      <a:alpha val="43137"/>
                    </a:srgbClr>
                  </a:outerShdw>
                </a:effectLst>
                <a:latin typeface="Book Antiqua" pitchFamily="18" charset="0"/>
              </a:rPr>
              <a:t>– чувств, потребностей, внутренних конфликтов и т. д.</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Интерпретацию и вербальную обратную связь можно отнести к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«интервенциям, направленным на </a:t>
            </a:r>
            <a:r>
              <a:rPr lang="ru-RU" sz="1900" b="1" dirty="0" err="1">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смыслообразование</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 </a:t>
            </a:r>
            <a:r>
              <a:rPr lang="ru-RU" sz="1900" b="1" dirty="0">
                <a:effectLst>
                  <a:outerShdw blurRad="38100" dist="38100" dir="2700000" algn="tl">
                    <a:srgbClr val="000000">
                      <a:alpha val="43137"/>
                    </a:srgbClr>
                  </a:outerShdw>
                </a:effectLst>
                <a:latin typeface="Book Antiqua" pitchFamily="18" charset="0"/>
              </a:rPr>
              <a:t>(</a:t>
            </a:r>
            <a:r>
              <a:rPr lang="ru-RU" sz="1900" b="1" dirty="0" err="1">
                <a:effectLst>
                  <a:outerShdw blurRad="38100" dist="38100" dir="2700000" algn="tl">
                    <a:srgbClr val="000000">
                      <a:alpha val="43137"/>
                    </a:srgbClr>
                  </a:outerShdw>
                </a:effectLst>
                <a:latin typeface="Book Antiqua" pitchFamily="18" charset="0"/>
              </a:rPr>
              <a:t>Болл</a:t>
            </a:r>
            <a:r>
              <a:rPr lang="ru-RU" sz="1900" b="1" dirty="0">
                <a:effectLst>
                  <a:outerShdw blurRad="38100" dist="38100" dir="2700000" algn="tl">
                    <a:srgbClr val="000000">
                      <a:alpha val="43137"/>
                    </a:srgbClr>
                  </a:outerShdw>
                </a:effectLst>
                <a:latin typeface="Book Antiqua" pitchFamily="18" charset="0"/>
              </a:rPr>
              <a:t>, </a:t>
            </a:r>
            <a:r>
              <a:rPr lang="ru-RU" sz="1900" b="1">
                <a:effectLst>
                  <a:outerShdw blurRad="38100" dist="38100" dir="2700000" algn="tl">
                    <a:srgbClr val="000000">
                      <a:alpha val="43137"/>
                    </a:srgbClr>
                  </a:outerShdw>
                </a:effectLst>
                <a:latin typeface="Book Antiqua" pitchFamily="18" charset="0"/>
              </a:rPr>
              <a:t>2000).</a:t>
            </a:r>
            <a:endParaRPr lang="ru-RU" sz="1900" b="1" dirty="0">
              <a:effectLst>
                <a:outerShdw blurRad="38100" dist="38100" dir="2700000" algn="tl">
                  <a:srgbClr val="000000">
                    <a:alpha val="43137"/>
                  </a:srgbClr>
                </a:outerShdw>
              </a:effectLst>
              <a:latin typeface="Book Antiqua" pitchFamily="18" charset="0"/>
            </a:endParaRPr>
          </a:p>
        </p:txBody>
      </p:sp>
      <p:sp>
        <p:nvSpPr>
          <p:cNvPr id="7"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 Психотерапевтические  факторы занятия творческой фотографией</a:t>
            </a:r>
          </a:p>
        </p:txBody>
      </p:sp>
    </p:spTree>
    <p:extLst>
      <p:ext uri="{BB962C8B-B14F-4D97-AF65-F5344CB8AC3E}">
        <p14:creationId xmlns:p14="http://schemas.microsoft.com/office/powerpoint/2010/main" val="75353466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Прямая соединительная линия 17"/>
          <p:cNvCxnSpPr/>
          <p:nvPr/>
        </p:nvCxnSpPr>
        <p:spPr>
          <a:xfrm>
            <a:off x="0" y="836613"/>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0" y="5661248"/>
            <a:ext cx="9144000" cy="0"/>
          </a:xfrm>
          <a:prstGeom prst="line">
            <a:avLst/>
          </a:prstGeom>
          <a:effectLst/>
        </p:spPr>
        <p:style>
          <a:lnRef idx="1">
            <a:schemeClr val="accent1"/>
          </a:lnRef>
          <a:fillRef idx="0">
            <a:schemeClr val="accent1"/>
          </a:fillRef>
          <a:effectRef idx="0">
            <a:schemeClr val="accent1"/>
          </a:effectRef>
          <a:fontRef idx="minor">
            <a:schemeClr val="tx1"/>
          </a:fontRef>
        </p:style>
      </p:cxnSp>
      <p:grpSp>
        <p:nvGrpSpPr>
          <p:cNvPr id="15368" name="Группа 1"/>
          <p:cNvGrpSpPr>
            <a:grpSpLocks/>
          </p:cNvGrpSpPr>
          <p:nvPr/>
        </p:nvGrpSpPr>
        <p:grpSpPr bwMode="auto">
          <a:xfrm>
            <a:off x="430306" y="5863222"/>
            <a:ext cx="3493623" cy="734129"/>
            <a:chOff x="412278" y="5867801"/>
            <a:chExt cx="4591770" cy="944744"/>
          </a:xfrm>
        </p:grpSpPr>
        <p:sp>
          <p:nvSpPr>
            <p:cNvPr id="15370" name="TextBox 3"/>
            <p:cNvSpPr txBox="1">
              <a:spLocks noChangeArrowheads="1"/>
            </p:cNvSpPr>
            <p:nvPr/>
          </p:nvSpPr>
          <p:spPr bwMode="auto">
            <a:xfrm>
              <a:off x="1619672" y="6350192"/>
              <a:ext cx="261774" cy="462353"/>
            </a:xfrm>
            <a:prstGeom prst="rect">
              <a:avLst/>
            </a:prstGeom>
            <a:noFill/>
            <a:ln w="9525">
              <a:noFill/>
              <a:miter lim="800000"/>
              <a:headEnd/>
              <a:tailEnd/>
            </a:ln>
          </p:spPr>
          <p:txBody>
            <a:bodyPr wrap="none">
              <a:spAutoFit/>
            </a:bodyPr>
            <a:lstStyle/>
            <a:p>
              <a:endParaRPr lang="ru-RU" sz="1100">
                <a:solidFill>
                  <a:srgbClr val="000000"/>
                </a:solidFill>
                <a:latin typeface="Calibri" pitchFamily="34" charset="0"/>
              </a:endParaRPr>
            </a:p>
          </p:txBody>
        </p:sp>
        <p:sp>
          <p:nvSpPr>
            <p:cNvPr id="15371" name="TextBox 11"/>
            <p:cNvSpPr txBox="1">
              <a:spLocks noChangeArrowheads="1"/>
            </p:cNvSpPr>
            <p:nvPr/>
          </p:nvSpPr>
          <p:spPr bwMode="auto">
            <a:xfrm>
              <a:off x="1471979" y="5867804"/>
              <a:ext cx="3532069" cy="673327"/>
            </a:xfrm>
            <a:prstGeom prst="rect">
              <a:avLst/>
            </a:prstGeom>
            <a:noFill/>
            <a:ln w="9525">
              <a:noFill/>
              <a:miter lim="800000"/>
              <a:headEnd/>
              <a:tailEnd/>
            </a:ln>
          </p:spPr>
          <p:txBody>
            <a:bodyPr>
              <a:spAutoFit/>
            </a:bodyPr>
            <a:lstStyle/>
            <a:p>
              <a:r>
                <a:rPr lang="ru-RU" sz="1600" b="1" dirty="0">
                  <a:solidFill>
                    <a:srgbClr val="000000"/>
                  </a:solidFill>
                  <a:latin typeface="Calibri" pitchFamily="34" charset="0"/>
                </a:rPr>
                <a:t>Издательство «Учитель»</a:t>
              </a:r>
            </a:p>
            <a:p>
              <a:r>
                <a:rPr lang="en-US" sz="1200" dirty="0">
                  <a:solidFill>
                    <a:srgbClr val="000000"/>
                  </a:solidFill>
                  <a:latin typeface="Calibri" pitchFamily="34" charset="0"/>
                  <a:hlinkClick r:id="rId2"/>
                </a:rPr>
                <a:t>www.uchitel-izd.ru</a:t>
              </a:r>
              <a:r>
                <a:rPr lang="ru-RU" sz="1200" b="1" dirty="0">
                  <a:solidFill>
                    <a:srgbClr val="000000"/>
                  </a:solidFill>
                  <a:latin typeface="Calibri" pitchFamily="34" charset="0"/>
                </a:rPr>
                <a:t> </a:t>
              </a:r>
            </a:p>
          </p:txBody>
        </p:sp>
        <p:pic>
          <p:nvPicPr>
            <p:cNvPr id="15372" name="Рисунок 14"/>
            <p:cNvPicPr>
              <a:picLocks noChangeAspect="1"/>
            </p:cNvPicPr>
            <p:nvPr/>
          </p:nvPicPr>
          <p:blipFill>
            <a:blip r:embed="rId3" cstate="print"/>
            <a:srcRect/>
            <a:stretch>
              <a:fillRect/>
            </a:stretch>
          </p:blipFill>
          <p:spPr bwMode="auto">
            <a:xfrm>
              <a:off x="412278" y="5867801"/>
              <a:ext cx="847353" cy="847353"/>
            </a:xfrm>
            <a:prstGeom prst="rect">
              <a:avLst/>
            </a:prstGeom>
            <a:noFill/>
            <a:ln w="9525">
              <a:noFill/>
              <a:miter lim="800000"/>
              <a:headEnd/>
              <a:tailEnd/>
            </a:ln>
          </p:spPr>
        </p:pic>
      </p:grpSp>
      <p:graphicFrame>
        <p:nvGraphicFramePr>
          <p:cNvPr id="5" name="Объект 4"/>
          <p:cNvGraphicFramePr>
            <a:graphicFrameLocks noGrp="1"/>
          </p:cNvGraphicFramePr>
          <p:nvPr>
            <p:ph sz="half" idx="1"/>
            <p:extLst>
              <p:ext uri="{D42A27DB-BD31-4B8C-83A1-F6EECF244321}">
                <p14:modId xmlns:p14="http://schemas.microsoft.com/office/powerpoint/2010/main" val="3390852338"/>
              </p:ext>
            </p:extLst>
          </p:nvPr>
        </p:nvGraphicFramePr>
        <p:xfrm>
          <a:off x="3635897" y="5877272"/>
          <a:ext cx="5508104" cy="920941"/>
        </p:xfrm>
        <a:graphic>
          <a:graphicData uri="http://schemas.openxmlformats.org/drawingml/2006/table">
            <a:tbl>
              <a:tblPr firstRow="1" firstCol="1" bandRow="1">
                <a:tableStyleId>{2D5ABB26-0587-4C30-8999-92F81FD0307C}</a:tableStyleId>
              </a:tblPr>
              <a:tblGrid>
                <a:gridCol w="3244089">
                  <a:extLst>
                    <a:ext uri="{9D8B030D-6E8A-4147-A177-3AD203B41FA5}">
                      <a16:colId xmlns:a16="http://schemas.microsoft.com/office/drawing/2014/main" val="20000"/>
                    </a:ext>
                  </a:extLst>
                </a:gridCol>
                <a:gridCol w="2264015">
                  <a:extLst>
                    <a:ext uri="{9D8B030D-6E8A-4147-A177-3AD203B41FA5}">
                      <a16:colId xmlns:a16="http://schemas.microsoft.com/office/drawing/2014/main" val="20001"/>
                    </a:ext>
                  </a:extLst>
                </a:gridCol>
              </a:tblGrid>
              <a:tr h="106505">
                <a:tc gridSpan="2">
                  <a:txBody>
                    <a:bodyPr/>
                    <a:lstStyle/>
                    <a:p>
                      <a:pPr algn="ctr">
                        <a:lnSpc>
                          <a:spcPct val="115000"/>
                        </a:lnSpc>
                        <a:spcAft>
                          <a:spcPts val="0"/>
                        </a:spcAft>
                      </a:pPr>
                      <a:r>
                        <a:rPr lang="ru-RU" sz="1000" u="sng" dirty="0">
                          <a:effectLst/>
                          <a:hlinkClick r:id="rId4"/>
                        </a:rPr>
                        <a:t>Профессиональная переподготовка</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0"/>
                  </a:ext>
                </a:extLst>
              </a:tr>
              <a:tr h="213011">
                <a:tc>
                  <a:txBody>
                    <a:bodyPr/>
                    <a:lstStyle/>
                    <a:p>
                      <a:pPr>
                        <a:lnSpc>
                          <a:spcPct val="115000"/>
                        </a:lnSpc>
                        <a:spcAft>
                          <a:spcPts val="0"/>
                        </a:spcAft>
                      </a:pPr>
                      <a:r>
                        <a:rPr lang="ru-RU" sz="1000" u="sng" dirty="0">
                          <a:effectLst/>
                          <a:hlinkClick r:id="rId5"/>
                        </a:rPr>
                        <a:t>Курсы повышения квалификации в режиме онлайн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dirty="0" err="1">
                          <a:effectLst/>
                          <a:hlinkClick r:id="rId6"/>
                        </a:rPr>
                        <a:t>Вебинары</a:t>
                      </a:r>
                      <a:r>
                        <a:rPr lang="ru-RU" sz="1000" u="sng" dirty="0">
                          <a:effectLst/>
                          <a:hlinkClick r:id="rId6"/>
                        </a:rPr>
                        <a:t> в режиме онлайн</a:t>
                      </a:r>
                      <a:endParaRPr lang="ru-RU" sz="1100" dirty="0">
                        <a:effectLst/>
                        <a:latin typeface="Calibri"/>
                        <a:ea typeface="Calibri"/>
                        <a:cs typeface="Times New Roman"/>
                      </a:endParaRPr>
                    </a:p>
                  </a:txBody>
                  <a:tcPr marL="50279" marR="50279" marT="0" marB="0"/>
                </a:tc>
                <a:extLst>
                  <a:ext uri="{0D108BD9-81ED-4DB2-BD59-A6C34878D82A}">
                    <a16:rowId xmlns:a16="http://schemas.microsoft.com/office/drawing/2014/main" val="10001"/>
                  </a:ext>
                </a:extLst>
              </a:tr>
              <a:tr h="213011">
                <a:tc>
                  <a:txBody>
                    <a:bodyPr/>
                    <a:lstStyle/>
                    <a:p>
                      <a:pPr>
                        <a:lnSpc>
                          <a:spcPct val="115000"/>
                        </a:lnSpc>
                        <a:spcAft>
                          <a:spcPts val="0"/>
                        </a:spcAft>
                      </a:pPr>
                      <a:r>
                        <a:rPr lang="ru-RU" sz="1000" u="sng" dirty="0">
                          <a:effectLst/>
                          <a:hlinkClick r:id="rId7"/>
                        </a:rPr>
                        <a:t>Курсы повышения квалификации в режиме офлайн</a:t>
                      </a:r>
                      <a:endParaRPr lang="ru-RU" sz="1100" dirty="0">
                        <a:effectLst/>
                        <a:latin typeface="Calibri"/>
                        <a:ea typeface="Calibri"/>
                        <a:cs typeface="Times New Roman"/>
                      </a:endParaRPr>
                    </a:p>
                  </a:txBody>
                  <a:tcPr marL="50279" marR="50279" marT="0" marB="0"/>
                </a:tc>
                <a:tc>
                  <a:txBody>
                    <a:bodyPr/>
                    <a:lstStyle/>
                    <a:p>
                      <a:pPr>
                        <a:lnSpc>
                          <a:spcPct val="115000"/>
                        </a:lnSpc>
                        <a:spcAft>
                          <a:spcPts val="0"/>
                        </a:spcAft>
                      </a:pPr>
                      <a:r>
                        <a:rPr lang="ru-RU" sz="1000" u="sng">
                          <a:effectLst/>
                          <a:hlinkClick r:id="rId8"/>
                        </a:rPr>
                        <a:t>Вебинары в режиме офлайн</a:t>
                      </a:r>
                      <a:endParaRPr lang="ru-RU" sz="1100">
                        <a:effectLst/>
                        <a:latin typeface="Calibri"/>
                        <a:ea typeface="Calibri"/>
                        <a:cs typeface="Times New Roman"/>
                      </a:endParaRPr>
                    </a:p>
                  </a:txBody>
                  <a:tcPr marL="50279" marR="50279" marT="0" marB="0"/>
                </a:tc>
                <a:extLst>
                  <a:ext uri="{0D108BD9-81ED-4DB2-BD59-A6C34878D82A}">
                    <a16:rowId xmlns:a16="http://schemas.microsoft.com/office/drawing/2014/main" val="10002"/>
                  </a:ext>
                </a:extLst>
              </a:tr>
              <a:tr h="106505">
                <a:tc gridSpan="2">
                  <a:txBody>
                    <a:bodyPr/>
                    <a:lstStyle/>
                    <a:p>
                      <a:pPr algn="ctr">
                        <a:lnSpc>
                          <a:spcPct val="115000"/>
                        </a:lnSpc>
                        <a:spcAft>
                          <a:spcPts val="0"/>
                        </a:spcAft>
                      </a:pPr>
                      <a:r>
                        <a:rPr lang="ru-RU" sz="1000" u="sng">
                          <a:effectLst/>
                          <a:hlinkClick r:id="rId9"/>
                        </a:rPr>
                        <a:t>Международные научно-практические конференции</a:t>
                      </a:r>
                      <a:endParaRPr lang="ru-RU" sz="110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3"/>
                  </a:ext>
                </a:extLst>
              </a:tr>
              <a:tr h="106505">
                <a:tc gridSpan="2">
                  <a:txBody>
                    <a:bodyPr/>
                    <a:lstStyle/>
                    <a:p>
                      <a:pPr algn="ctr">
                        <a:lnSpc>
                          <a:spcPct val="115000"/>
                        </a:lnSpc>
                        <a:spcAft>
                          <a:spcPts val="0"/>
                        </a:spcAft>
                      </a:pPr>
                      <a:r>
                        <a:rPr lang="ru-RU" sz="1000" u="sng" dirty="0">
                          <a:effectLst/>
                          <a:hlinkClick r:id="rId10"/>
                        </a:rPr>
                        <a:t>Международный конкурс проектных и исследовательских работ обучающихся</a:t>
                      </a:r>
                      <a:endParaRPr lang="ru-RU" sz="1100" dirty="0">
                        <a:effectLst/>
                        <a:latin typeface="Calibri"/>
                        <a:ea typeface="Calibri"/>
                        <a:cs typeface="Times New Roman"/>
                      </a:endParaRPr>
                    </a:p>
                  </a:txBody>
                  <a:tcPr marL="50279" marR="50279" marT="0" marB="0"/>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8" name="Объект 7"/>
          <p:cNvSpPr>
            <a:spLocks noGrp="1"/>
          </p:cNvSpPr>
          <p:nvPr>
            <p:ph sz="half" idx="2"/>
          </p:nvPr>
        </p:nvSpPr>
        <p:spPr>
          <a:xfrm>
            <a:off x="0" y="404664"/>
            <a:ext cx="9144000" cy="6453336"/>
          </a:xfrm>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0800000" scaled="1"/>
            <a:tileRect/>
          </a:gradFill>
        </p:spPr>
        <p:style>
          <a:lnRef idx="1">
            <a:schemeClr val="accent2"/>
          </a:lnRef>
          <a:fillRef idx="2">
            <a:schemeClr val="accent2"/>
          </a:fillRef>
          <a:effectRef idx="1">
            <a:schemeClr val="accent2"/>
          </a:effectRef>
          <a:fontRef idx="minor">
            <a:schemeClr val="dk1"/>
          </a:fontRef>
        </p:style>
        <p:txBody>
          <a:bodyPr/>
          <a:lstStyle/>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Можно говорить о том, что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интерпретация и вербальная обратная связь </a:t>
            </a:r>
            <a:r>
              <a:rPr lang="ru-RU" sz="1900" b="1" dirty="0">
                <a:effectLst>
                  <a:outerShdw blurRad="38100" dist="38100" dir="2700000" algn="tl">
                    <a:srgbClr val="000000">
                      <a:alpha val="43137"/>
                    </a:srgbClr>
                  </a:outerShdw>
                </a:effectLst>
                <a:latin typeface="Book Antiqua" pitchFamily="18" charset="0"/>
              </a:rPr>
              <a:t>в значительной мере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строятся на базе </a:t>
            </a:r>
            <a:r>
              <a:rPr lang="ru-RU" sz="1900" b="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проективно-символической коммуникации</a:t>
            </a:r>
            <a:r>
              <a:rPr lang="ru-RU" sz="1900" b="1" dirty="0">
                <a:effectLst>
                  <a:outerShdw blurRad="38100" dist="38100" dir="2700000" algn="tl">
                    <a:srgbClr val="000000">
                      <a:alpha val="43137"/>
                    </a:srgbClr>
                  </a:outerShdw>
                </a:effectLst>
                <a:latin typeface="Book Antiqua" pitchFamily="18" charset="0"/>
              </a:rPr>
              <a:t>, имеющей определяющий характер в психотерапии искусством и арт-терапии. </a:t>
            </a: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Именно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визуальные образы являются основой </a:t>
            </a:r>
            <a:r>
              <a:rPr lang="ru-RU" sz="1900" b="1" dirty="0">
                <a:effectLst>
                  <a:outerShdw blurRad="38100" dist="38100" dir="2700000" algn="tl">
                    <a:srgbClr val="000000">
                      <a:alpha val="43137"/>
                    </a:srgbClr>
                  </a:outerShdw>
                </a:effectLst>
                <a:latin typeface="Book Antiqua" pitchFamily="18" charset="0"/>
              </a:rPr>
              <a:t>для последующего </a:t>
            </a:r>
            <a:r>
              <a:rPr lang="ru-RU" sz="19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обсуждения и использования</a:t>
            </a:r>
            <a:r>
              <a:rPr lang="ru-RU" sz="1900" b="1" dirty="0">
                <a:effectLst>
                  <a:outerShdw blurRad="38100" dist="38100" dir="2700000" algn="tl">
                    <a:srgbClr val="000000">
                      <a:alpha val="43137"/>
                    </a:srgbClr>
                  </a:outerShdw>
                </a:effectLst>
                <a:latin typeface="Book Antiqua" pitchFamily="18" charset="0"/>
              </a:rPr>
              <a:t> </a:t>
            </a:r>
            <a:r>
              <a:rPr lang="ru-RU" sz="2100" b="1" i="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специальных приемов вербальной обратной связи, </a:t>
            </a:r>
            <a:r>
              <a:rPr lang="ru-RU" sz="1900" b="1" dirty="0">
                <a:effectLst>
                  <a:outerShdw blurRad="38100" dist="38100" dir="2700000" algn="tl">
                    <a:srgbClr val="000000">
                      <a:alpha val="43137"/>
                    </a:srgbClr>
                  </a:outerShdw>
                </a:effectLst>
                <a:latin typeface="Book Antiqua" pitchFamily="18" charset="0"/>
              </a:rPr>
              <a:t>включающих </a:t>
            </a:r>
          </a:p>
          <a:p>
            <a:pPr>
              <a:buFont typeface="Arial" pitchFamily="34" charset="0"/>
              <a:buChar char="•"/>
            </a:pPr>
            <a:endParaRPr lang="ru-RU" sz="1900" b="1" dirty="0">
              <a:effectLst>
                <a:outerShdw blurRad="38100" dist="38100" dir="2700000" algn="tl">
                  <a:srgbClr val="000000">
                    <a:alpha val="43137"/>
                  </a:srgbClr>
                </a:outerShdw>
              </a:effectLst>
              <a:latin typeface="Book Antiqua" pitchFamily="18" charset="0"/>
            </a:endParaRPr>
          </a:p>
          <a:p>
            <a:pPr marL="0" indent="0">
              <a:buNone/>
            </a:pPr>
            <a:endParaRPr lang="ru-RU" sz="1900" b="1" dirty="0">
              <a:effectLst>
                <a:outerShdw blurRad="38100" dist="38100" dir="2700000" algn="tl">
                  <a:srgbClr val="000000">
                    <a:alpha val="43137"/>
                  </a:srgbClr>
                </a:outerShdw>
              </a:effectLst>
              <a:latin typeface="Book Antiqua" pitchFamily="18" charset="0"/>
            </a:endParaRPr>
          </a:p>
          <a:p>
            <a:pPr>
              <a:buFont typeface="Arial" pitchFamily="34" charset="0"/>
              <a:buChar char="•"/>
            </a:pPr>
            <a:r>
              <a:rPr lang="ru-RU" sz="2000" b="1" i="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при описании фотографий клиент может </a:t>
            </a:r>
          </a:p>
          <a:p>
            <a:pPr marL="0" indent="0">
              <a:buNone/>
            </a:pPr>
            <a:endParaRPr lang="ru-RU" sz="1900" b="1" dirty="0">
              <a:effectLst>
                <a:outerShdw blurRad="38100" dist="38100" dir="2700000" algn="tl">
                  <a:srgbClr val="000000">
                    <a:alpha val="43137"/>
                  </a:srgbClr>
                </a:outerShdw>
              </a:effectLst>
              <a:latin typeface="Book Antiqua" pitchFamily="18" charset="0"/>
            </a:endParaRPr>
          </a:p>
          <a:p>
            <a:pPr marL="0" indent="0">
              <a:buNone/>
            </a:pPr>
            <a:endParaRPr lang="ru-RU" sz="1900" b="1" dirty="0">
              <a:effectLst>
                <a:outerShdw blurRad="38100" dist="38100" dir="2700000" algn="tl">
                  <a:srgbClr val="000000">
                    <a:alpha val="43137"/>
                  </a:srgbClr>
                </a:outerShdw>
              </a:effectLst>
              <a:latin typeface="Book Antiqua" pitchFamily="18" charset="0"/>
            </a:endParaRPr>
          </a:p>
          <a:p>
            <a:pPr marL="0" indent="0">
              <a:buNone/>
            </a:pPr>
            <a:endParaRPr lang="ru-RU" sz="1900" b="1" dirty="0">
              <a:effectLst>
                <a:outerShdw blurRad="38100" dist="38100" dir="2700000" algn="tl">
                  <a:srgbClr val="000000">
                    <a:alpha val="43137"/>
                  </a:srgbClr>
                </a:outerShdw>
              </a:effectLst>
              <a:latin typeface="Book Antiqua" pitchFamily="18" charset="0"/>
            </a:endParaRPr>
          </a:p>
          <a:p>
            <a:pPr marL="0" indent="0">
              <a:buNone/>
            </a:pPr>
            <a:endParaRPr lang="ru-RU" sz="1900" b="1" dirty="0">
              <a:effectLst>
                <a:outerShdw blurRad="38100" dist="38100" dir="2700000" algn="tl">
                  <a:srgbClr val="000000">
                    <a:alpha val="43137"/>
                  </a:srgbClr>
                </a:outerShdw>
              </a:effectLst>
              <a:latin typeface="Book Antiqua" pitchFamily="18" charset="0"/>
            </a:endParaRPr>
          </a:p>
          <a:p>
            <a:pPr>
              <a:buFont typeface="Arial" pitchFamily="34" charset="0"/>
              <a:buChar char="•"/>
            </a:pPr>
            <a:r>
              <a:rPr lang="ru-RU" sz="1900" b="1" dirty="0">
                <a:effectLst>
                  <a:outerShdw blurRad="38100" dist="38100" dir="2700000" algn="tl">
                    <a:srgbClr val="000000">
                      <a:alpha val="43137"/>
                    </a:srgbClr>
                  </a:outerShdw>
                </a:effectLst>
                <a:latin typeface="Book Antiqua" pitchFamily="18" charset="0"/>
              </a:rPr>
              <a:t>М. Барби пишет о </a:t>
            </a:r>
            <a:r>
              <a:rPr lang="ru-RU" sz="2000" b="1" i="1" dirty="0">
                <a:ln w="12700">
                  <a:solidFill>
                    <a:sysClr val="windowText" lastClr="000000"/>
                  </a:solidFill>
                  <a:prstDash val="solid"/>
                </a:ln>
                <a:solidFill>
                  <a:srgbClr val="3333FF"/>
                </a:solidFill>
                <a:effectLst>
                  <a:outerShdw blurRad="41275" dist="20320" dir="1800000" algn="tl" rotWithShape="0">
                    <a:srgbClr val="000000">
                      <a:alpha val="40000"/>
                    </a:srgbClr>
                  </a:outerShdw>
                </a:effectLst>
                <a:latin typeface="Book Antiqua" pitchFamily="18" charset="0"/>
              </a:rPr>
              <a:t>трех стратегиях исследования</a:t>
            </a:r>
            <a:r>
              <a:rPr lang="ru-RU" sz="1900" b="1" dirty="0">
                <a:effectLst>
                  <a:outerShdw blurRad="38100" dist="38100" dir="2700000" algn="tl">
                    <a:srgbClr val="000000">
                      <a:alpha val="43137"/>
                    </a:srgbClr>
                  </a:outerShdw>
                </a:effectLst>
                <a:latin typeface="Book Antiqua" pitchFamily="18" charset="0"/>
              </a:rPr>
              <a:t>, используемых им при психотерапевтическом обсуждении фотографий, </a:t>
            </a:r>
          </a:p>
          <a:p>
            <a:pPr>
              <a:buFont typeface="Arial" pitchFamily="34" charset="0"/>
              <a:buChar char="•"/>
            </a:pPr>
            <a:endParaRPr lang="ru-RU" sz="1900" b="1" dirty="0">
              <a:effectLst>
                <a:outerShdw blurRad="38100" dist="38100" dir="2700000" algn="tl">
                  <a:srgbClr val="000000">
                    <a:alpha val="43137"/>
                  </a:srgbClr>
                </a:outerShdw>
              </a:effectLst>
              <a:latin typeface="Book Antiqua" pitchFamily="18" charset="0"/>
            </a:endParaRPr>
          </a:p>
          <a:p>
            <a:pPr>
              <a:buFont typeface="Arial" pitchFamily="34" charset="0"/>
              <a:buChar char="•"/>
            </a:pPr>
            <a:endParaRPr lang="ru-RU" sz="1900" b="1" dirty="0">
              <a:effectLst>
                <a:outerShdw blurRad="38100" dist="38100" dir="2700000" algn="tl">
                  <a:srgbClr val="000000">
                    <a:alpha val="43137"/>
                  </a:srgbClr>
                </a:outerShdw>
              </a:effectLst>
              <a:latin typeface="Book Antiqua" pitchFamily="18" charset="0"/>
            </a:endParaRPr>
          </a:p>
          <a:p>
            <a:pPr>
              <a:buFont typeface="Arial" pitchFamily="34" charset="0"/>
              <a:buChar char="•"/>
            </a:pPr>
            <a:endParaRPr lang="ru-RU" sz="1900" b="1" dirty="0">
              <a:effectLst>
                <a:outerShdw blurRad="38100" dist="38100" dir="2700000" algn="tl">
                  <a:srgbClr val="000000">
                    <a:alpha val="43137"/>
                  </a:srgbClr>
                </a:outerShdw>
              </a:effectLst>
              <a:latin typeface="Book Antiqua" pitchFamily="18" charset="0"/>
            </a:endParaRPr>
          </a:p>
        </p:txBody>
      </p:sp>
      <p:sp>
        <p:nvSpPr>
          <p:cNvPr id="7" name="Заголовок 6"/>
          <p:cNvSpPr>
            <a:spLocks noGrp="1"/>
          </p:cNvSpPr>
          <p:nvPr>
            <p:ph type="title"/>
          </p:nvPr>
        </p:nvSpPr>
        <p:spPr>
          <a:xfrm>
            <a:off x="179512" y="20873"/>
            <a:ext cx="8964487" cy="383791"/>
          </a:xfrm>
        </p:spPr>
        <p:style>
          <a:lnRef idx="1">
            <a:schemeClr val="accent3"/>
          </a:lnRef>
          <a:fillRef idx="2">
            <a:schemeClr val="accent3"/>
          </a:fillRef>
          <a:effectRef idx="1">
            <a:schemeClr val="accent3"/>
          </a:effectRef>
          <a:fontRef idx="minor">
            <a:schemeClr val="dk1"/>
          </a:fontRef>
        </p:style>
        <p:txBody>
          <a:bodyPr/>
          <a:lstStyle/>
          <a:p>
            <a:r>
              <a:rPr lang="ru-RU" sz="2000" b="1" dirty="0">
                <a:ln w="12700">
                  <a:solidFill>
                    <a:schemeClr val="tx2">
                      <a:satMod val="155000"/>
                    </a:schemeClr>
                  </a:solidFill>
                  <a:prstDash val="solid"/>
                </a:ln>
                <a:solidFill>
                  <a:srgbClr val="3333FF"/>
                </a:solidFill>
                <a:effectLst>
                  <a:outerShdw blurRad="41275" dist="20320" dir="1800000" algn="tl" rotWithShape="0">
                    <a:srgbClr val="000000">
                      <a:alpha val="40000"/>
                    </a:srgbClr>
                  </a:outerShdw>
                </a:effectLst>
                <a:latin typeface="Book Antiqua" pitchFamily="18" charset="0"/>
              </a:rPr>
              <a:t> Психотерапевтические  факторы занятия творческой фотографией</a:t>
            </a:r>
          </a:p>
        </p:txBody>
      </p:sp>
      <p:graphicFrame>
        <p:nvGraphicFramePr>
          <p:cNvPr id="2" name="Таблица 1"/>
          <p:cNvGraphicFramePr>
            <a:graphicFrameLocks noGrp="1"/>
          </p:cNvGraphicFramePr>
          <p:nvPr>
            <p:extLst>
              <p:ext uri="{D42A27DB-BD31-4B8C-83A1-F6EECF244321}">
                <p14:modId xmlns:p14="http://schemas.microsoft.com/office/powerpoint/2010/main" val="2402434005"/>
              </p:ext>
            </p:extLst>
          </p:nvPr>
        </p:nvGraphicFramePr>
        <p:xfrm>
          <a:off x="107503" y="2636912"/>
          <a:ext cx="8928993" cy="640080"/>
        </p:xfrm>
        <a:graphic>
          <a:graphicData uri="http://schemas.openxmlformats.org/drawingml/2006/table">
            <a:tbl>
              <a:tblPr firstRow="1" bandRow="1">
                <a:tableStyleId>{5940675A-B579-460E-94D1-54222C63F5DA}</a:tableStyleId>
              </a:tblPr>
              <a:tblGrid>
                <a:gridCol w="2160240">
                  <a:extLst>
                    <a:ext uri="{9D8B030D-6E8A-4147-A177-3AD203B41FA5}">
                      <a16:colId xmlns:a16="http://schemas.microsoft.com/office/drawing/2014/main" val="20000"/>
                    </a:ext>
                  </a:extLst>
                </a:gridCol>
                <a:gridCol w="3792422">
                  <a:extLst>
                    <a:ext uri="{9D8B030D-6E8A-4147-A177-3AD203B41FA5}">
                      <a16:colId xmlns:a16="http://schemas.microsoft.com/office/drawing/2014/main" val="20001"/>
                    </a:ext>
                  </a:extLst>
                </a:gridCol>
                <a:gridCol w="2976331">
                  <a:extLst>
                    <a:ext uri="{9D8B030D-6E8A-4147-A177-3AD203B41FA5}">
                      <a16:colId xmlns:a16="http://schemas.microsoft.com/office/drawing/2014/main" val="20002"/>
                    </a:ext>
                  </a:extLst>
                </a:gridCol>
              </a:tblGrid>
              <a:tr h="370840">
                <a:tc>
                  <a:txBody>
                    <a:bodyPr/>
                    <a:lstStyle/>
                    <a:p>
                      <a:r>
                        <a:rPr lang="ru-RU" sz="1800" b="1" dirty="0">
                          <a:effectLst>
                            <a:outerShdw blurRad="38100" dist="38100" dir="2700000" algn="tl">
                              <a:srgbClr val="000000">
                                <a:alpha val="43137"/>
                              </a:srgbClr>
                            </a:outerShdw>
                          </a:effectLst>
                          <a:latin typeface="Book Antiqua" pitchFamily="18" charset="0"/>
                        </a:rPr>
                        <a:t>интерпретацию,</a:t>
                      </a:r>
                      <a:endParaRPr lang="ru-RU" dirty="0"/>
                    </a:p>
                  </a:txBody>
                  <a:tcPr>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tc>
                  <a:txBody>
                    <a:bodyPr/>
                    <a:lstStyle/>
                    <a:p>
                      <a:r>
                        <a:rPr lang="ru-RU" sz="1800" b="1" dirty="0">
                          <a:effectLst>
                            <a:outerShdw blurRad="38100" dist="38100" dir="2700000" algn="tl">
                              <a:srgbClr val="000000">
                                <a:alpha val="43137"/>
                              </a:srgbClr>
                            </a:outerShdw>
                          </a:effectLst>
                          <a:latin typeface="Book Antiqua" pitchFamily="18" charset="0"/>
                        </a:rPr>
                        <a:t>исследование ассоциативного ряда клиента, </a:t>
                      </a:r>
                      <a:endParaRPr lang="ru-RU" dirty="0"/>
                    </a:p>
                  </a:txBody>
                  <a:tcPr>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b="1" dirty="0">
                          <a:effectLst>
                            <a:outerShdw blurRad="38100" dist="38100" dir="2700000" algn="tl">
                              <a:srgbClr val="000000">
                                <a:alpha val="43137"/>
                              </a:srgbClr>
                            </a:outerShdw>
                          </a:effectLst>
                          <a:latin typeface="Book Antiqua" pitchFamily="18" charset="0"/>
                        </a:rPr>
                        <a:t>создание нарративов и т. д.</a:t>
                      </a:r>
                    </a:p>
                  </a:txBody>
                  <a:tcPr>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extLst>
                  <a:ext uri="{0D108BD9-81ED-4DB2-BD59-A6C34878D82A}">
                    <a16:rowId xmlns:a16="http://schemas.microsoft.com/office/drawing/2014/main" val="10000"/>
                  </a:ext>
                </a:extLst>
              </a:tr>
            </a:tbl>
          </a:graphicData>
        </a:graphic>
      </p:graphicFrame>
      <p:graphicFrame>
        <p:nvGraphicFramePr>
          <p:cNvPr id="3" name="Таблица 2"/>
          <p:cNvGraphicFramePr>
            <a:graphicFrameLocks noGrp="1"/>
          </p:cNvGraphicFramePr>
          <p:nvPr>
            <p:extLst>
              <p:ext uri="{D42A27DB-BD31-4B8C-83A1-F6EECF244321}">
                <p14:modId xmlns:p14="http://schemas.microsoft.com/office/powerpoint/2010/main" val="589457103"/>
              </p:ext>
            </p:extLst>
          </p:nvPr>
        </p:nvGraphicFramePr>
        <p:xfrm>
          <a:off x="107504" y="3717032"/>
          <a:ext cx="8928992" cy="1280160"/>
        </p:xfrm>
        <a:graphic>
          <a:graphicData uri="http://schemas.openxmlformats.org/drawingml/2006/table">
            <a:tbl>
              <a:tblPr firstRow="1" bandRow="1">
                <a:tableStyleId>{5940675A-B579-460E-94D1-54222C63F5DA}</a:tableStyleId>
              </a:tblPr>
              <a:tblGrid>
                <a:gridCol w="4464496">
                  <a:extLst>
                    <a:ext uri="{9D8B030D-6E8A-4147-A177-3AD203B41FA5}">
                      <a16:colId xmlns:a16="http://schemas.microsoft.com/office/drawing/2014/main" val="20000"/>
                    </a:ext>
                  </a:extLst>
                </a:gridCol>
                <a:gridCol w="4464496">
                  <a:extLst>
                    <a:ext uri="{9D8B030D-6E8A-4147-A177-3AD203B41FA5}">
                      <a16:colId xmlns:a16="http://schemas.microsoft.com/office/drawing/2014/main" val="20001"/>
                    </a:ext>
                  </a:extLst>
                </a:gridCol>
              </a:tblGrid>
              <a:tr h="370840">
                <a:tc>
                  <a:txBody>
                    <a:bodyPr/>
                    <a:lstStyle/>
                    <a:p>
                      <a:r>
                        <a:rPr lang="ru-RU" sz="1800" b="1" dirty="0">
                          <a:effectLst>
                            <a:outerShdw blurRad="38100" dist="38100" dir="2700000" algn="tl">
                              <a:srgbClr val="000000">
                                <a:alpha val="43137"/>
                              </a:srgbClr>
                            </a:outerShdw>
                          </a:effectLst>
                          <a:latin typeface="Book Antiqua" pitchFamily="18" charset="0"/>
                        </a:rPr>
                        <a:t>прийти к новому восприятию запечатленных на них событий, </a:t>
                      </a:r>
                      <a:endParaRPr lang="ru-RU" dirty="0"/>
                    </a:p>
                  </a:txBody>
                  <a:tcPr>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tc>
                  <a:txBody>
                    <a:bodyPr/>
                    <a:lstStyle/>
                    <a:p>
                      <a:r>
                        <a:rPr lang="ru-RU" sz="1800" b="1" dirty="0">
                          <a:effectLst>
                            <a:outerShdw blurRad="38100" dist="38100" dir="2700000" algn="tl">
                              <a:srgbClr val="000000">
                                <a:alpha val="43137"/>
                              </a:srgbClr>
                            </a:outerShdw>
                          </a:effectLst>
                          <a:latin typeface="Book Antiqua" pitchFamily="18" charset="0"/>
                        </a:rPr>
                        <a:t>представить себе другие варианты их развития, </a:t>
                      </a:r>
                      <a:endParaRPr lang="ru-RU" dirty="0"/>
                    </a:p>
                  </a:txBody>
                  <a:tcPr>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extLst>
                  <a:ext uri="{0D108BD9-81ED-4DB2-BD59-A6C34878D82A}">
                    <a16:rowId xmlns:a16="http://schemas.microsoft.com/office/drawing/2014/main" val="10000"/>
                  </a:ext>
                </a:extLst>
              </a:tr>
              <a:tr h="370840">
                <a:tc>
                  <a:txBody>
                    <a:bodyPr/>
                    <a:lstStyle/>
                    <a:p>
                      <a:r>
                        <a:rPr lang="ru-RU" sz="1800" b="1" dirty="0">
                          <a:effectLst>
                            <a:outerShdw blurRad="38100" dist="38100" dir="2700000" algn="tl">
                              <a:srgbClr val="000000">
                                <a:alpha val="43137"/>
                              </a:srgbClr>
                            </a:outerShdw>
                          </a:effectLst>
                          <a:latin typeface="Book Antiqua" pitchFamily="18" charset="0"/>
                        </a:rPr>
                        <a:t>критически оценить характерные для себя схемы мышления </a:t>
                      </a:r>
                      <a:endParaRPr lang="ru-RU" dirty="0"/>
                    </a:p>
                  </a:txBody>
                  <a:tcPr>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tc>
                  <a:txBody>
                    <a:bodyPr/>
                    <a:lstStyle/>
                    <a:p>
                      <a:r>
                        <a:rPr lang="ru-RU" sz="1800" b="1" dirty="0">
                          <a:effectLst>
                            <a:outerShdw blurRad="38100" dist="38100" dir="2700000" algn="tl">
                              <a:srgbClr val="000000">
                                <a:alpha val="43137"/>
                              </a:srgbClr>
                            </a:outerShdw>
                          </a:effectLst>
                          <a:latin typeface="Book Antiqua" pitchFamily="18" charset="0"/>
                        </a:rPr>
                        <a:t>обозначить поведенческие альтернативы</a:t>
                      </a:r>
                      <a:endParaRPr lang="ru-RU" dirty="0"/>
                    </a:p>
                  </a:txBody>
                  <a:tcPr>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extLst>
                  <a:ext uri="{0D108BD9-81ED-4DB2-BD59-A6C34878D82A}">
                    <a16:rowId xmlns:a16="http://schemas.microsoft.com/office/drawing/2014/main" val="10001"/>
                  </a:ext>
                </a:extLst>
              </a:tr>
            </a:tbl>
          </a:graphicData>
        </a:graphic>
      </p:graphicFrame>
      <p:graphicFrame>
        <p:nvGraphicFramePr>
          <p:cNvPr id="4" name="Таблица 3"/>
          <p:cNvGraphicFramePr>
            <a:graphicFrameLocks noGrp="1"/>
          </p:cNvGraphicFramePr>
          <p:nvPr>
            <p:extLst>
              <p:ext uri="{D42A27DB-BD31-4B8C-83A1-F6EECF244321}">
                <p14:modId xmlns:p14="http://schemas.microsoft.com/office/powerpoint/2010/main" val="2726416019"/>
              </p:ext>
            </p:extLst>
          </p:nvPr>
        </p:nvGraphicFramePr>
        <p:xfrm>
          <a:off x="107503" y="5990317"/>
          <a:ext cx="8928993" cy="370840"/>
        </p:xfrm>
        <a:graphic>
          <a:graphicData uri="http://schemas.openxmlformats.org/drawingml/2006/table">
            <a:tbl>
              <a:tblPr firstRow="1" bandRow="1">
                <a:tableStyleId>{5940675A-B579-460E-94D1-54222C63F5DA}</a:tableStyleId>
              </a:tblPr>
              <a:tblGrid>
                <a:gridCol w="2976331">
                  <a:extLst>
                    <a:ext uri="{9D8B030D-6E8A-4147-A177-3AD203B41FA5}">
                      <a16:colId xmlns:a16="http://schemas.microsoft.com/office/drawing/2014/main" val="20000"/>
                    </a:ext>
                  </a:extLst>
                </a:gridCol>
                <a:gridCol w="2976331">
                  <a:extLst>
                    <a:ext uri="{9D8B030D-6E8A-4147-A177-3AD203B41FA5}">
                      <a16:colId xmlns:a16="http://schemas.microsoft.com/office/drawing/2014/main" val="20001"/>
                    </a:ext>
                  </a:extLst>
                </a:gridCol>
                <a:gridCol w="2976331">
                  <a:extLst>
                    <a:ext uri="{9D8B030D-6E8A-4147-A177-3AD203B41FA5}">
                      <a16:colId xmlns:a16="http://schemas.microsoft.com/office/drawing/2014/main" val="20002"/>
                    </a:ext>
                  </a:extLst>
                </a:gridCol>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b="1" dirty="0">
                          <a:effectLst>
                            <a:outerShdw blurRad="38100" dist="38100" dir="2700000" algn="tl">
                              <a:srgbClr val="000000">
                                <a:alpha val="43137"/>
                              </a:srgbClr>
                            </a:outerShdw>
                          </a:effectLst>
                          <a:latin typeface="Book Antiqua" pitchFamily="18" charset="0"/>
                        </a:rPr>
                        <a:t>проясняющая, </a:t>
                      </a:r>
                    </a:p>
                  </a:txBody>
                  <a:tcPr>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b="1" dirty="0">
                          <a:effectLst>
                            <a:outerShdw blurRad="38100" dist="38100" dir="2700000" algn="tl">
                              <a:srgbClr val="000000">
                                <a:alpha val="43137"/>
                              </a:srgbClr>
                            </a:outerShdw>
                          </a:effectLst>
                          <a:latin typeface="Book Antiqua" pitchFamily="18" charset="0"/>
                        </a:rPr>
                        <a:t>раскрывающая, </a:t>
                      </a:r>
                    </a:p>
                  </a:txBody>
                  <a:tcPr>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b="1" dirty="0" err="1">
                          <a:effectLst>
                            <a:outerShdw blurRad="38100" dist="38100" dir="2700000" algn="tl">
                              <a:srgbClr val="000000">
                                <a:alpha val="43137"/>
                              </a:srgbClr>
                            </a:outerShdw>
                          </a:effectLst>
                          <a:latin typeface="Book Antiqua" pitchFamily="18" charset="0"/>
                        </a:rPr>
                        <a:t>трансформативной</a:t>
                      </a:r>
                      <a:r>
                        <a:rPr lang="ru-RU" sz="1800" b="1" dirty="0">
                          <a:effectLst>
                            <a:outerShdw blurRad="38100" dist="38100" dir="2700000" algn="tl">
                              <a:srgbClr val="000000">
                                <a:alpha val="43137"/>
                              </a:srgbClr>
                            </a:outerShdw>
                          </a:effectLst>
                          <a:latin typeface="Book Antiqua" pitchFamily="18" charset="0"/>
                        </a:rPr>
                        <a:t>.</a:t>
                      </a:r>
                    </a:p>
                  </a:txBody>
                  <a:tcPr>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549078653"/>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13113</TotalTime>
  <Words>15641</Words>
  <Application>Microsoft Office PowerPoint</Application>
  <PresentationFormat>Экран (4:3)</PresentationFormat>
  <Paragraphs>1822</Paragraphs>
  <Slides>98</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98</vt:i4>
      </vt:variant>
    </vt:vector>
  </HeadingPairs>
  <TitlesOfParts>
    <vt:vector size="104" baseType="lpstr">
      <vt:lpstr>Arial</vt:lpstr>
      <vt:lpstr>Book Antiqua</vt:lpstr>
      <vt:lpstr>Bookman Old Style</vt:lpstr>
      <vt:lpstr>Calibri</vt:lpstr>
      <vt:lpstr>Wingdings</vt:lpstr>
      <vt:lpstr>Тема Office</vt:lpstr>
      <vt:lpstr>Презентация PowerPoint</vt:lpstr>
      <vt:lpstr>Фототерапия</vt:lpstr>
      <vt:lpstr>Фототерапия</vt:lpstr>
      <vt:lpstr>Фототерапия</vt:lpstr>
      <vt:lpstr>Презентация PowerPoint</vt:lpstr>
      <vt:lpstr>Презентация PowerPoint</vt:lpstr>
      <vt:lpstr>Презентация PowerPoint</vt:lpstr>
      <vt:lpstr> Достоинства фототерапии:  </vt:lpstr>
      <vt:lpstr>Презентация PowerPoint</vt:lpstr>
      <vt:lpstr>Содержание фототерапии </vt:lpstr>
      <vt:lpstr>Содержание фототерапии </vt:lpstr>
      <vt:lpstr> Функции  фотографии: </vt:lpstr>
      <vt:lpstr>Презентация PowerPoint</vt:lpstr>
      <vt:lpstr> Функции  фотографии: </vt:lpstr>
      <vt:lpstr> НАПРИМЕР   Цели: </vt:lpstr>
      <vt:lpstr> Задачи использования фотографии и ее психологические функции </vt:lpstr>
      <vt:lpstr> Задачи использования фотографии и ее психологические функции </vt:lpstr>
      <vt:lpstr> Задачи использования фотографии и ее психологические функции </vt:lpstr>
      <vt:lpstr> Задачи использования фотографии и ее психологические функции </vt:lpstr>
      <vt:lpstr> Задачи использования фотографии и ее психологические функции </vt:lpstr>
      <vt:lpstr>Презентация PowerPoint</vt:lpstr>
      <vt:lpstr> НАПРИМЕР   Задачи: </vt:lpstr>
      <vt:lpstr>  НАПРИМЕР   Прогнозируемый результат.  </vt:lpstr>
      <vt:lpstr>Общие сведения</vt:lpstr>
      <vt:lpstr>Общие сведения</vt:lpstr>
      <vt:lpstr>Общие сведения</vt:lpstr>
      <vt:lpstr>Выбор стратегии обсуждения фотографий </vt:lpstr>
      <vt:lpstr>Презентация PowerPoint</vt:lpstr>
      <vt:lpstr>Содержание снимков</vt:lpstr>
      <vt:lpstr>Для развития эмоционально-волевой сферы </vt:lpstr>
      <vt:lpstr>Для развития эмоционально-волевой сферы </vt:lpstr>
      <vt:lpstr> Проект «Домашние питомцы</vt:lpstr>
      <vt:lpstr> Проект «Домашние питомцы</vt:lpstr>
      <vt:lpstr>В работе с девиантными подростками</vt:lpstr>
      <vt:lpstr>Презентация PowerPoint</vt:lpstr>
      <vt:lpstr>В работе с девиантными подростками</vt:lpstr>
      <vt:lpstr>В работе с девиантными подростками</vt:lpstr>
      <vt:lpstr> Работа с детьми и подростками, перенесшими утрату или насилие и пациентами с посттравматическим стрессовым расстройством.  </vt:lpstr>
      <vt:lpstr>В социальной работе</vt:lpstr>
      <vt:lpstr>В ходе консультирования</vt:lpstr>
      <vt:lpstr>Презентация PowerPoint</vt:lpstr>
      <vt:lpstr> Характеристики фототерапевтических занятий </vt:lpstr>
      <vt:lpstr>Презентация PowerPoint</vt:lpstr>
      <vt:lpstr>Презентация PowerPoint</vt:lpstr>
      <vt:lpstr> Сферы деятельности: </vt:lpstr>
      <vt:lpstr>  Оборудование:  </vt:lpstr>
      <vt:lpstr>   Функции специалиста:   </vt:lpstr>
      <vt:lpstr>Методы  фототерапии </vt:lpstr>
      <vt:lpstr>Группы методов  фототерапии </vt:lpstr>
      <vt:lpstr>Презентация PowerPoint</vt:lpstr>
      <vt:lpstr>Варианты использования</vt:lpstr>
      <vt:lpstr>Варианты использования</vt:lpstr>
      <vt:lpstr>Упражнения с использованием фотографий</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ТЕХНИКА ПО ФОТОТЕРАПИИ «СЕЛФИ» (Автор С. Палий) </vt:lpstr>
      <vt:lpstr>Презентация PowerPoint</vt:lpstr>
      <vt:lpstr>Презентация PowerPoint</vt:lpstr>
      <vt:lpstr>Упражнения с использованием фотографий</vt:lpstr>
      <vt:lpstr>Упражнения с использованием фотографий</vt:lpstr>
      <vt:lpstr>Упражнения с использованием фотографий</vt:lpstr>
      <vt:lpstr>Упражнения с использованием фотографий</vt:lpstr>
      <vt:lpstr>Упражнения с использованием фотографий</vt:lpstr>
      <vt:lpstr>Упражнения с использованием фотографий</vt:lpstr>
      <vt:lpstr>Презентация PowerPoint</vt:lpstr>
      <vt:lpstr>Презентация PowerPoint</vt:lpstr>
      <vt:lpstr> Семейный альбом </vt:lpstr>
      <vt:lpstr>Презентация PowerPoint</vt:lpstr>
      <vt:lpstr> Семейный альбом </vt:lpstr>
      <vt:lpstr> Техники использования фотографий: </vt:lpstr>
      <vt:lpstr> Техники использования фотографий: </vt:lpstr>
      <vt:lpstr>В групповой и индивидуальной работе</vt:lpstr>
      <vt:lpstr>В семье</vt:lpstr>
      <vt:lpstr> Идеи  для домашней фототерапии  (психолог центра «Логопед-Профи» Туишева Марина Шамилевна) </vt:lpstr>
      <vt:lpstr> Идеи  для домашней фототерапии  (психолог центра «Логопед-Профи» Туишева Марина Шамилевна) </vt:lpstr>
      <vt:lpstr>Презентация PowerPoint</vt:lpstr>
      <vt:lpstr> Идеи  для домашней фототерапии. </vt:lpstr>
      <vt:lpstr> Идеи  для домашней фототерапии. </vt:lpstr>
      <vt:lpstr> Идеи  для домашней фототерапии. </vt:lpstr>
      <vt:lpstr>С семьей, с педагогами</vt:lpstr>
      <vt:lpstr> АССАМБЛЯЖ</vt:lpstr>
      <vt:lpstr> АССАМБЛЯЖ</vt:lpstr>
      <vt:lpstr> Фототерапия в проектной деятельности</vt:lpstr>
      <vt:lpstr> Фототерапия в проектной деятельности</vt:lpstr>
      <vt:lpstr>Презентация PowerPoint</vt:lpstr>
      <vt:lpstr>Презентация PowerPoint</vt:lpstr>
      <vt:lpstr>Презентация PowerPoint</vt:lpstr>
      <vt:lpstr> Психотерапевтические  факторы занятия творческой фотографией</vt:lpstr>
      <vt:lpstr>Презентация PowerPoint</vt:lpstr>
      <vt:lpstr>Презентация PowerPoint</vt:lpstr>
      <vt:lpstr> Психотерапевтические  факторы занятия творческой фотографией</vt:lpstr>
      <vt:lpstr> Психотерапевтические  факторы занятия творческой фотографией</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Черноиванова Наталья</dc:creator>
  <cp:lastModifiedBy>Светлана Коровина</cp:lastModifiedBy>
  <cp:revision>1167</cp:revision>
  <dcterms:created xsi:type="dcterms:W3CDTF">2013-09-03T10:23:08Z</dcterms:created>
  <dcterms:modified xsi:type="dcterms:W3CDTF">2024-01-07T17:02:24Z</dcterms:modified>
</cp:coreProperties>
</file>