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5"/>
  </p:notesMasterIdLst>
  <p:handoutMasterIdLst>
    <p:handoutMasterId r:id="rId26"/>
  </p:handoutMasterIdLst>
  <p:sldIdLst>
    <p:sldId id="289" r:id="rId2"/>
    <p:sldId id="266" r:id="rId3"/>
    <p:sldId id="267" r:id="rId4"/>
    <p:sldId id="270" r:id="rId5"/>
    <p:sldId id="271" r:id="rId6"/>
    <p:sldId id="273" r:id="rId7"/>
    <p:sldId id="274" r:id="rId8"/>
    <p:sldId id="268" r:id="rId9"/>
    <p:sldId id="275" r:id="rId10"/>
    <p:sldId id="276" r:id="rId11"/>
    <p:sldId id="277" r:id="rId12"/>
    <p:sldId id="295" r:id="rId13"/>
    <p:sldId id="290" r:id="rId14"/>
    <p:sldId id="286" r:id="rId15"/>
    <p:sldId id="279" r:id="rId16"/>
    <p:sldId id="291" r:id="rId17"/>
    <p:sldId id="293" r:id="rId18"/>
    <p:sldId id="287" r:id="rId19"/>
    <p:sldId id="280" r:id="rId20"/>
    <p:sldId id="288" r:id="rId21"/>
    <p:sldId id="281" r:id="rId22"/>
    <p:sldId id="294" r:id="rId23"/>
    <p:sldId id="296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1450" y="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2" d="100"/>
          <a:sy n="52" d="100"/>
        </p:scale>
        <p:origin x="-2892" y="-10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ED675CE-C0E5-4310-ADA2-4FC0DAEF6462}" type="datetimeFigureOut">
              <a:rPr lang="ru-RU" smtClean="0"/>
              <a:pPr/>
              <a:t>08.01.2024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03A98E-5A34-4A20-AE0E-3619AC79A2F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863249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EC6A35-4F76-40C2-9622-703E54C0C980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444BB57-0B81-4B03-8629-6E1E3F226C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91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44BB57-0B81-4B03-8629-6E1E3F226CBF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51720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44BB57-0B81-4B03-8629-6E1E3F226CBF}" type="slidenum">
              <a:rPr lang="ru-RU" smtClean="0"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07847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A27F77-D858-4965-8D58-4D3892980E6A}" type="datetimeFigureOut">
              <a:rPr lang="ru-RU" smtClean="0"/>
              <a:pPr/>
              <a:t>08.01.2024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C1F4A3-D2FA-44B7-BA1E-394C3498BE0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6149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A27F77-D858-4965-8D58-4D3892980E6A}" type="datetimeFigureOut">
              <a:rPr lang="ru-RU" smtClean="0"/>
              <a:pPr/>
              <a:t>08.01.2024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C1F4A3-D2FA-44B7-BA1E-394C3498BE0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9916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A27F77-D858-4965-8D58-4D3892980E6A}" type="datetimeFigureOut">
              <a:rPr lang="ru-RU" smtClean="0"/>
              <a:pPr/>
              <a:t>08.01.2024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C1F4A3-D2FA-44B7-BA1E-394C3498BE0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73297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A27F77-D858-4965-8D58-4D3892980E6A}" type="datetimeFigureOut">
              <a:rPr lang="ru-RU" smtClean="0"/>
              <a:pPr/>
              <a:t>08.01.2024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C1F4A3-D2FA-44B7-BA1E-394C3498BE0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07225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A27F77-D858-4965-8D58-4D3892980E6A}" type="datetimeFigureOut">
              <a:rPr lang="ru-RU" smtClean="0"/>
              <a:pPr/>
              <a:t>08.01.2024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C1F4A3-D2FA-44B7-BA1E-394C3498BE0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74907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A27F77-D858-4965-8D58-4D3892980E6A}" type="datetimeFigureOut">
              <a:rPr lang="ru-RU" smtClean="0"/>
              <a:pPr/>
              <a:t>08.01.2024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C1F4A3-D2FA-44B7-BA1E-394C3498BE0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10111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A27F77-D858-4965-8D58-4D3892980E6A}" type="datetimeFigureOut">
              <a:rPr lang="ru-RU" smtClean="0"/>
              <a:pPr/>
              <a:t>08.01.2024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C1F4A3-D2FA-44B7-BA1E-394C3498BE0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48745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A27F77-D858-4965-8D58-4D3892980E6A}" type="datetimeFigureOut">
              <a:rPr lang="ru-RU" smtClean="0"/>
              <a:pPr/>
              <a:t>08.01.2024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C1F4A3-D2FA-44B7-BA1E-394C3498BE0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7136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A27F77-D858-4965-8D58-4D3892980E6A}" type="datetimeFigureOut">
              <a:rPr lang="ru-RU" smtClean="0"/>
              <a:pPr/>
              <a:t>08.01.2024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C1F4A3-D2FA-44B7-BA1E-394C3498BE0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42205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A27F77-D858-4965-8D58-4D3892980E6A}" type="datetimeFigureOut">
              <a:rPr lang="ru-RU" smtClean="0"/>
              <a:pPr/>
              <a:t>08.01.2024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C1F4A3-D2FA-44B7-BA1E-394C3498BE0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9490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A27F77-D858-4965-8D58-4D3892980E6A}" type="datetimeFigureOut">
              <a:rPr lang="ru-RU" smtClean="0"/>
              <a:pPr/>
              <a:t>08.01.2024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C1F4A3-D2FA-44B7-BA1E-394C3498BE0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34895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A27F77-D858-4965-8D58-4D3892980E6A}" type="datetimeFigureOut">
              <a:rPr lang="ru-RU" smtClean="0"/>
              <a:pPr/>
              <a:t>08.01.2024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C1F4A3-D2FA-44B7-BA1E-394C3498BE0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90818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Кислородные соединения азота</a:t>
            </a: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315165"/>
            <a:ext cx="8147248" cy="39978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Объект 5"/>
          <p:cNvSpPr>
            <a:spLocks noGrp="1"/>
          </p:cNvSpPr>
          <p:nvPr>
            <p:ph sz="half" idx="2"/>
          </p:nvPr>
        </p:nvSpPr>
        <p:spPr>
          <a:xfrm>
            <a:off x="4648200" y="5373216"/>
            <a:ext cx="4038600" cy="115212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7498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Химические свойства азотной кислоты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825625"/>
            <a:ext cx="8928992" cy="4351338"/>
          </a:xfrm>
        </p:spPr>
        <p:txBody>
          <a:bodyPr>
            <a:normAutofit/>
          </a:bodyPr>
          <a:lstStyle/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dirty="0">
                <a:latin typeface="Times New Roman"/>
                <a:ea typeface="Calibri"/>
                <a:cs typeface="Times New Roman"/>
              </a:rPr>
              <a:t> </a:t>
            </a:r>
            <a:r>
              <a:rPr lang="ru-RU" dirty="0" smtClean="0">
                <a:latin typeface="Times New Roman"/>
                <a:ea typeface="Calibri"/>
                <a:cs typeface="Times New Roman"/>
              </a:rPr>
              <a:t>              </a:t>
            </a:r>
          </a:p>
          <a:p>
            <a:pPr marL="0" indent="0" algn="ctr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dirty="0">
                <a:latin typeface="Times New Roman"/>
                <a:ea typeface="Calibri"/>
                <a:cs typeface="Times New Roman"/>
              </a:rPr>
              <a:t> </a:t>
            </a:r>
            <a:r>
              <a:rPr lang="ru-RU" dirty="0" smtClean="0">
                <a:latin typeface="Times New Roman"/>
                <a:ea typeface="Calibri"/>
                <a:cs typeface="Times New Roman"/>
              </a:rPr>
              <a:t>          </a:t>
            </a:r>
            <a:r>
              <a:rPr lang="en-US" sz="3200" b="1" dirty="0" smtClean="0">
                <a:latin typeface="Times New Roman"/>
                <a:ea typeface="Calibri"/>
                <a:cs typeface="Times New Roman"/>
              </a:rPr>
              <a:t>HNO</a:t>
            </a:r>
            <a:r>
              <a:rPr lang="en-US" sz="3200" b="1" baseline="-25000" dirty="0" smtClean="0">
                <a:latin typeface="Times New Roman"/>
                <a:ea typeface="Calibri"/>
                <a:cs typeface="Times New Roman"/>
              </a:rPr>
              <a:t>3</a:t>
            </a:r>
            <a:r>
              <a:rPr lang="en-US" sz="3200" b="1" dirty="0" smtClean="0">
                <a:latin typeface="Times New Roman"/>
                <a:ea typeface="Calibri"/>
                <a:cs typeface="Times New Roman"/>
              </a:rPr>
              <a:t>+NaOH </a:t>
            </a:r>
            <a:r>
              <a:rPr lang="en-US" sz="3200" b="1" dirty="0">
                <a:latin typeface="Times New Roman"/>
                <a:ea typeface="Calibri"/>
                <a:cs typeface="Times New Roman"/>
              </a:rPr>
              <a:t>→</a:t>
            </a:r>
            <a:r>
              <a:rPr lang="en-US" sz="3200" b="1" dirty="0" smtClean="0">
                <a:latin typeface="Times New Roman"/>
                <a:ea typeface="Calibri"/>
                <a:cs typeface="Times New Roman"/>
              </a:rPr>
              <a:t> </a:t>
            </a:r>
            <a:r>
              <a:rPr lang="en-US" sz="3200" b="1" dirty="0">
                <a:latin typeface="Times New Roman"/>
                <a:ea typeface="Calibri"/>
                <a:cs typeface="Times New Roman"/>
              </a:rPr>
              <a:t>NaNO</a:t>
            </a:r>
            <a:r>
              <a:rPr lang="en-US" sz="3200" b="1" baseline="-25000" dirty="0">
                <a:latin typeface="Times New Roman"/>
                <a:ea typeface="Calibri"/>
                <a:cs typeface="Times New Roman"/>
              </a:rPr>
              <a:t>3 </a:t>
            </a:r>
            <a:r>
              <a:rPr lang="en-US" sz="3200" b="1" dirty="0">
                <a:latin typeface="Times New Roman"/>
                <a:ea typeface="Calibri"/>
                <a:cs typeface="Times New Roman"/>
              </a:rPr>
              <a:t>+ H</a:t>
            </a:r>
            <a:r>
              <a:rPr lang="en-US" sz="3200" b="1" baseline="-25000" dirty="0">
                <a:latin typeface="Times New Roman"/>
                <a:ea typeface="Calibri"/>
                <a:cs typeface="Times New Roman"/>
              </a:rPr>
              <a:t>2</a:t>
            </a:r>
            <a:r>
              <a:rPr lang="en-US" sz="3200" b="1" dirty="0">
                <a:latin typeface="Times New Roman"/>
                <a:ea typeface="Calibri"/>
                <a:cs typeface="Times New Roman"/>
              </a:rPr>
              <a:t>O</a:t>
            </a:r>
            <a:endParaRPr lang="ru-RU" sz="3200" b="1" dirty="0">
              <a:ea typeface="Calibri"/>
              <a:cs typeface="Times New Roman"/>
            </a:endParaRPr>
          </a:p>
          <a:p>
            <a:pPr marL="0" indent="0" algn="ctr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3200" b="1" dirty="0" smtClean="0">
                <a:latin typeface="Times New Roman"/>
                <a:ea typeface="Calibri"/>
                <a:cs typeface="Times New Roman"/>
              </a:rPr>
              <a:t>        </a:t>
            </a:r>
            <a:r>
              <a:rPr lang="en-US" sz="3200" b="1" dirty="0" smtClean="0">
                <a:latin typeface="Times New Roman"/>
                <a:ea typeface="Calibri"/>
                <a:cs typeface="Times New Roman"/>
              </a:rPr>
              <a:t>2HNO</a:t>
            </a:r>
            <a:r>
              <a:rPr lang="en-US" sz="3200" b="1" baseline="-25000" dirty="0" smtClean="0">
                <a:latin typeface="Times New Roman"/>
                <a:ea typeface="Calibri"/>
                <a:cs typeface="Times New Roman"/>
              </a:rPr>
              <a:t>3</a:t>
            </a:r>
            <a:r>
              <a:rPr lang="en-US" sz="3200" b="1" dirty="0" smtClean="0">
                <a:latin typeface="Times New Roman"/>
                <a:ea typeface="Calibri"/>
                <a:cs typeface="Times New Roman"/>
              </a:rPr>
              <a:t> </a:t>
            </a:r>
            <a:r>
              <a:rPr lang="en-US" sz="3200" b="1" dirty="0">
                <a:latin typeface="Times New Roman"/>
                <a:ea typeface="Calibri"/>
                <a:cs typeface="Times New Roman"/>
              </a:rPr>
              <a:t>+ CaCO</a:t>
            </a:r>
            <a:r>
              <a:rPr lang="en-US" sz="3200" b="1" baseline="-25000" dirty="0">
                <a:latin typeface="Times New Roman"/>
                <a:ea typeface="Calibri"/>
                <a:cs typeface="Times New Roman"/>
              </a:rPr>
              <a:t>3</a:t>
            </a:r>
            <a:r>
              <a:rPr lang="en-US" sz="3200" b="1" dirty="0">
                <a:latin typeface="Times New Roman"/>
                <a:ea typeface="Calibri"/>
                <a:cs typeface="Times New Roman"/>
              </a:rPr>
              <a:t> </a:t>
            </a:r>
            <a:r>
              <a:rPr lang="en-US" sz="3200" b="1" dirty="0" smtClean="0">
                <a:latin typeface="Times New Roman"/>
                <a:ea typeface="Calibri"/>
                <a:cs typeface="Times New Roman"/>
              </a:rPr>
              <a:t>→ Ca(NO</a:t>
            </a:r>
            <a:r>
              <a:rPr lang="en-US" sz="3200" b="1" baseline="-25000" dirty="0" smtClean="0">
                <a:latin typeface="Times New Roman"/>
                <a:ea typeface="Calibri"/>
                <a:cs typeface="Times New Roman"/>
              </a:rPr>
              <a:t>3)2</a:t>
            </a:r>
            <a:r>
              <a:rPr lang="en-US" sz="3200" b="1" dirty="0" smtClean="0">
                <a:latin typeface="Times New Roman"/>
                <a:ea typeface="Calibri"/>
                <a:cs typeface="Times New Roman"/>
              </a:rPr>
              <a:t> </a:t>
            </a:r>
            <a:r>
              <a:rPr lang="en-US" sz="3200" b="1" dirty="0">
                <a:latin typeface="Times New Roman"/>
                <a:ea typeface="Calibri"/>
                <a:cs typeface="Times New Roman"/>
              </a:rPr>
              <a:t>+ H</a:t>
            </a:r>
            <a:r>
              <a:rPr lang="en-US" sz="3200" b="1" baseline="-25000" dirty="0">
                <a:latin typeface="Times New Roman"/>
                <a:ea typeface="Calibri"/>
                <a:cs typeface="Times New Roman"/>
              </a:rPr>
              <a:t>2</a:t>
            </a:r>
            <a:r>
              <a:rPr lang="en-US" sz="3200" b="1" dirty="0">
                <a:latin typeface="Times New Roman"/>
                <a:ea typeface="Calibri"/>
                <a:cs typeface="Times New Roman"/>
              </a:rPr>
              <a:t>O + CO</a:t>
            </a:r>
            <a:r>
              <a:rPr lang="en-US" sz="3200" b="1" baseline="-25000" dirty="0">
                <a:latin typeface="Times New Roman"/>
                <a:ea typeface="Calibri"/>
                <a:cs typeface="Times New Roman"/>
              </a:rPr>
              <a:t>2</a:t>
            </a:r>
            <a:r>
              <a:rPr lang="en-US" sz="3200" b="1" dirty="0">
                <a:latin typeface="Times New Roman"/>
                <a:ea typeface="Calibri"/>
                <a:cs typeface="Times New Roman"/>
              </a:rPr>
              <a:t>↑</a:t>
            </a:r>
            <a:endParaRPr lang="ru-RU" sz="3200" b="1" dirty="0">
              <a:ea typeface="Calibri"/>
              <a:cs typeface="Times New Roman"/>
            </a:endParaRPr>
          </a:p>
          <a:p>
            <a:pPr marL="0" indent="0" algn="ctr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3200" b="1" dirty="0" smtClean="0">
                <a:latin typeface="Times New Roman"/>
                <a:ea typeface="Calibri"/>
                <a:cs typeface="Times New Roman"/>
              </a:rPr>
              <a:t>           </a:t>
            </a:r>
            <a:r>
              <a:rPr lang="en-US" sz="3200" b="1" dirty="0" smtClean="0">
                <a:latin typeface="Times New Roman"/>
                <a:ea typeface="Calibri"/>
                <a:cs typeface="Times New Roman"/>
              </a:rPr>
              <a:t>HNO</a:t>
            </a:r>
            <a:r>
              <a:rPr lang="en-US" sz="3200" b="1" baseline="-25000" dirty="0" smtClean="0">
                <a:latin typeface="Times New Roman"/>
                <a:ea typeface="Calibri"/>
                <a:cs typeface="Times New Roman"/>
              </a:rPr>
              <a:t>3</a:t>
            </a:r>
            <a:r>
              <a:rPr lang="en-US" sz="3200" b="1" dirty="0" smtClean="0">
                <a:latin typeface="Times New Roman"/>
                <a:ea typeface="Calibri"/>
                <a:cs typeface="Times New Roman"/>
              </a:rPr>
              <a:t> </a:t>
            </a:r>
            <a:r>
              <a:rPr lang="en-US" sz="3200" b="1" dirty="0">
                <a:latin typeface="Times New Roman"/>
                <a:ea typeface="Calibri"/>
                <a:cs typeface="Times New Roman"/>
              </a:rPr>
              <a:t>+ </a:t>
            </a:r>
            <a:r>
              <a:rPr lang="en-US" sz="3200" b="1" dirty="0" err="1">
                <a:latin typeface="Times New Roman"/>
                <a:ea typeface="Calibri"/>
                <a:cs typeface="Times New Roman"/>
              </a:rPr>
              <a:t>CuO</a:t>
            </a:r>
            <a:r>
              <a:rPr lang="en-US" sz="3200" b="1" dirty="0">
                <a:latin typeface="Times New Roman"/>
                <a:ea typeface="Calibri"/>
                <a:cs typeface="Times New Roman"/>
              </a:rPr>
              <a:t> </a:t>
            </a:r>
            <a:r>
              <a:rPr lang="en-US" sz="3200" b="1" dirty="0" smtClean="0">
                <a:latin typeface="Times New Roman"/>
                <a:ea typeface="Calibri"/>
                <a:cs typeface="Times New Roman"/>
              </a:rPr>
              <a:t>→ </a:t>
            </a:r>
            <a:r>
              <a:rPr lang="en-US" sz="3200" b="1" dirty="0">
                <a:latin typeface="Times New Roman"/>
                <a:ea typeface="Calibri"/>
                <a:cs typeface="Times New Roman"/>
              </a:rPr>
              <a:t>Cu(NO</a:t>
            </a:r>
            <a:r>
              <a:rPr lang="en-US" sz="3200" b="1" baseline="-25000" dirty="0">
                <a:latin typeface="Times New Roman"/>
                <a:ea typeface="Calibri"/>
                <a:cs typeface="Times New Roman"/>
              </a:rPr>
              <a:t>3</a:t>
            </a:r>
            <a:r>
              <a:rPr lang="en-US" sz="3200" b="1" dirty="0">
                <a:latin typeface="Times New Roman"/>
                <a:ea typeface="Calibri"/>
                <a:cs typeface="Times New Roman"/>
              </a:rPr>
              <a:t>)</a:t>
            </a:r>
            <a:r>
              <a:rPr lang="en-US" sz="3200" b="1" baseline="-25000" dirty="0">
                <a:latin typeface="Times New Roman"/>
                <a:ea typeface="Calibri"/>
                <a:cs typeface="Times New Roman"/>
              </a:rPr>
              <a:t>2</a:t>
            </a:r>
            <a:r>
              <a:rPr lang="en-US" sz="3200" b="1" dirty="0">
                <a:latin typeface="Times New Roman"/>
                <a:ea typeface="Calibri"/>
                <a:cs typeface="Times New Roman"/>
              </a:rPr>
              <a:t> + H</a:t>
            </a:r>
            <a:r>
              <a:rPr lang="en-US" sz="3200" b="1" baseline="-25000" dirty="0">
                <a:latin typeface="Times New Roman"/>
                <a:ea typeface="Calibri"/>
                <a:cs typeface="Times New Roman"/>
              </a:rPr>
              <a:t>2</a:t>
            </a:r>
            <a:r>
              <a:rPr lang="en-US" sz="3200" b="1" dirty="0">
                <a:latin typeface="Times New Roman"/>
                <a:ea typeface="Calibri"/>
                <a:cs typeface="Times New Roman"/>
              </a:rPr>
              <a:t>O</a:t>
            </a:r>
            <a:endParaRPr lang="ru-RU" sz="3200" b="1" dirty="0">
              <a:ea typeface="Calibri"/>
              <a:cs typeface="Times New Roman"/>
            </a:endParaRPr>
          </a:p>
          <a:p>
            <a:pPr marL="0" indent="0" algn="ctr">
              <a:buNone/>
            </a:pP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9516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003232" cy="63408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Взаимодействие с металлами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Водород не выделяе</a:t>
            </a:r>
            <a:r>
              <a:rPr lang="ru-RU" b="1" dirty="0" smtClean="0">
                <a:solidFill>
                  <a:srgbClr val="FF0000"/>
                </a:solidFill>
              </a:rPr>
              <a:t>тся !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233" y="1700808"/>
            <a:ext cx="8424937" cy="3960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04393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35" y="836712"/>
            <a:ext cx="8756937" cy="5040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28529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Взаимодействие азотной кислоты с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медью (решить уравнения)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825625"/>
            <a:ext cx="8407846" cy="4351338"/>
          </a:xfrm>
        </p:spPr>
        <p:txBody>
          <a:bodyPr>
            <a:normAutofit/>
          </a:bodyPr>
          <a:lstStyle/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3200" dirty="0">
                <a:latin typeface="Times New Roman"/>
                <a:ea typeface="Calibri"/>
                <a:cs typeface="Times New Roman"/>
              </a:rPr>
              <a:t>С</a:t>
            </a:r>
            <a:r>
              <a:rPr lang="en-US" sz="3200" dirty="0">
                <a:latin typeface="Times New Roman"/>
                <a:ea typeface="Calibri"/>
                <a:cs typeface="Times New Roman"/>
              </a:rPr>
              <a:t>u </a:t>
            </a:r>
            <a:r>
              <a:rPr lang="en-US" sz="3200" dirty="0" smtClean="0">
                <a:latin typeface="Times New Roman"/>
                <a:ea typeface="Calibri"/>
                <a:cs typeface="Times New Roman"/>
              </a:rPr>
              <a:t>+HNO</a:t>
            </a:r>
            <a:r>
              <a:rPr lang="en-US" sz="3200" baseline="-25000" dirty="0" smtClean="0">
                <a:latin typeface="Times New Roman"/>
                <a:ea typeface="Calibri"/>
                <a:cs typeface="Times New Roman"/>
              </a:rPr>
              <a:t>3</a:t>
            </a:r>
            <a:r>
              <a:rPr lang="en-US" sz="3200" dirty="0" smtClean="0">
                <a:latin typeface="Times New Roman"/>
                <a:ea typeface="Calibri"/>
                <a:cs typeface="Times New Roman"/>
              </a:rPr>
              <a:t>(</a:t>
            </a:r>
            <a:r>
              <a:rPr lang="ru-RU" sz="3200" dirty="0">
                <a:latin typeface="Times New Roman"/>
                <a:ea typeface="Calibri"/>
                <a:cs typeface="Times New Roman"/>
              </a:rPr>
              <a:t>к</a:t>
            </a:r>
            <a:r>
              <a:rPr lang="en-US" sz="3200" dirty="0">
                <a:latin typeface="Times New Roman"/>
                <a:ea typeface="Calibri"/>
                <a:cs typeface="Times New Roman"/>
              </a:rPr>
              <a:t>) =Cu(NO</a:t>
            </a:r>
            <a:r>
              <a:rPr lang="en-US" sz="3200" baseline="-25000" dirty="0">
                <a:latin typeface="Times New Roman"/>
                <a:ea typeface="Calibri"/>
                <a:cs typeface="Times New Roman"/>
              </a:rPr>
              <a:t>3</a:t>
            </a:r>
            <a:r>
              <a:rPr lang="en-US" sz="3200" dirty="0">
                <a:latin typeface="Times New Roman"/>
                <a:ea typeface="Calibri"/>
                <a:cs typeface="Times New Roman"/>
              </a:rPr>
              <a:t>)</a:t>
            </a:r>
            <a:r>
              <a:rPr lang="en-US" sz="3200" baseline="-25000" dirty="0">
                <a:latin typeface="Times New Roman"/>
                <a:ea typeface="Calibri"/>
                <a:cs typeface="Times New Roman"/>
              </a:rPr>
              <a:t>2</a:t>
            </a:r>
            <a:r>
              <a:rPr lang="en-US" sz="3200" dirty="0">
                <a:latin typeface="Times New Roman"/>
                <a:ea typeface="Calibri"/>
                <a:cs typeface="Times New Roman"/>
              </a:rPr>
              <a:t> + </a:t>
            </a:r>
            <a:r>
              <a:rPr lang="en-US" sz="3200" dirty="0" smtClean="0">
                <a:latin typeface="Times New Roman"/>
                <a:ea typeface="Calibri"/>
                <a:cs typeface="Times New Roman"/>
              </a:rPr>
              <a:t>NO</a:t>
            </a:r>
            <a:r>
              <a:rPr lang="en-US" sz="3200" baseline="-25000" dirty="0" smtClean="0">
                <a:latin typeface="Times New Roman"/>
                <a:ea typeface="Calibri"/>
                <a:cs typeface="Times New Roman"/>
              </a:rPr>
              <a:t>2</a:t>
            </a:r>
            <a:r>
              <a:rPr lang="ru-RU" sz="3200" dirty="0" smtClean="0">
                <a:latin typeface="Times New Roman"/>
                <a:ea typeface="Calibri"/>
                <a:cs typeface="Times New Roman"/>
              </a:rPr>
              <a:t> </a:t>
            </a:r>
            <a:r>
              <a:rPr lang="ru-RU" sz="3200" dirty="0">
                <a:latin typeface="Times New Roman"/>
                <a:ea typeface="Calibri"/>
                <a:cs typeface="Times New Roman"/>
              </a:rPr>
              <a:t>↑</a:t>
            </a:r>
            <a:r>
              <a:rPr lang="en-US" sz="3200" dirty="0" smtClean="0">
                <a:latin typeface="Times New Roman"/>
                <a:ea typeface="Calibri"/>
                <a:cs typeface="Times New Roman"/>
              </a:rPr>
              <a:t>+ </a:t>
            </a:r>
            <a:r>
              <a:rPr lang="en-US" sz="3200" dirty="0">
                <a:latin typeface="Times New Roman"/>
                <a:ea typeface="Calibri"/>
                <a:cs typeface="Times New Roman"/>
              </a:rPr>
              <a:t>H</a:t>
            </a:r>
            <a:r>
              <a:rPr lang="en-US" sz="3200" baseline="-25000" dirty="0">
                <a:latin typeface="Times New Roman"/>
                <a:ea typeface="Calibri"/>
                <a:cs typeface="Times New Roman"/>
              </a:rPr>
              <a:t>2</a:t>
            </a:r>
            <a:r>
              <a:rPr lang="en-US" sz="3200" dirty="0">
                <a:latin typeface="Times New Roman"/>
                <a:ea typeface="Calibri"/>
                <a:cs typeface="Times New Roman"/>
              </a:rPr>
              <a:t>O</a:t>
            </a:r>
            <a:endParaRPr lang="ru-RU" sz="3200" dirty="0">
              <a:latin typeface="Times New Roman"/>
              <a:ea typeface="Calibri"/>
              <a:cs typeface="Times New Roman"/>
            </a:endParaRPr>
          </a:p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endParaRPr lang="ru-RU" sz="3600" dirty="0">
              <a:ea typeface="Calibri"/>
              <a:cs typeface="Times New Roman"/>
            </a:endParaRPr>
          </a:p>
          <a:p>
            <a:pPr marL="0" lv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3200" dirty="0" smtClean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С</a:t>
            </a:r>
            <a:r>
              <a:rPr lang="en-US" sz="3200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u </a:t>
            </a:r>
            <a:r>
              <a:rPr lang="en-US" sz="3200" dirty="0" smtClean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+HNO</a:t>
            </a:r>
            <a:r>
              <a:rPr lang="en-US" sz="3200" baseline="-25000" dirty="0" smtClean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3</a:t>
            </a:r>
            <a:r>
              <a:rPr lang="en-US" sz="3200" dirty="0" smtClean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(</a:t>
            </a:r>
            <a:r>
              <a:rPr lang="ru-RU" sz="3200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р</a:t>
            </a:r>
            <a:r>
              <a:rPr lang="en-US" sz="3200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) </a:t>
            </a:r>
            <a:r>
              <a:rPr lang="en-US" sz="3200" dirty="0" smtClean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=Cu(NO</a:t>
            </a:r>
            <a:r>
              <a:rPr lang="en-US" sz="3200" baseline="-25000" dirty="0" smtClean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3</a:t>
            </a:r>
            <a:r>
              <a:rPr lang="en-US" sz="3200" dirty="0" smtClean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)</a:t>
            </a:r>
            <a:r>
              <a:rPr lang="en-US" sz="3200" baseline="-25000" dirty="0" smtClean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2</a:t>
            </a:r>
            <a:r>
              <a:rPr lang="en-US" sz="3200" dirty="0" smtClean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en-US" sz="3200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+ </a:t>
            </a:r>
            <a:r>
              <a:rPr lang="en-US" sz="3200" dirty="0" smtClean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NO </a:t>
            </a:r>
            <a:r>
              <a:rPr lang="en-US" sz="3200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↑</a:t>
            </a:r>
            <a:r>
              <a:rPr lang="en-US" sz="3200" dirty="0" smtClean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+ </a:t>
            </a:r>
            <a:r>
              <a:rPr lang="en-US" sz="3200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H</a:t>
            </a:r>
            <a:r>
              <a:rPr lang="en-US" sz="3200" baseline="-25000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2</a:t>
            </a:r>
            <a:r>
              <a:rPr lang="en-US" sz="3200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O</a:t>
            </a:r>
          </a:p>
          <a:p>
            <a:pPr marL="0" lvl="0" indent="0">
              <a:lnSpc>
                <a:spcPct val="115000"/>
              </a:lnSpc>
              <a:spcAft>
                <a:spcPts val="1000"/>
              </a:spcAft>
              <a:buNone/>
            </a:pPr>
            <a:endParaRPr lang="ru-RU" sz="3200" dirty="0">
              <a:solidFill>
                <a:prstClr val="black"/>
              </a:solidFill>
              <a:latin typeface="Times New Roman"/>
              <a:ea typeface="Calibri"/>
              <a:cs typeface="Times New Roman"/>
            </a:endParaRPr>
          </a:p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en-US" sz="3200" dirty="0" smtClean="0">
                <a:latin typeface="Times New Roman"/>
                <a:ea typeface="Calibri"/>
                <a:cs typeface="Times New Roman"/>
              </a:rPr>
              <a:t> </a:t>
            </a:r>
            <a:r>
              <a:rPr lang="en-US" sz="3200" dirty="0">
                <a:latin typeface="Times New Roman"/>
                <a:ea typeface="Calibri"/>
                <a:cs typeface="Times New Roman"/>
              </a:rPr>
              <a:t>Zn + </a:t>
            </a:r>
            <a:r>
              <a:rPr lang="en-US" sz="3200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ru-RU" sz="3200" dirty="0" smtClean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Н</a:t>
            </a:r>
            <a:r>
              <a:rPr lang="en-US" sz="3200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NO</a:t>
            </a:r>
            <a:r>
              <a:rPr lang="en-US" sz="3200" baseline="-25000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3</a:t>
            </a:r>
            <a:r>
              <a:rPr lang="en-US" sz="3200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(</a:t>
            </a:r>
            <a:r>
              <a:rPr lang="ru-RU" sz="3200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р</a:t>
            </a:r>
            <a:r>
              <a:rPr lang="en-US" sz="3200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) +</a:t>
            </a:r>
            <a:r>
              <a:rPr lang="en-US" sz="3200" dirty="0">
                <a:latin typeface="Times New Roman"/>
                <a:ea typeface="Calibri"/>
                <a:cs typeface="Times New Roman"/>
              </a:rPr>
              <a:t> =  </a:t>
            </a:r>
            <a:r>
              <a:rPr lang="en-US" sz="3200" dirty="0" smtClean="0">
                <a:latin typeface="Times New Roman"/>
                <a:ea typeface="Calibri"/>
                <a:cs typeface="Times New Roman"/>
              </a:rPr>
              <a:t>Zn(NO</a:t>
            </a:r>
            <a:r>
              <a:rPr lang="en-US" sz="3200" baseline="-25000" dirty="0" smtClean="0">
                <a:latin typeface="Times New Roman"/>
                <a:ea typeface="Calibri"/>
                <a:cs typeface="Times New Roman"/>
              </a:rPr>
              <a:t>3</a:t>
            </a:r>
            <a:r>
              <a:rPr lang="en-US" sz="3200" dirty="0" smtClean="0">
                <a:latin typeface="Times New Roman"/>
                <a:ea typeface="Calibri"/>
                <a:cs typeface="Times New Roman"/>
              </a:rPr>
              <a:t>)</a:t>
            </a:r>
            <a:r>
              <a:rPr lang="en-US" sz="3200" baseline="-25000" dirty="0" smtClean="0">
                <a:latin typeface="Times New Roman"/>
                <a:ea typeface="Calibri"/>
                <a:cs typeface="Times New Roman"/>
              </a:rPr>
              <a:t>2 </a:t>
            </a:r>
            <a:r>
              <a:rPr lang="en-US" sz="3200" dirty="0" smtClean="0">
                <a:latin typeface="Times New Roman"/>
                <a:ea typeface="Calibri"/>
                <a:cs typeface="Times New Roman"/>
              </a:rPr>
              <a:t> </a:t>
            </a:r>
            <a:r>
              <a:rPr lang="en-US" sz="3200" dirty="0">
                <a:latin typeface="Times New Roman"/>
                <a:ea typeface="Calibri"/>
                <a:cs typeface="Times New Roman"/>
              </a:rPr>
              <a:t>+ NH</a:t>
            </a:r>
            <a:r>
              <a:rPr lang="en-US" sz="3200" baseline="-25000" dirty="0">
                <a:latin typeface="Times New Roman"/>
                <a:ea typeface="Calibri"/>
                <a:cs typeface="Times New Roman"/>
              </a:rPr>
              <a:t>3 </a:t>
            </a:r>
            <a:r>
              <a:rPr lang="en-US" sz="3200" dirty="0">
                <a:latin typeface="Times New Roman"/>
                <a:ea typeface="Calibri"/>
                <a:cs typeface="Times New Roman"/>
              </a:rPr>
              <a:t> + </a:t>
            </a:r>
            <a:r>
              <a:rPr lang="en-US" sz="3200" dirty="0" smtClean="0">
                <a:latin typeface="Times New Roman"/>
                <a:ea typeface="Calibri"/>
                <a:cs typeface="Times New Roman"/>
              </a:rPr>
              <a:t>H</a:t>
            </a:r>
            <a:r>
              <a:rPr lang="en-US" sz="3200" baseline="-25000" dirty="0" smtClean="0">
                <a:latin typeface="Times New Roman"/>
                <a:ea typeface="Calibri"/>
                <a:cs typeface="Times New Roman"/>
              </a:rPr>
              <a:t>2</a:t>
            </a:r>
            <a:r>
              <a:rPr lang="en-US" sz="3200" dirty="0" smtClean="0">
                <a:latin typeface="Times New Roman"/>
                <a:ea typeface="Calibri"/>
                <a:cs typeface="Times New Roman"/>
              </a:rPr>
              <a:t>O</a:t>
            </a:r>
            <a:endParaRPr lang="ru-RU" sz="3200" dirty="0">
              <a:ea typeface="Calibri"/>
              <a:cs typeface="Times New Roman"/>
            </a:endParaRPr>
          </a:p>
          <a:p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422970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Взаимодействие азотной кислоты с медью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dirty="0" smtClean="0">
                <a:latin typeface="Times New Roman"/>
                <a:ea typeface="Calibri"/>
                <a:cs typeface="Times New Roman"/>
              </a:rPr>
              <a:t>Расставить коэффициенты ОВР</a:t>
            </a:r>
          </a:p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2800" dirty="0" smtClean="0">
                <a:latin typeface="Times New Roman"/>
                <a:ea typeface="Calibri"/>
                <a:cs typeface="Times New Roman"/>
              </a:rPr>
              <a:t>С</a:t>
            </a:r>
            <a:r>
              <a:rPr lang="en-US" sz="2800" dirty="0" smtClean="0">
                <a:latin typeface="Times New Roman"/>
                <a:ea typeface="Calibri"/>
                <a:cs typeface="Times New Roman"/>
              </a:rPr>
              <a:t>u +</a:t>
            </a:r>
            <a:r>
              <a:rPr lang="ru-RU" sz="2800" dirty="0" smtClean="0">
                <a:latin typeface="Times New Roman"/>
                <a:ea typeface="Calibri"/>
                <a:cs typeface="Times New Roman"/>
              </a:rPr>
              <a:t> </a:t>
            </a:r>
            <a:r>
              <a:rPr lang="en-US" sz="2800" dirty="0" smtClean="0">
                <a:latin typeface="Times New Roman"/>
                <a:ea typeface="Calibri"/>
                <a:cs typeface="Times New Roman"/>
              </a:rPr>
              <a:t> HNO</a:t>
            </a:r>
            <a:r>
              <a:rPr lang="en-US" sz="2800" baseline="-25000" dirty="0" smtClean="0">
                <a:latin typeface="Times New Roman"/>
                <a:ea typeface="Calibri"/>
                <a:cs typeface="Times New Roman"/>
              </a:rPr>
              <a:t>3</a:t>
            </a:r>
            <a:r>
              <a:rPr lang="en-US" sz="2800" dirty="0" smtClean="0">
                <a:latin typeface="Times New Roman"/>
                <a:ea typeface="Calibri"/>
                <a:cs typeface="Times New Roman"/>
              </a:rPr>
              <a:t>(</a:t>
            </a:r>
            <a:r>
              <a:rPr lang="ru-RU" sz="2800" dirty="0" smtClean="0">
                <a:latin typeface="Times New Roman"/>
                <a:ea typeface="Calibri"/>
                <a:cs typeface="Times New Roman"/>
              </a:rPr>
              <a:t>к</a:t>
            </a:r>
            <a:r>
              <a:rPr lang="en-US" sz="2800" dirty="0" smtClean="0">
                <a:latin typeface="Times New Roman"/>
                <a:ea typeface="Calibri"/>
                <a:cs typeface="Times New Roman"/>
              </a:rPr>
              <a:t>) =Cu(NO</a:t>
            </a:r>
            <a:r>
              <a:rPr lang="en-US" sz="2800" baseline="-25000" dirty="0" smtClean="0">
                <a:latin typeface="Times New Roman"/>
                <a:ea typeface="Calibri"/>
                <a:cs typeface="Times New Roman"/>
              </a:rPr>
              <a:t>3</a:t>
            </a:r>
            <a:r>
              <a:rPr lang="en-US" sz="2800" dirty="0" smtClean="0">
                <a:latin typeface="Times New Roman"/>
                <a:ea typeface="Calibri"/>
                <a:cs typeface="Times New Roman"/>
              </a:rPr>
              <a:t>)</a:t>
            </a:r>
            <a:r>
              <a:rPr lang="en-US" sz="2800" baseline="-25000" dirty="0" smtClean="0">
                <a:latin typeface="Times New Roman"/>
                <a:ea typeface="Calibri"/>
                <a:cs typeface="Times New Roman"/>
              </a:rPr>
              <a:t>2</a:t>
            </a:r>
            <a:r>
              <a:rPr lang="en-US" sz="2800" dirty="0" smtClean="0">
                <a:latin typeface="Times New Roman"/>
                <a:ea typeface="Calibri"/>
                <a:cs typeface="Times New Roman"/>
              </a:rPr>
              <a:t> + </a:t>
            </a:r>
            <a:r>
              <a:rPr lang="ru-RU" sz="2800" dirty="0" smtClean="0">
                <a:latin typeface="Times New Roman"/>
                <a:ea typeface="Calibri"/>
                <a:cs typeface="Times New Roman"/>
              </a:rPr>
              <a:t> </a:t>
            </a:r>
            <a:r>
              <a:rPr lang="en-US" sz="2800" dirty="0" smtClean="0">
                <a:latin typeface="Times New Roman"/>
                <a:ea typeface="Calibri"/>
                <a:cs typeface="Times New Roman"/>
              </a:rPr>
              <a:t>NO</a:t>
            </a:r>
            <a:r>
              <a:rPr lang="en-US" sz="2800" baseline="-25000" dirty="0" smtClean="0">
                <a:latin typeface="Times New Roman"/>
                <a:ea typeface="Calibri"/>
                <a:cs typeface="Times New Roman"/>
              </a:rPr>
              <a:t>2</a:t>
            </a:r>
            <a:r>
              <a:rPr lang="ru-RU" sz="2800" dirty="0" smtClean="0">
                <a:latin typeface="Times New Roman"/>
                <a:ea typeface="Calibri"/>
                <a:cs typeface="Times New Roman"/>
              </a:rPr>
              <a:t> ↑</a:t>
            </a:r>
            <a:r>
              <a:rPr lang="en-US" sz="2800" dirty="0" smtClean="0">
                <a:latin typeface="Times New Roman"/>
                <a:ea typeface="Calibri"/>
                <a:cs typeface="Times New Roman"/>
              </a:rPr>
              <a:t>+</a:t>
            </a:r>
            <a:r>
              <a:rPr lang="ru-RU" sz="2800" dirty="0" smtClean="0">
                <a:latin typeface="Times New Roman"/>
                <a:ea typeface="Calibri"/>
                <a:cs typeface="Times New Roman"/>
              </a:rPr>
              <a:t> </a:t>
            </a:r>
            <a:r>
              <a:rPr lang="en-US" sz="2800" dirty="0" smtClean="0">
                <a:latin typeface="Times New Roman"/>
                <a:ea typeface="Calibri"/>
                <a:cs typeface="Times New Roman"/>
              </a:rPr>
              <a:t> H</a:t>
            </a:r>
            <a:r>
              <a:rPr lang="en-US" sz="2800" baseline="-25000" dirty="0" smtClean="0">
                <a:latin typeface="Times New Roman"/>
                <a:ea typeface="Calibri"/>
                <a:cs typeface="Times New Roman"/>
              </a:rPr>
              <a:t>2</a:t>
            </a:r>
            <a:r>
              <a:rPr lang="en-US" sz="2800" dirty="0" smtClean="0">
                <a:latin typeface="Times New Roman"/>
                <a:ea typeface="Calibri"/>
                <a:cs typeface="Times New Roman"/>
              </a:rPr>
              <a:t>O</a:t>
            </a:r>
            <a:endParaRPr lang="ru-RU" sz="2800" dirty="0" smtClean="0">
              <a:latin typeface="Times New Roman"/>
              <a:ea typeface="Calibri"/>
              <a:cs typeface="Times New Roman"/>
            </a:endParaRPr>
          </a:p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endParaRPr lang="ru-RU" sz="3200" dirty="0">
              <a:ea typeface="Calibri"/>
              <a:cs typeface="Times New Roman"/>
            </a:endParaRPr>
          </a:p>
          <a:p>
            <a:pPr marL="0" lv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2800" dirty="0" smtClean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 С</a:t>
            </a:r>
            <a:r>
              <a:rPr lang="en-US" sz="2800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u </a:t>
            </a:r>
            <a:r>
              <a:rPr lang="en-US" sz="2800" dirty="0" smtClean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+</a:t>
            </a:r>
            <a:r>
              <a:rPr lang="ru-RU" sz="2800" dirty="0" smtClean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en-US" sz="2800" dirty="0" smtClean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HNO</a:t>
            </a:r>
            <a:r>
              <a:rPr lang="en-US" sz="2800" baseline="-25000" dirty="0" smtClean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3</a:t>
            </a:r>
            <a:r>
              <a:rPr lang="en-US" sz="2800" dirty="0" smtClean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(</a:t>
            </a:r>
            <a:r>
              <a:rPr lang="ru-RU" sz="2800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р</a:t>
            </a:r>
            <a:r>
              <a:rPr lang="en-US" sz="2800" dirty="0" smtClean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) =</a:t>
            </a:r>
            <a:r>
              <a:rPr lang="ru-RU" sz="2800" dirty="0" smtClean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en-US" sz="2800" dirty="0" smtClean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Cu(NO</a:t>
            </a:r>
            <a:r>
              <a:rPr lang="en-US" sz="2800" baseline="-25000" dirty="0" smtClean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3</a:t>
            </a:r>
            <a:r>
              <a:rPr lang="en-US" sz="2800" dirty="0" smtClean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)</a:t>
            </a:r>
            <a:r>
              <a:rPr lang="en-US" sz="2800" baseline="-25000" dirty="0" smtClean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2</a:t>
            </a:r>
            <a:r>
              <a:rPr lang="en-US" sz="2800" dirty="0" smtClean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en-US" sz="2800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+ </a:t>
            </a:r>
            <a:r>
              <a:rPr lang="ru-RU" sz="2800" dirty="0" smtClean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en-US" sz="2800" dirty="0" smtClean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NO ↑+</a:t>
            </a:r>
            <a:r>
              <a:rPr lang="ru-RU" sz="2800" dirty="0" smtClean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en-US" sz="2800" dirty="0" smtClean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 H</a:t>
            </a:r>
            <a:r>
              <a:rPr lang="en-US" sz="2800" baseline="-25000" dirty="0" smtClean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2</a:t>
            </a:r>
            <a:r>
              <a:rPr lang="en-US" sz="2800" dirty="0" smtClean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O</a:t>
            </a:r>
          </a:p>
          <a:p>
            <a:pPr marL="0" lvl="0" indent="0">
              <a:lnSpc>
                <a:spcPct val="115000"/>
              </a:lnSpc>
              <a:spcAft>
                <a:spcPts val="1000"/>
              </a:spcAft>
              <a:buNone/>
            </a:pPr>
            <a:endParaRPr lang="ru-RU" sz="2800" dirty="0" smtClean="0">
              <a:solidFill>
                <a:prstClr val="black"/>
              </a:solidFill>
              <a:latin typeface="Times New Roman"/>
              <a:ea typeface="Calibri"/>
              <a:cs typeface="Times New Roman"/>
            </a:endParaRPr>
          </a:p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2800" dirty="0" smtClean="0">
                <a:latin typeface="Times New Roman"/>
                <a:ea typeface="Calibri"/>
                <a:cs typeface="Times New Roman"/>
              </a:rPr>
              <a:t> </a:t>
            </a:r>
            <a:r>
              <a:rPr lang="en-US" sz="2800" dirty="0" smtClean="0">
                <a:latin typeface="Times New Roman"/>
                <a:ea typeface="Calibri"/>
                <a:cs typeface="Times New Roman"/>
              </a:rPr>
              <a:t> Zn + </a:t>
            </a:r>
            <a:r>
              <a:rPr lang="en-US" sz="2800" dirty="0" smtClean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ru-RU" sz="2800" dirty="0" smtClean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 Н</a:t>
            </a:r>
            <a:r>
              <a:rPr lang="en-US" sz="2800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NO</a:t>
            </a:r>
            <a:r>
              <a:rPr lang="en-US" sz="2800" baseline="-25000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3</a:t>
            </a:r>
            <a:r>
              <a:rPr lang="en-US" sz="2800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(</a:t>
            </a:r>
            <a:r>
              <a:rPr lang="ru-RU" sz="2800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р</a:t>
            </a:r>
            <a:r>
              <a:rPr lang="en-US" sz="2800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) </a:t>
            </a:r>
            <a:r>
              <a:rPr lang="ru-RU" sz="2800" dirty="0" smtClean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en-US" sz="2800" dirty="0" smtClean="0">
                <a:latin typeface="Times New Roman"/>
                <a:ea typeface="Calibri"/>
                <a:cs typeface="Times New Roman"/>
              </a:rPr>
              <a:t> </a:t>
            </a:r>
            <a:r>
              <a:rPr lang="en-US" sz="2800" dirty="0">
                <a:latin typeface="Times New Roman"/>
                <a:ea typeface="Calibri"/>
                <a:cs typeface="Times New Roman"/>
              </a:rPr>
              <a:t>=  </a:t>
            </a:r>
            <a:r>
              <a:rPr lang="ru-RU" sz="2800" dirty="0" smtClean="0">
                <a:latin typeface="Times New Roman"/>
                <a:ea typeface="Calibri"/>
                <a:cs typeface="Times New Roman"/>
              </a:rPr>
              <a:t> </a:t>
            </a:r>
            <a:r>
              <a:rPr lang="en-US" sz="2800" dirty="0" smtClean="0">
                <a:latin typeface="Times New Roman"/>
                <a:ea typeface="Calibri"/>
                <a:cs typeface="Times New Roman"/>
              </a:rPr>
              <a:t> </a:t>
            </a:r>
            <a:r>
              <a:rPr lang="en-US" sz="2800" dirty="0">
                <a:latin typeface="Times New Roman"/>
                <a:ea typeface="Calibri"/>
                <a:cs typeface="Times New Roman"/>
              </a:rPr>
              <a:t>Zn(NO</a:t>
            </a:r>
            <a:r>
              <a:rPr lang="en-US" sz="2800" baseline="-25000" dirty="0">
                <a:latin typeface="Times New Roman"/>
                <a:ea typeface="Calibri"/>
                <a:cs typeface="Times New Roman"/>
              </a:rPr>
              <a:t>3</a:t>
            </a:r>
            <a:r>
              <a:rPr lang="en-US" sz="2800" dirty="0">
                <a:latin typeface="Times New Roman"/>
                <a:ea typeface="Calibri"/>
                <a:cs typeface="Times New Roman"/>
              </a:rPr>
              <a:t>)</a:t>
            </a:r>
            <a:r>
              <a:rPr lang="en-US" sz="2800" baseline="-25000" dirty="0">
                <a:latin typeface="Times New Roman"/>
                <a:ea typeface="Calibri"/>
                <a:cs typeface="Times New Roman"/>
              </a:rPr>
              <a:t>2 </a:t>
            </a:r>
            <a:r>
              <a:rPr lang="en-US" sz="2800" dirty="0">
                <a:latin typeface="Times New Roman"/>
                <a:ea typeface="Calibri"/>
                <a:cs typeface="Times New Roman"/>
              </a:rPr>
              <a:t> + </a:t>
            </a:r>
            <a:r>
              <a:rPr lang="en-US" sz="2800" dirty="0" smtClean="0">
                <a:latin typeface="Times New Roman"/>
                <a:ea typeface="Calibri"/>
                <a:cs typeface="Times New Roman"/>
              </a:rPr>
              <a:t>NH</a:t>
            </a:r>
            <a:r>
              <a:rPr lang="en-US" sz="2800" baseline="-25000" dirty="0" smtClean="0">
                <a:latin typeface="Times New Roman"/>
                <a:ea typeface="Calibri"/>
                <a:cs typeface="Times New Roman"/>
              </a:rPr>
              <a:t>3 </a:t>
            </a:r>
            <a:r>
              <a:rPr lang="en-US" sz="2800" dirty="0" smtClean="0">
                <a:latin typeface="Times New Roman"/>
                <a:ea typeface="Calibri"/>
                <a:cs typeface="Times New Roman"/>
              </a:rPr>
              <a:t> </a:t>
            </a:r>
            <a:r>
              <a:rPr lang="en-US" sz="2800" dirty="0">
                <a:latin typeface="Times New Roman"/>
                <a:ea typeface="Calibri"/>
                <a:cs typeface="Times New Roman"/>
              </a:rPr>
              <a:t>+ </a:t>
            </a:r>
            <a:r>
              <a:rPr lang="ru-RU" sz="2800" dirty="0" smtClean="0">
                <a:latin typeface="Times New Roman"/>
                <a:ea typeface="Calibri"/>
                <a:cs typeface="Times New Roman"/>
              </a:rPr>
              <a:t> </a:t>
            </a:r>
            <a:r>
              <a:rPr lang="en-US" sz="2800" dirty="0" smtClean="0">
                <a:latin typeface="Times New Roman"/>
                <a:ea typeface="Calibri"/>
                <a:cs typeface="Times New Roman"/>
              </a:rPr>
              <a:t>H</a:t>
            </a:r>
            <a:r>
              <a:rPr lang="en-US" sz="2800" baseline="-25000" dirty="0" smtClean="0">
                <a:latin typeface="Times New Roman"/>
                <a:ea typeface="Calibri"/>
                <a:cs typeface="Times New Roman"/>
              </a:rPr>
              <a:t>2</a:t>
            </a:r>
            <a:r>
              <a:rPr lang="en-US" sz="2800" dirty="0" smtClean="0">
                <a:latin typeface="Times New Roman"/>
                <a:ea typeface="Calibri"/>
                <a:cs typeface="Times New Roman"/>
              </a:rPr>
              <a:t>O</a:t>
            </a:r>
            <a:endParaRPr lang="ru-RU" sz="2800" dirty="0">
              <a:ea typeface="Calibri"/>
              <a:cs typeface="Times New Roman"/>
            </a:endParaRPr>
          </a:p>
          <a:p>
            <a:pPr marL="0" lvl="0" indent="0">
              <a:lnSpc>
                <a:spcPct val="115000"/>
              </a:lnSpc>
              <a:spcAft>
                <a:spcPts val="1000"/>
              </a:spcAft>
              <a:buNone/>
            </a:pPr>
            <a:endParaRPr lang="ru-RU" sz="2400" dirty="0">
              <a:solidFill>
                <a:prstClr val="black"/>
              </a:solidFill>
              <a:ea typeface="Calibri"/>
              <a:cs typeface="Times New Roman"/>
            </a:endParaRPr>
          </a:p>
          <a:p>
            <a:pPr marL="0" indent="0">
              <a:buNone/>
            </a:pPr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50074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Составьте уравнения реакций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628800"/>
            <a:ext cx="8568952" cy="4548163"/>
          </a:xfrm>
        </p:spPr>
        <p:txBody>
          <a:bodyPr/>
          <a:lstStyle/>
          <a:p>
            <a:pPr>
              <a:lnSpc>
                <a:spcPct val="115000"/>
              </a:lnSpc>
              <a:spcAft>
                <a:spcPts val="1000"/>
              </a:spcAft>
            </a:pPr>
            <a:endParaRPr lang="ru-RU" dirty="0" smtClean="0"/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3200" b="1" dirty="0" smtClean="0"/>
              <a:t> </a:t>
            </a:r>
            <a:r>
              <a:rPr lang="en-US" sz="3200" b="1" dirty="0" smtClean="0">
                <a:latin typeface="Times New Roman"/>
                <a:cs typeface="Times New Roman"/>
              </a:rPr>
              <a:t>Na</a:t>
            </a:r>
            <a:r>
              <a:rPr lang="ru-RU" sz="3200" b="1" dirty="0" smtClean="0">
                <a:latin typeface="Times New Roman"/>
                <a:ea typeface="Calibri"/>
                <a:cs typeface="Times New Roman"/>
              </a:rPr>
              <a:t> </a:t>
            </a:r>
            <a:r>
              <a:rPr lang="ru-RU" sz="3200" b="1" dirty="0">
                <a:latin typeface="Times New Roman"/>
                <a:ea typeface="Calibri"/>
                <a:cs typeface="Times New Roman"/>
              </a:rPr>
              <a:t>+ Н</a:t>
            </a:r>
            <a:r>
              <a:rPr lang="en-US" sz="3200" b="1" dirty="0">
                <a:latin typeface="Times New Roman"/>
                <a:ea typeface="Calibri"/>
                <a:cs typeface="Times New Roman"/>
              </a:rPr>
              <a:t>NO</a:t>
            </a:r>
            <a:r>
              <a:rPr lang="en-US" sz="3200" b="1" baseline="-25000" dirty="0">
                <a:latin typeface="Times New Roman"/>
                <a:ea typeface="Calibri"/>
                <a:cs typeface="Times New Roman"/>
              </a:rPr>
              <a:t>3 </a:t>
            </a:r>
            <a:r>
              <a:rPr lang="ru-RU" sz="3200" b="1" dirty="0" smtClean="0">
                <a:latin typeface="Times New Roman"/>
                <a:ea typeface="Calibri"/>
                <a:cs typeface="Times New Roman"/>
              </a:rPr>
              <a:t> (</a:t>
            </a:r>
            <a:r>
              <a:rPr lang="ru-RU" sz="3200" b="1" dirty="0" err="1" smtClean="0">
                <a:latin typeface="Times New Roman"/>
                <a:ea typeface="Calibri"/>
                <a:cs typeface="Times New Roman"/>
              </a:rPr>
              <a:t>конц</a:t>
            </a:r>
            <a:r>
              <a:rPr lang="ru-RU" sz="3200" b="1" dirty="0">
                <a:latin typeface="Times New Roman"/>
                <a:ea typeface="Calibri"/>
                <a:cs typeface="Times New Roman"/>
              </a:rPr>
              <a:t>)  </a:t>
            </a:r>
            <a:r>
              <a:rPr lang="ru-RU" sz="3200" b="1" dirty="0" smtClean="0">
                <a:latin typeface="Times New Roman"/>
                <a:ea typeface="Calibri"/>
                <a:cs typeface="Times New Roman"/>
              </a:rPr>
              <a:t>→ </a:t>
            </a:r>
            <a:r>
              <a:rPr lang="en-US" sz="3200" b="1" dirty="0" smtClean="0">
                <a:latin typeface="Times New Roman"/>
                <a:ea typeface="Calibri"/>
                <a:cs typeface="Times New Roman"/>
              </a:rPr>
              <a:t> NaNO</a:t>
            </a:r>
            <a:r>
              <a:rPr lang="en-US" sz="2400" b="1" dirty="0" smtClean="0">
                <a:latin typeface="Times New Roman"/>
                <a:ea typeface="Calibri"/>
                <a:cs typeface="Times New Roman"/>
              </a:rPr>
              <a:t>3</a:t>
            </a:r>
            <a:r>
              <a:rPr lang="en-US" sz="3200" b="1" dirty="0" smtClean="0">
                <a:latin typeface="Times New Roman"/>
                <a:ea typeface="Calibri"/>
                <a:cs typeface="Times New Roman"/>
              </a:rPr>
              <a:t> + N</a:t>
            </a:r>
            <a:r>
              <a:rPr lang="en-US" sz="2400" b="1" dirty="0" smtClean="0">
                <a:latin typeface="Times New Roman"/>
                <a:ea typeface="Calibri"/>
                <a:cs typeface="Times New Roman"/>
              </a:rPr>
              <a:t>2</a:t>
            </a:r>
            <a:r>
              <a:rPr lang="en-US" sz="3200" b="1" dirty="0" smtClean="0">
                <a:latin typeface="Times New Roman"/>
                <a:ea typeface="Calibri"/>
                <a:cs typeface="Times New Roman"/>
              </a:rPr>
              <a:t> + H</a:t>
            </a:r>
            <a:r>
              <a:rPr lang="en-US" sz="2400" b="1" dirty="0" smtClean="0">
                <a:latin typeface="Times New Roman"/>
                <a:ea typeface="Calibri"/>
                <a:cs typeface="Times New Roman"/>
              </a:rPr>
              <a:t>2</a:t>
            </a:r>
            <a:r>
              <a:rPr lang="en-US" sz="3200" b="1" dirty="0" smtClean="0">
                <a:latin typeface="Times New Roman"/>
                <a:ea typeface="Calibri"/>
                <a:cs typeface="Times New Roman"/>
              </a:rPr>
              <a:t>O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en-US" sz="3600" b="1" dirty="0">
              <a:latin typeface="Times New Roman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sz="3200" b="1" dirty="0" smtClean="0">
                <a:latin typeface="Times New Roman"/>
                <a:ea typeface="Calibri"/>
                <a:cs typeface="Times New Roman"/>
              </a:rPr>
              <a:t>Na</a:t>
            </a:r>
            <a:r>
              <a:rPr lang="ru-RU" sz="3200" b="1" dirty="0" smtClean="0">
                <a:latin typeface="Times New Roman"/>
                <a:ea typeface="Calibri"/>
                <a:cs typeface="Times New Roman"/>
              </a:rPr>
              <a:t> </a:t>
            </a:r>
            <a:r>
              <a:rPr lang="ru-RU" sz="3200" b="1" dirty="0">
                <a:latin typeface="Times New Roman"/>
                <a:ea typeface="Calibri"/>
                <a:cs typeface="Times New Roman"/>
              </a:rPr>
              <a:t>+ НNO</a:t>
            </a:r>
            <a:r>
              <a:rPr lang="ru-RU" sz="3200" b="1" baseline="-25000" dirty="0">
                <a:latin typeface="Times New Roman"/>
                <a:ea typeface="Calibri"/>
                <a:cs typeface="Times New Roman"/>
              </a:rPr>
              <a:t>3</a:t>
            </a:r>
            <a:r>
              <a:rPr lang="ru-RU" sz="3200" b="1" dirty="0">
                <a:latin typeface="Times New Roman"/>
                <a:ea typeface="Calibri"/>
                <a:cs typeface="Times New Roman"/>
              </a:rPr>
              <a:t> (</a:t>
            </a:r>
            <a:r>
              <a:rPr lang="ru-RU" sz="3200" b="1" dirty="0" err="1">
                <a:latin typeface="Times New Roman"/>
                <a:ea typeface="Calibri"/>
                <a:cs typeface="Times New Roman"/>
              </a:rPr>
              <a:t>разб</a:t>
            </a:r>
            <a:r>
              <a:rPr lang="ru-RU" sz="3200" b="1" dirty="0">
                <a:latin typeface="Times New Roman"/>
                <a:ea typeface="Calibri"/>
                <a:cs typeface="Times New Roman"/>
              </a:rPr>
              <a:t>.)  </a:t>
            </a:r>
            <a:r>
              <a:rPr lang="ru-RU" sz="3200" b="1" dirty="0" smtClean="0">
                <a:latin typeface="Times New Roman"/>
                <a:ea typeface="Calibri"/>
                <a:cs typeface="Times New Roman"/>
              </a:rPr>
              <a:t>→</a:t>
            </a:r>
            <a:r>
              <a:rPr lang="en-US" sz="3600" b="1" dirty="0">
                <a:latin typeface="Times New Roman"/>
                <a:ea typeface="Calibri"/>
                <a:cs typeface="Times New Roman"/>
              </a:rPr>
              <a:t> </a:t>
            </a:r>
            <a:r>
              <a:rPr lang="en-US" sz="3600" b="1" dirty="0" smtClean="0">
                <a:latin typeface="Times New Roman"/>
                <a:ea typeface="Calibri"/>
                <a:cs typeface="Times New Roman"/>
              </a:rPr>
              <a:t>NaNO3 + N</a:t>
            </a:r>
            <a:r>
              <a:rPr lang="en-US" sz="2800" b="1" dirty="0" smtClean="0">
                <a:latin typeface="Times New Roman"/>
                <a:ea typeface="Calibri"/>
                <a:cs typeface="Times New Roman"/>
              </a:rPr>
              <a:t>2</a:t>
            </a:r>
            <a:r>
              <a:rPr lang="en-US" sz="3600" b="1" dirty="0" smtClean="0">
                <a:latin typeface="Times New Roman"/>
                <a:ea typeface="Calibri"/>
                <a:cs typeface="Times New Roman"/>
              </a:rPr>
              <a:t>O +</a:t>
            </a:r>
            <a:r>
              <a:rPr lang="en-US" sz="3600" b="1" dirty="0">
                <a:latin typeface="Times New Roman"/>
                <a:ea typeface="Calibri"/>
                <a:cs typeface="Times New Roman"/>
              </a:rPr>
              <a:t>H</a:t>
            </a:r>
            <a:r>
              <a:rPr lang="en-US" sz="2400" b="1" dirty="0">
                <a:latin typeface="Times New Roman"/>
                <a:ea typeface="Calibri"/>
                <a:cs typeface="Times New Roman"/>
              </a:rPr>
              <a:t>2</a:t>
            </a:r>
            <a:r>
              <a:rPr lang="en-US" sz="3600" b="1" dirty="0">
                <a:latin typeface="Times New Roman"/>
                <a:ea typeface="Calibri"/>
                <a:cs typeface="Times New Roman"/>
              </a:rPr>
              <a:t>O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ru-RU" sz="3200" b="1" dirty="0">
              <a:ea typeface="Calibri"/>
              <a:cs typeface="Times New Roman"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04330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latin typeface="Arial Black" panose="020B0A04020102020204" pitchFamily="34" charset="0"/>
              </a:rPr>
              <a:t>Уравнения.</a:t>
            </a:r>
            <a:endParaRPr lang="ru-RU" dirty="0">
              <a:latin typeface="Arial Black" panose="020B0A04020102020204" pitchFamily="34" charset="0"/>
            </a:endParaRPr>
          </a:p>
        </p:txBody>
      </p:sp>
      <p:pic>
        <p:nvPicPr>
          <p:cNvPr id="4" name="Picture 2" descr=" 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414" y="2564905"/>
            <a:ext cx="6996922" cy="864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 окисление азотной кислотой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581128"/>
            <a:ext cx="7488832" cy="936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45603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latin typeface="Arial Black" panose="020B0A04020102020204" pitchFamily="34" charset="0"/>
              </a:rPr>
              <a:t>Уравнения</a:t>
            </a:r>
            <a:r>
              <a:rPr lang="ru-RU" dirty="0" smtClean="0">
                <a:latin typeface="Arial Black" panose="020B0A04020102020204" pitchFamily="34" charset="0"/>
              </a:rPr>
              <a:t>.</a:t>
            </a:r>
            <a:endParaRPr lang="ru-RU" dirty="0">
              <a:latin typeface="Arial Black" panose="020B0A040201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825625"/>
            <a:ext cx="864096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pt-BR" sz="3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HNO</a:t>
            </a:r>
            <a:r>
              <a:rPr lang="pt-BR" sz="3000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3000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3000" baseline="-25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конц</a:t>
            </a:r>
            <a:r>
              <a:rPr lang="ru-RU" sz="3000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pt-BR" sz="30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 </a:t>
            </a:r>
            <a:r>
              <a:rPr lang="pt-BR" sz="3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pt-BR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 </a:t>
            </a:r>
            <a:r>
              <a:rPr lang="pt-BR" sz="3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Ca </a:t>
            </a:r>
            <a:r>
              <a:rPr lang="pt-BR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 → </a:t>
            </a:r>
            <a:r>
              <a:rPr lang="pt-BR" sz="3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Ca(NO</a:t>
            </a:r>
            <a:r>
              <a:rPr lang="pt-BR" sz="3000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pt-BR" sz="3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pt-BR" sz="3000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pt-BR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pt-BR" sz="3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pt-BR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pt-BR" sz="3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pt-BR" sz="3000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pt-BR" sz="3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pt-BR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 </a:t>
            </a:r>
            <a:r>
              <a:rPr lang="pt-BR" sz="3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pt-BR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pt-BR" sz="3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pt-BR" sz="3000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pt-BR" sz="3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endParaRPr lang="ru-RU" sz="3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3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3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3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Расставить коэффициенты методом электронного баланса </a:t>
            </a:r>
            <a:endParaRPr lang="ru-RU" sz="3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6328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759618"/>
          </a:xfrm>
        </p:spPr>
        <p:txBody>
          <a:bodyPr/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Свойства кислоты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980728"/>
            <a:ext cx="9036496" cy="5688632"/>
          </a:xfrm>
        </p:spPr>
        <p:txBody>
          <a:bodyPr>
            <a:norm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3000" dirty="0">
                <a:latin typeface="Times New Roman"/>
                <a:ea typeface="Calibri"/>
                <a:cs typeface="Times New Roman"/>
              </a:rPr>
              <a:t>Продукт восстановления зависит от положения металла в ряду активности и от условий проведения реакции (концентрация кислоты, температура).</a:t>
            </a:r>
            <a:endParaRPr lang="ru-RU" sz="30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3000" dirty="0">
                <a:latin typeface="Times New Roman"/>
                <a:ea typeface="Calibri"/>
                <a:cs typeface="Times New Roman"/>
              </a:rPr>
              <a:t>Чем выше активность металла, тем дальше (глубже) идет восстановление азота (вплоть до низшей </a:t>
            </a:r>
            <a:r>
              <a:rPr lang="ru-RU" sz="3000" dirty="0" err="1">
                <a:latin typeface="Times New Roman"/>
                <a:ea typeface="Calibri"/>
                <a:cs typeface="Times New Roman"/>
              </a:rPr>
              <a:t>с.о</a:t>
            </a:r>
            <a:r>
              <a:rPr lang="ru-RU" sz="3000" dirty="0" smtClean="0">
                <a:latin typeface="Times New Roman"/>
                <a:ea typeface="Calibri"/>
                <a:cs typeface="Times New Roman"/>
              </a:rPr>
              <a:t>. -</a:t>
            </a:r>
            <a:r>
              <a:rPr lang="ru-RU" sz="3000" dirty="0">
                <a:latin typeface="Times New Roman"/>
                <a:ea typeface="Calibri"/>
                <a:cs typeface="Times New Roman"/>
              </a:rPr>
              <a:t>3</a:t>
            </a:r>
            <a:r>
              <a:rPr lang="ru-RU" sz="3000" dirty="0" smtClean="0">
                <a:latin typeface="Times New Roman"/>
                <a:ea typeface="Calibri"/>
                <a:cs typeface="Times New Roman"/>
              </a:rPr>
              <a:t>) </a:t>
            </a:r>
            <a:endParaRPr lang="ru-RU" sz="30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3000" dirty="0">
                <a:latin typeface="Times New Roman"/>
                <a:ea typeface="Calibri"/>
                <a:cs typeface="Times New Roman"/>
              </a:rPr>
              <a:t>Разбавленная кислота восстанавливается глубже, чем концентрированная (для одного и того же металла).</a:t>
            </a:r>
            <a:endParaRPr lang="ru-RU" sz="3000" dirty="0">
              <a:ea typeface="Calibri"/>
              <a:cs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80071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«Царская водка»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539552" y="1844824"/>
            <a:ext cx="8515350" cy="4351338"/>
          </a:xfrm>
        </p:spPr>
        <p:txBody>
          <a:bodyPr/>
          <a:lstStyle/>
          <a:p>
            <a:pPr marL="0" indent="0" algn="ctr">
              <a:buNone/>
            </a:pPr>
            <a:r>
              <a:rPr lang="ru-RU" sz="3200" dirty="0">
                <a:solidFill>
                  <a:srgbClr val="25252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3200" dirty="0" smtClean="0">
                <a:solidFill>
                  <a:srgbClr val="25252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месь </a:t>
            </a:r>
            <a:r>
              <a:rPr lang="ru-RU" sz="3200" dirty="0">
                <a:solidFill>
                  <a:srgbClr val="25252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концентрированных азотной и соляной кислот в объемном соотношении 1 : </a:t>
            </a:r>
            <a:r>
              <a:rPr lang="ru-RU" sz="3200" dirty="0" smtClean="0">
                <a:solidFill>
                  <a:srgbClr val="25252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  <a:p>
            <a:pPr marL="0" indent="0">
              <a:buNone/>
            </a:pPr>
            <a:endParaRPr lang="ru-RU" sz="3200" dirty="0">
              <a:solidFill>
                <a:srgbClr val="252525"/>
              </a:solidFill>
              <a:latin typeface="Arial"/>
            </a:endParaRPr>
          </a:p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en-US" sz="3200" dirty="0">
                <a:latin typeface="Times New Roman"/>
                <a:ea typeface="Calibri"/>
                <a:cs typeface="Times New Roman"/>
              </a:rPr>
              <a:t>Au + HNO</a:t>
            </a:r>
            <a:r>
              <a:rPr lang="en-US" sz="3200" baseline="-25000" dirty="0">
                <a:latin typeface="Times New Roman"/>
                <a:ea typeface="Calibri"/>
                <a:cs typeface="Times New Roman"/>
              </a:rPr>
              <a:t>3</a:t>
            </a:r>
            <a:r>
              <a:rPr lang="en-US" sz="3200" dirty="0">
                <a:latin typeface="Times New Roman"/>
                <a:ea typeface="Calibri"/>
                <a:cs typeface="Times New Roman"/>
              </a:rPr>
              <a:t> + 4 </a:t>
            </a:r>
            <a:r>
              <a:rPr lang="en-US" sz="3200" dirty="0" err="1">
                <a:latin typeface="Times New Roman"/>
                <a:ea typeface="Calibri"/>
                <a:cs typeface="Times New Roman"/>
              </a:rPr>
              <a:t>HCl</a:t>
            </a:r>
            <a:r>
              <a:rPr lang="en-US" sz="3200" dirty="0">
                <a:latin typeface="Times New Roman"/>
                <a:ea typeface="Calibri"/>
                <a:cs typeface="Times New Roman"/>
              </a:rPr>
              <a:t> = HAuCl</a:t>
            </a:r>
            <a:r>
              <a:rPr lang="en-US" sz="3200" baseline="-25000" dirty="0">
                <a:latin typeface="Times New Roman"/>
                <a:ea typeface="Calibri"/>
                <a:cs typeface="Times New Roman"/>
              </a:rPr>
              <a:t>4</a:t>
            </a:r>
            <a:r>
              <a:rPr lang="en-US" sz="3200" dirty="0">
                <a:latin typeface="Times New Roman"/>
                <a:ea typeface="Calibri"/>
                <a:cs typeface="Times New Roman"/>
              </a:rPr>
              <a:t> + NO + 2 H</a:t>
            </a:r>
            <a:r>
              <a:rPr lang="en-US" sz="3200" baseline="-25000" dirty="0">
                <a:latin typeface="Times New Roman"/>
                <a:ea typeface="Calibri"/>
                <a:cs typeface="Times New Roman"/>
              </a:rPr>
              <a:t>2</a:t>
            </a:r>
            <a:r>
              <a:rPr lang="en-US" sz="3200" dirty="0">
                <a:latin typeface="Times New Roman"/>
                <a:ea typeface="Calibri"/>
                <a:cs typeface="Times New Roman"/>
              </a:rPr>
              <a:t> O</a:t>
            </a:r>
            <a:r>
              <a:rPr lang="en-US" sz="3200" dirty="0" smtClean="0">
                <a:latin typeface="Times New Roman"/>
                <a:ea typeface="Calibri"/>
                <a:cs typeface="Times New Roman"/>
              </a:rPr>
              <a:t>.</a:t>
            </a:r>
            <a:endParaRPr lang="ru-RU" sz="3200" dirty="0" smtClean="0">
              <a:latin typeface="Times New Roman"/>
              <a:ea typeface="Calibri"/>
              <a:cs typeface="Times New Roman"/>
            </a:endParaRPr>
          </a:p>
          <a:p>
            <a:pPr marL="0" indent="0">
              <a:lnSpc>
                <a:spcPct val="100000"/>
              </a:lnSpc>
              <a:spcAft>
                <a:spcPts val="1000"/>
              </a:spcAft>
              <a:buNone/>
            </a:pPr>
            <a:r>
              <a:rPr lang="ru-RU" sz="3200" dirty="0" smtClean="0">
                <a:latin typeface="Times New Roman"/>
                <a:ea typeface="Calibri"/>
                <a:cs typeface="Times New Roman"/>
              </a:rPr>
              <a:t>            </a:t>
            </a:r>
            <a:r>
              <a:rPr lang="ru-RU" sz="3200" dirty="0" err="1" smtClean="0">
                <a:latin typeface="Times New Roman"/>
                <a:ea typeface="Calibri"/>
                <a:cs typeface="Times New Roman"/>
              </a:rPr>
              <a:t>Золотохлористоводородная</a:t>
            </a:r>
            <a:r>
              <a:rPr lang="ru-RU" sz="3200" dirty="0" smtClean="0">
                <a:latin typeface="Times New Roman"/>
                <a:ea typeface="Calibri"/>
                <a:cs typeface="Times New Roman"/>
              </a:rPr>
              <a:t> </a:t>
            </a:r>
          </a:p>
          <a:p>
            <a:pPr marL="0" indent="0">
              <a:lnSpc>
                <a:spcPct val="100000"/>
              </a:lnSpc>
              <a:spcAft>
                <a:spcPts val="1000"/>
              </a:spcAft>
              <a:buNone/>
            </a:pPr>
            <a:r>
              <a:rPr lang="ru-RU" sz="3200" smtClean="0">
                <a:latin typeface="Times New Roman"/>
                <a:ea typeface="Calibri"/>
                <a:cs typeface="Times New Roman"/>
              </a:rPr>
              <a:t>                   кислота</a:t>
            </a:r>
            <a:endParaRPr lang="ru-RU" sz="3200" dirty="0">
              <a:ea typeface="Calibri"/>
              <a:cs typeface="Times New Roman"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24879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Степень окисления азота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Объект 6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ctr"/>
            <a:endParaRPr lang="ru-RU" dirty="0" smtClean="0"/>
          </a:p>
          <a:p>
            <a:pPr marL="0" indent="0" algn="ctr">
              <a:buNone/>
            </a:pPr>
            <a:r>
              <a:rPr lang="ru-RU" sz="5400" b="1" dirty="0" smtClean="0"/>
              <a:t>-3,-2,-1, 0, +1, +2, +3, +4, +5</a:t>
            </a:r>
          </a:p>
          <a:p>
            <a:pPr marL="0" indent="0" algn="ctr">
              <a:buNone/>
            </a:pPr>
            <a:endParaRPr lang="ru-RU" sz="5400" b="1" dirty="0" smtClean="0"/>
          </a:p>
          <a:p>
            <a:pPr marL="0" indent="0" algn="ctr">
              <a:buNone/>
            </a:pPr>
            <a:endParaRPr lang="ru-RU" dirty="0"/>
          </a:p>
          <a:p>
            <a:pPr marL="0" indent="0" algn="ctr">
              <a:buNone/>
            </a:pP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Составьте формулы оксидов азота</a:t>
            </a:r>
          </a:p>
          <a:p>
            <a:pPr marL="0" indent="0" algn="ctr">
              <a:buNone/>
            </a:pP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3051410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 + </a:t>
            </a:r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HNO</a:t>
            </a:r>
            <a:r>
              <a:rPr lang="en-US" sz="3600" b="1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NO</a:t>
            </a:r>
            <a:r>
              <a:rPr lang="en-US" sz="3600" b="1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sz="3600" b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 + CO</a:t>
            </a:r>
            <a:r>
              <a:rPr lang="en-US" sz="3600" b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124.wmv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691680" y="1844824"/>
            <a:ext cx="5800725" cy="4351338"/>
          </a:xfrm>
        </p:spPr>
      </p:pic>
    </p:spTree>
    <p:extLst>
      <p:ext uri="{BB962C8B-B14F-4D97-AF65-F5344CB8AC3E}">
        <p14:creationId xmlns:p14="http://schemas.microsoft.com/office/powerpoint/2010/main" val="1079566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Домашнее задание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340768"/>
            <a:ext cx="8407846" cy="5472608"/>
          </a:xfrm>
        </p:spPr>
        <p:txBody>
          <a:bodyPr>
            <a:normAutofit/>
          </a:bodyPr>
          <a:lstStyle/>
          <a:p>
            <a:r>
              <a:rPr lang="ru-RU" dirty="0">
                <a:latin typeface="Times New Roman"/>
                <a:ea typeface="Calibri"/>
              </a:rPr>
              <a:t>§ 27, упр.2,6  </a:t>
            </a:r>
            <a:endParaRPr lang="ru-RU" dirty="0" smtClean="0">
              <a:latin typeface="Times New Roman"/>
              <a:ea typeface="Calibri"/>
            </a:endParaRPr>
          </a:p>
          <a:p>
            <a:r>
              <a:rPr lang="ru-RU" b="1" dirty="0" smtClean="0">
                <a:latin typeface="Times New Roman"/>
                <a:ea typeface="Calibri"/>
              </a:rPr>
              <a:t>Алхимик </a:t>
            </a:r>
            <a:r>
              <a:rPr lang="ru-RU" b="1" dirty="0">
                <a:latin typeface="Times New Roman"/>
                <a:ea typeface="Calibri"/>
              </a:rPr>
              <a:t>и звездочет бухарского эмира однажды сказал, что может показать своему господину шайтана - дьявола, принимающего образ жидкости, пожирающей золото .Алхимик показал хану, как рождается шайтан . Он поглотил газообразный красно-бурый оксид другим, жидким оксидом При этом получилась сильная кислота и новый газообразный оксид - бесцветный, он на воздухе снова превращался в бурый газ. Затем алхимик смешал полученную сильную кислоту с поваренной солью и бросил в смесь золотой перстень. Перстень стал покрываться пузырьками газа, а потом и вовсе исчез. Эмир приказал запечатать сосуд с дьявольской жидкостью и закопать его в землю, а алхимика заключить в подземелье. Есть ли химический смысл у этой легенды?</a:t>
            </a:r>
          </a:p>
          <a:p>
            <a:r>
              <a:rPr lang="ru-RU" b="1" dirty="0">
                <a:latin typeface="Times New Roman"/>
                <a:ea typeface="Calibri"/>
              </a:rPr>
              <a:t>Составьте  и объясните  химические реакции упомянутые в тексте</a:t>
            </a:r>
          </a:p>
          <a:p>
            <a:endParaRPr lang="ru-RU" dirty="0">
              <a:latin typeface="Times New Roman"/>
              <a:ea typeface="Calibri"/>
            </a:endParaRPr>
          </a:p>
          <a:p>
            <a:endParaRPr lang="ru-RU" dirty="0" smtClean="0">
              <a:latin typeface="Times New Roman"/>
              <a:ea typeface="Calibri"/>
            </a:endParaRP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2050" name="Picture 2" descr="https://www.kursoteka.ru/course/1443/image?file=51e362d79a1963b7ac5b91f6fadd26721abeed68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336" y="-63388"/>
            <a:ext cx="1368152" cy="1296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89827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ЗАДАЧИ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484784"/>
            <a:ext cx="8047806" cy="4692179"/>
          </a:xfrm>
        </p:spPr>
        <p:txBody>
          <a:bodyPr>
            <a:normAutofit fontScale="92500" lnSpcReduction="10000"/>
          </a:bodyPr>
          <a:lstStyle/>
          <a:p>
            <a:r>
              <a:rPr lang="ru-RU" sz="3200" dirty="0"/>
              <a:t>Вычислите объём аммиака (н. у.), необходимого для полной нейтрализации соляной кислоты массой 146 г и массовой долей   10</a:t>
            </a:r>
            <a:r>
              <a:rPr lang="ru-RU" sz="3200" dirty="0" smtClean="0"/>
              <a:t>%. </a:t>
            </a:r>
            <a:r>
              <a:rPr lang="ru-RU" sz="3200" dirty="0" smtClean="0">
                <a:solidFill>
                  <a:srgbClr val="FF0000"/>
                </a:solidFill>
              </a:rPr>
              <a:t>ДЗ было</a:t>
            </a:r>
          </a:p>
          <a:p>
            <a:endParaRPr lang="ru-RU" sz="3200" dirty="0"/>
          </a:p>
          <a:p>
            <a:r>
              <a:rPr lang="ru-RU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37</a:t>
            </a:r>
          </a:p>
          <a:p>
            <a:pPr marL="0" indent="0">
              <a:buNone/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360 г раствора сульфата аммония добавили избыток щёлочи, полученный раствор нагрели до прекращения выделения газа. Общий объём газа составил 13,44 л (н. у.). Определите массовую долю сульфата аммония в растворе.</a:t>
            </a:r>
          </a:p>
          <a:p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4483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ЗАДАЧИ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340768"/>
            <a:ext cx="8047806" cy="4836195"/>
          </a:xfrm>
        </p:spPr>
        <p:txBody>
          <a:bodyPr>
            <a:normAutofit/>
          </a:bodyPr>
          <a:lstStyle/>
          <a:p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33</a:t>
            </a:r>
          </a:p>
          <a:p>
            <a:pPr marL="0" indent="0">
              <a:buNone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Через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10%-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ный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раствор серной кислоты пропускали аммиак до полного образования средней соли. Всего израсходовано 11,2 л (н. у.) аммиака. Определите массу исходного раствора серной кислоты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36.</a:t>
            </a:r>
          </a:p>
          <a:p>
            <a:pPr marL="0" indent="0">
              <a:buNone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После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пропускания 11,2 л (н. у.) аммиака через 10-процентный раствор серной кислоты получили раствор средней соли. Определите массу исходного раствора серной кислоты.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253258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Оксиды азота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93580346"/>
              </p:ext>
            </p:extLst>
          </p:nvPr>
        </p:nvGraphicFramePr>
        <p:xfrm>
          <a:off x="0" y="980728"/>
          <a:ext cx="8820472" cy="5659484"/>
        </p:xfrm>
        <a:graphic>
          <a:graphicData uri="http://schemas.openxmlformats.org/drawingml/2006/table">
            <a:tbl>
              <a:tblPr firstRow="1" firstCol="1" bandRow="1"/>
              <a:tblGrid>
                <a:gridCol w="12596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579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3839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2710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1661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5207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7193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Степень окисления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+1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+2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+3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+4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+5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4940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Формула соединения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200" b="1" i="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en-US" sz="3200" b="1" i="0" baseline="-250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3200" b="1" i="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O</a:t>
                      </a:r>
                      <a:endParaRPr lang="ru-RU" sz="3200" b="1" i="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200" b="1" i="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NO</a:t>
                      </a:r>
                      <a:endParaRPr lang="ru-RU" sz="3200" b="1" i="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200" b="1" i="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en-US" sz="3200" b="1" i="0" baseline="-250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3200" b="1" i="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O</a:t>
                      </a:r>
                      <a:r>
                        <a:rPr lang="en-US" sz="3200" b="1" i="0" baseline="-250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3</a:t>
                      </a:r>
                      <a:endParaRPr lang="ru-RU" sz="3200" b="1" i="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200" b="1" i="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NO</a:t>
                      </a:r>
                      <a:r>
                        <a:rPr lang="ru-RU" sz="3200" b="1" i="0" baseline="-250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2</a:t>
                      </a:r>
                      <a:endParaRPr lang="ru-RU" sz="3200" b="1" i="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200" b="1" i="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en-US" sz="3200" b="1" i="0" baseline="-250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3200" b="1" i="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O</a:t>
                      </a:r>
                      <a:r>
                        <a:rPr lang="en-US" sz="3200" b="1" i="0" baseline="-250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5</a:t>
                      </a:r>
                      <a:endParaRPr lang="ru-RU" sz="3200" b="1" i="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157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Цвет, агрегатное состояние (н.у)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i="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б/ц газ, сладковатый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i="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б/ц газ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i="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Голубая неустойчивая жидкость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i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Бурый газ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i="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Белое </a:t>
                      </a:r>
                      <a:r>
                        <a:rPr lang="ru-RU" sz="2400" b="1" i="0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кристаллическое </a:t>
                      </a:r>
                      <a:r>
                        <a:rPr lang="ru-RU" sz="2400" b="1" i="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вещество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664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Специфические свойства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i="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Используется для  наркоза (веселящий газ)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i="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На воздухе легко окисляется </a:t>
                      </a:r>
                      <a:r>
                        <a:rPr lang="ru-RU" sz="2000" b="1" i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до </a:t>
                      </a:r>
                      <a:r>
                        <a:rPr lang="en-US" sz="2000" b="1" i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NO</a:t>
                      </a:r>
                      <a:r>
                        <a:rPr lang="ru-RU" sz="2000" b="1" i="0" baseline="-25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2</a:t>
                      </a:r>
                      <a:endParaRPr lang="ru-RU" sz="2000" b="1" i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i="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i="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Ядовитый газ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71105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Оксиды азота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186808" cy="4525963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Несолеобразующие</a:t>
            </a:r>
          </a:p>
          <a:p>
            <a:endParaRPr lang="ru-RU" sz="3200" dirty="0"/>
          </a:p>
          <a:p>
            <a:r>
              <a:rPr lang="en-US" sz="4400" b="1" dirty="0" smtClean="0">
                <a:solidFill>
                  <a:srgbClr val="FF0000"/>
                </a:solidFill>
                <a:latin typeface="Times New Roman"/>
                <a:ea typeface="Calibri"/>
              </a:rPr>
              <a:t>N</a:t>
            </a:r>
            <a:r>
              <a:rPr lang="en-US" sz="4400" b="1" baseline="-25000" dirty="0" smtClean="0">
                <a:solidFill>
                  <a:srgbClr val="FF0000"/>
                </a:solidFill>
                <a:latin typeface="Times New Roman"/>
                <a:ea typeface="Calibri"/>
              </a:rPr>
              <a:t>2</a:t>
            </a:r>
            <a:r>
              <a:rPr lang="en-US" sz="4400" b="1" dirty="0" smtClean="0">
                <a:solidFill>
                  <a:srgbClr val="FF0000"/>
                </a:solidFill>
                <a:latin typeface="Times New Roman"/>
                <a:ea typeface="Calibri"/>
              </a:rPr>
              <a:t>O      </a:t>
            </a:r>
            <a:endParaRPr lang="ru-RU" sz="4400" b="1" dirty="0" smtClean="0">
              <a:solidFill>
                <a:srgbClr val="FF0000"/>
              </a:solidFill>
              <a:latin typeface="Times New Roman"/>
              <a:ea typeface="Calibri"/>
            </a:endParaRPr>
          </a:p>
          <a:p>
            <a:r>
              <a:rPr lang="en-US" sz="4400" b="1" dirty="0" smtClean="0">
                <a:solidFill>
                  <a:srgbClr val="FF0000"/>
                </a:solidFill>
                <a:latin typeface="Times New Roman"/>
                <a:ea typeface="Calibri"/>
              </a:rPr>
              <a:t>NO</a:t>
            </a:r>
            <a:endParaRPr lang="ru-RU" sz="4400" b="1" dirty="0">
              <a:solidFill>
                <a:srgbClr val="FF0000"/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Солеобразующие</a:t>
            </a:r>
          </a:p>
          <a:p>
            <a:endParaRPr lang="ru-RU" sz="3200" dirty="0" smtClean="0"/>
          </a:p>
          <a:p>
            <a:pPr algn="just"/>
            <a:r>
              <a:rPr lang="en-US" sz="4400" b="1" dirty="0" smtClean="0">
                <a:solidFill>
                  <a:srgbClr val="0070C0"/>
                </a:solidFill>
                <a:latin typeface="Times New Roman"/>
                <a:ea typeface="Calibri"/>
              </a:rPr>
              <a:t>N</a:t>
            </a:r>
            <a:r>
              <a:rPr lang="en-US" sz="4400" b="1" baseline="-25000" dirty="0" smtClean="0">
                <a:solidFill>
                  <a:srgbClr val="0070C0"/>
                </a:solidFill>
                <a:latin typeface="Times New Roman"/>
                <a:ea typeface="Calibri"/>
              </a:rPr>
              <a:t>2</a:t>
            </a:r>
            <a:r>
              <a:rPr lang="en-US" sz="4400" b="1" dirty="0" smtClean="0">
                <a:solidFill>
                  <a:srgbClr val="0070C0"/>
                </a:solidFill>
                <a:latin typeface="Times New Roman"/>
                <a:ea typeface="Calibri"/>
              </a:rPr>
              <a:t>O</a:t>
            </a:r>
            <a:r>
              <a:rPr lang="en-US" sz="4400" b="1" baseline="-25000" dirty="0" smtClean="0">
                <a:solidFill>
                  <a:srgbClr val="0070C0"/>
                </a:solidFill>
                <a:latin typeface="Times New Roman"/>
                <a:ea typeface="Calibri"/>
              </a:rPr>
              <a:t>3</a:t>
            </a:r>
            <a:r>
              <a:rPr lang="ru-RU" sz="4400" b="1" baseline="-25000" dirty="0" smtClean="0">
                <a:solidFill>
                  <a:srgbClr val="0070C0"/>
                </a:solidFill>
                <a:latin typeface="Times New Roman"/>
                <a:ea typeface="Calibri"/>
              </a:rPr>
              <a:t>  </a:t>
            </a:r>
            <a:r>
              <a:rPr lang="ru-RU" sz="4400" b="1" dirty="0" smtClean="0">
                <a:solidFill>
                  <a:srgbClr val="0070C0"/>
                </a:solidFill>
                <a:latin typeface="Times New Roman"/>
                <a:ea typeface="Calibri"/>
              </a:rPr>
              <a:t> </a:t>
            </a:r>
          </a:p>
          <a:p>
            <a:pPr algn="just"/>
            <a:r>
              <a:rPr lang="en-US" sz="4400" b="1" dirty="0" smtClean="0">
                <a:solidFill>
                  <a:srgbClr val="0070C0"/>
                </a:solidFill>
                <a:latin typeface="Times New Roman"/>
                <a:ea typeface="Calibri"/>
              </a:rPr>
              <a:t>NO</a:t>
            </a:r>
            <a:r>
              <a:rPr lang="ru-RU" sz="4400" b="1" baseline="-25000" dirty="0" smtClean="0">
                <a:solidFill>
                  <a:srgbClr val="0070C0"/>
                </a:solidFill>
                <a:latin typeface="Times New Roman"/>
                <a:ea typeface="Calibri"/>
              </a:rPr>
              <a:t>2</a:t>
            </a:r>
            <a:r>
              <a:rPr lang="ru-RU" sz="4400" b="1" dirty="0" smtClean="0">
                <a:solidFill>
                  <a:srgbClr val="0070C0"/>
                </a:solidFill>
                <a:latin typeface="Times New Roman"/>
                <a:ea typeface="Calibri"/>
              </a:rPr>
              <a:t>  </a:t>
            </a:r>
          </a:p>
          <a:p>
            <a:pPr algn="just"/>
            <a:r>
              <a:rPr lang="en-US" sz="4400" b="1" dirty="0">
                <a:solidFill>
                  <a:srgbClr val="0070C0"/>
                </a:solidFill>
                <a:latin typeface="Times New Roman"/>
                <a:ea typeface="Calibri"/>
              </a:rPr>
              <a:t>N</a:t>
            </a:r>
            <a:r>
              <a:rPr lang="en-US" sz="4400" b="1" baseline="-25000" dirty="0">
                <a:solidFill>
                  <a:srgbClr val="0070C0"/>
                </a:solidFill>
                <a:latin typeface="Times New Roman"/>
                <a:ea typeface="Calibri"/>
              </a:rPr>
              <a:t>2</a:t>
            </a:r>
            <a:r>
              <a:rPr lang="en-US" sz="4400" b="1" dirty="0">
                <a:solidFill>
                  <a:srgbClr val="0070C0"/>
                </a:solidFill>
                <a:latin typeface="Times New Roman"/>
                <a:ea typeface="Calibri"/>
              </a:rPr>
              <a:t>O</a:t>
            </a:r>
            <a:r>
              <a:rPr lang="en-US" sz="4400" b="1" baseline="-25000" dirty="0">
                <a:solidFill>
                  <a:srgbClr val="0070C0"/>
                </a:solidFill>
                <a:latin typeface="Times New Roman"/>
                <a:ea typeface="Calibri"/>
              </a:rPr>
              <a:t>5</a:t>
            </a:r>
            <a:endParaRPr lang="ru-RU" sz="4400" b="1" dirty="0" smtClean="0">
              <a:solidFill>
                <a:srgbClr val="0070C0"/>
              </a:solidFill>
              <a:latin typeface="Times New Roman"/>
              <a:ea typeface="Calibri"/>
            </a:endParaRPr>
          </a:p>
          <a:p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88355596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Кислотные оксиды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3600" b="1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N</a:t>
            </a:r>
            <a:r>
              <a:rPr lang="en-US" sz="3600" b="1" baseline="-25000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2</a:t>
            </a:r>
            <a:r>
              <a:rPr lang="en-US" sz="3600" b="1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O</a:t>
            </a:r>
            <a:r>
              <a:rPr lang="en-US" sz="3600" b="1" baseline="-25000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3</a:t>
            </a:r>
            <a:r>
              <a:rPr lang="ru-RU" sz="3600" b="1" baseline="-25000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</a:t>
            </a:r>
            <a:r>
              <a:rPr lang="en-US" sz="36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</a:t>
            </a:r>
            <a:r>
              <a:rPr lang="en-US" sz="3600" b="1" dirty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+ </a:t>
            </a:r>
            <a:r>
              <a:rPr lang="en-US" sz="36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H</a:t>
            </a:r>
            <a:r>
              <a:rPr lang="en-US" sz="3600" b="1" baseline="-25000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2</a:t>
            </a:r>
            <a:r>
              <a:rPr lang="en-US" sz="36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O </a:t>
            </a:r>
            <a:r>
              <a:rPr lang="ru-RU" sz="36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= </a:t>
            </a:r>
            <a:r>
              <a:rPr lang="en-US" sz="3600" b="1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</a:t>
            </a:r>
            <a:endParaRPr lang="ru-RU" sz="3600" b="1" dirty="0" smtClean="0">
              <a:solidFill>
                <a:prstClr val="black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3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36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NO</a:t>
            </a:r>
            <a:r>
              <a:rPr lang="en-US" sz="3600" b="1" baseline="-250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2 </a:t>
            </a:r>
            <a:r>
              <a:rPr lang="en-US" sz="36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+ H</a:t>
            </a:r>
            <a:r>
              <a:rPr lang="en-US" sz="3600" b="1" baseline="-250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2</a:t>
            </a:r>
            <a:r>
              <a:rPr lang="en-US" sz="36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O </a:t>
            </a:r>
            <a:r>
              <a:rPr lang="ru-RU" sz="3600" b="1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=</a:t>
            </a:r>
          </a:p>
          <a:p>
            <a:pPr marL="0" indent="0">
              <a:buNone/>
            </a:pPr>
            <a:endParaRPr lang="ru-RU" sz="3600" b="1" dirty="0" smtClean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r>
              <a:rPr lang="en-US" sz="3600" b="1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N</a:t>
            </a:r>
            <a:r>
              <a:rPr lang="en-US" sz="3600" b="1" baseline="-25000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2</a:t>
            </a:r>
            <a:r>
              <a:rPr lang="en-US" sz="3600" b="1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O</a:t>
            </a:r>
            <a:r>
              <a:rPr lang="en-US" sz="3600" b="1" baseline="-25000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5</a:t>
            </a:r>
            <a:r>
              <a:rPr lang="ru-RU" sz="3600" b="1" baseline="-25000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</a:t>
            </a:r>
            <a:r>
              <a:rPr lang="en-US" sz="36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+ H</a:t>
            </a:r>
            <a:r>
              <a:rPr lang="en-US" sz="3600" b="1" baseline="-25000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2</a:t>
            </a:r>
            <a:r>
              <a:rPr lang="en-US" sz="36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O </a:t>
            </a:r>
            <a:r>
              <a:rPr lang="ru-RU" sz="36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=</a:t>
            </a:r>
            <a:r>
              <a:rPr lang="en-US" sz="3600" b="1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</a:t>
            </a:r>
            <a:endParaRPr lang="ru-RU" sz="3600" b="1" dirty="0" smtClean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endParaRPr lang="ru-RU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Составьте уравнения реакций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3197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Кислотные оксиды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467544" y="1412776"/>
            <a:ext cx="8047806" cy="4764187"/>
          </a:xfrm>
        </p:spPr>
        <p:txBody>
          <a:bodyPr>
            <a:normAutofit lnSpcReduction="10000"/>
          </a:bodyPr>
          <a:lstStyle/>
          <a:p>
            <a:pPr lvl="0"/>
            <a:r>
              <a:rPr lang="en-US" sz="3900" b="1" dirty="0">
                <a:solidFill>
                  <a:prstClr val="black"/>
                </a:solidFill>
                <a:latin typeface="Times New Roman"/>
                <a:ea typeface="Calibri"/>
              </a:rPr>
              <a:t>N</a:t>
            </a:r>
            <a:r>
              <a:rPr lang="en-US" sz="3900" b="1" baseline="-25000" dirty="0">
                <a:solidFill>
                  <a:prstClr val="black"/>
                </a:solidFill>
                <a:latin typeface="Times New Roman"/>
                <a:ea typeface="Calibri"/>
              </a:rPr>
              <a:t>2</a:t>
            </a:r>
            <a:r>
              <a:rPr lang="en-US" sz="3900" b="1" dirty="0">
                <a:solidFill>
                  <a:prstClr val="black"/>
                </a:solidFill>
                <a:latin typeface="Times New Roman"/>
                <a:ea typeface="Calibri"/>
              </a:rPr>
              <a:t>O</a:t>
            </a:r>
            <a:r>
              <a:rPr lang="en-US" sz="3900" b="1" baseline="-25000" dirty="0">
                <a:solidFill>
                  <a:prstClr val="black"/>
                </a:solidFill>
                <a:latin typeface="Times New Roman"/>
                <a:ea typeface="Calibri"/>
              </a:rPr>
              <a:t>3</a:t>
            </a:r>
            <a:r>
              <a:rPr lang="ru-RU" sz="3900" b="1" baseline="-25000" dirty="0">
                <a:solidFill>
                  <a:prstClr val="black"/>
                </a:solidFill>
                <a:latin typeface="Times New Roman"/>
                <a:ea typeface="Calibri"/>
              </a:rPr>
              <a:t> </a:t>
            </a:r>
            <a:r>
              <a:rPr lang="en-US" sz="3900" b="1" dirty="0">
                <a:solidFill>
                  <a:prstClr val="black"/>
                </a:solidFill>
                <a:latin typeface="Times New Roman"/>
                <a:ea typeface="Calibri"/>
              </a:rPr>
              <a:t> + H</a:t>
            </a:r>
            <a:r>
              <a:rPr lang="en-US" sz="3900" b="1" baseline="-25000" dirty="0">
                <a:solidFill>
                  <a:prstClr val="black"/>
                </a:solidFill>
                <a:latin typeface="Times New Roman"/>
                <a:ea typeface="Calibri"/>
              </a:rPr>
              <a:t>2</a:t>
            </a:r>
            <a:r>
              <a:rPr lang="en-US" sz="3900" b="1" dirty="0">
                <a:solidFill>
                  <a:prstClr val="black"/>
                </a:solidFill>
                <a:latin typeface="Times New Roman"/>
                <a:ea typeface="Calibri"/>
              </a:rPr>
              <a:t>O </a:t>
            </a:r>
            <a:r>
              <a:rPr lang="ru-RU" sz="3900" b="1" dirty="0" smtClean="0">
                <a:solidFill>
                  <a:prstClr val="black"/>
                </a:solidFill>
                <a:latin typeface="Times New Roman"/>
                <a:ea typeface="Calibri"/>
              </a:rPr>
              <a:t> </a:t>
            </a:r>
            <a:r>
              <a:rPr lang="ru-RU" sz="3900" b="1" dirty="0">
                <a:solidFill>
                  <a:prstClr val="black"/>
                </a:solidFill>
                <a:latin typeface="Times New Roman"/>
                <a:ea typeface="Calibri"/>
              </a:rPr>
              <a:t>= </a:t>
            </a:r>
            <a:r>
              <a:rPr lang="en-US" sz="3900" b="1" dirty="0">
                <a:solidFill>
                  <a:prstClr val="black"/>
                </a:solidFill>
                <a:latin typeface="Times New Roman"/>
                <a:ea typeface="Calibri"/>
              </a:rPr>
              <a:t> </a:t>
            </a:r>
            <a:r>
              <a:rPr lang="en-US" sz="3900" b="1" dirty="0" smtClean="0">
                <a:solidFill>
                  <a:prstClr val="black"/>
                </a:solidFill>
                <a:latin typeface="Times New Roman"/>
                <a:ea typeface="Calibri"/>
              </a:rPr>
              <a:t>HNO</a:t>
            </a:r>
            <a:r>
              <a:rPr lang="en-US" sz="3900" b="1" baseline="-25000" dirty="0" smtClean="0">
                <a:solidFill>
                  <a:prstClr val="black"/>
                </a:solidFill>
                <a:latin typeface="Times New Roman"/>
                <a:ea typeface="Calibri"/>
              </a:rPr>
              <a:t>2</a:t>
            </a:r>
            <a:endParaRPr lang="ru-RU" sz="3900" b="1" baseline="-25000" dirty="0" smtClean="0">
              <a:solidFill>
                <a:prstClr val="black"/>
              </a:solidFill>
              <a:latin typeface="Times New Roman"/>
              <a:ea typeface="Calibri"/>
            </a:endParaRPr>
          </a:p>
          <a:p>
            <a:pPr lvl="0"/>
            <a:r>
              <a:rPr lang="ru-RU" sz="3900" b="1" baseline="-25000" dirty="0" smtClean="0">
                <a:solidFill>
                  <a:prstClr val="black"/>
                </a:solidFill>
                <a:latin typeface="Times New Roman"/>
                <a:ea typeface="Calibri"/>
              </a:rPr>
              <a:t> </a:t>
            </a:r>
            <a:r>
              <a:rPr lang="ru-RU" sz="3900" b="1" dirty="0" smtClean="0">
                <a:solidFill>
                  <a:prstClr val="black"/>
                </a:solidFill>
                <a:latin typeface="Times New Roman"/>
                <a:ea typeface="Calibri"/>
              </a:rPr>
              <a:t> азотистая кислота</a:t>
            </a:r>
            <a:endParaRPr lang="ru-RU" sz="3900" b="1" dirty="0">
              <a:solidFill>
                <a:prstClr val="black"/>
              </a:solidFill>
              <a:latin typeface="Times New Roman"/>
              <a:ea typeface="Calibri"/>
            </a:endParaRPr>
          </a:p>
          <a:p>
            <a:pPr lvl="0"/>
            <a:endParaRPr lang="ru-RU" sz="3900" b="1" dirty="0" smtClean="0">
              <a:solidFill>
                <a:prstClr val="black"/>
              </a:solidFill>
              <a:latin typeface="Times New Roman"/>
              <a:ea typeface="Calibri"/>
            </a:endParaRPr>
          </a:p>
          <a:p>
            <a:pPr lvl="0"/>
            <a:endParaRPr lang="ru-RU" sz="3900" b="1" dirty="0">
              <a:solidFill>
                <a:prstClr val="black"/>
              </a:solidFill>
              <a:latin typeface="Times New Roman"/>
              <a:ea typeface="Calibri"/>
            </a:endParaRPr>
          </a:p>
          <a:p>
            <a:pPr lvl="0"/>
            <a:r>
              <a:rPr lang="en-US" sz="3900" b="1" dirty="0">
                <a:solidFill>
                  <a:prstClr val="black"/>
                </a:solidFill>
                <a:latin typeface="Times New Roman"/>
                <a:ea typeface="Calibri"/>
              </a:rPr>
              <a:t>NO</a:t>
            </a:r>
            <a:r>
              <a:rPr lang="en-US" sz="3900" b="1" baseline="-25000" dirty="0">
                <a:solidFill>
                  <a:prstClr val="black"/>
                </a:solidFill>
                <a:latin typeface="Times New Roman"/>
                <a:ea typeface="Calibri"/>
              </a:rPr>
              <a:t>2 </a:t>
            </a:r>
            <a:r>
              <a:rPr lang="en-US" sz="3900" b="1" dirty="0">
                <a:solidFill>
                  <a:prstClr val="black"/>
                </a:solidFill>
                <a:latin typeface="Times New Roman"/>
                <a:ea typeface="Calibri"/>
              </a:rPr>
              <a:t>+ H</a:t>
            </a:r>
            <a:r>
              <a:rPr lang="en-US" sz="3900" b="1" baseline="-25000" dirty="0">
                <a:solidFill>
                  <a:prstClr val="black"/>
                </a:solidFill>
                <a:latin typeface="Times New Roman"/>
                <a:ea typeface="Calibri"/>
              </a:rPr>
              <a:t>2</a:t>
            </a:r>
            <a:r>
              <a:rPr lang="en-US" sz="3900" b="1" dirty="0">
                <a:solidFill>
                  <a:prstClr val="black"/>
                </a:solidFill>
                <a:latin typeface="Times New Roman"/>
                <a:ea typeface="Calibri"/>
              </a:rPr>
              <a:t>O </a:t>
            </a:r>
            <a:r>
              <a:rPr lang="ru-RU" sz="3900" b="1" dirty="0" smtClean="0">
                <a:solidFill>
                  <a:prstClr val="black"/>
                </a:solidFill>
                <a:latin typeface="Times New Roman"/>
                <a:ea typeface="Calibri"/>
              </a:rPr>
              <a:t>=  ????????</a:t>
            </a:r>
          </a:p>
          <a:p>
            <a:pPr lvl="0"/>
            <a:endParaRPr lang="ru-RU" sz="3900" b="1" dirty="0">
              <a:solidFill>
                <a:prstClr val="black"/>
              </a:solidFill>
              <a:latin typeface="Times New Roman"/>
              <a:ea typeface="Calibri"/>
            </a:endParaRPr>
          </a:p>
          <a:p>
            <a:pPr lvl="0"/>
            <a:r>
              <a:rPr lang="en-US" sz="3900" b="1" dirty="0">
                <a:solidFill>
                  <a:prstClr val="black"/>
                </a:solidFill>
                <a:latin typeface="Times New Roman"/>
                <a:ea typeface="Calibri"/>
              </a:rPr>
              <a:t>N</a:t>
            </a:r>
            <a:r>
              <a:rPr lang="en-US" sz="3900" b="1" baseline="-25000" dirty="0">
                <a:solidFill>
                  <a:prstClr val="black"/>
                </a:solidFill>
                <a:latin typeface="Times New Roman"/>
                <a:ea typeface="Calibri"/>
              </a:rPr>
              <a:t>2</a:t>
            </a:r>
            <a:r>
              <a:rPr lang="en-US" sz="3900" b="1" dirty="0">
                <a:solidFill>
                  <a:prstClr val="black"/>
                </a:solidFill>
                <a:latin typeface="Times New Roman"/>
                <a:ea typeface="Calibri"/>
              </a:rPr>
              <a:t>O</a:t>
            </a:r>
            <a:r>
              <a:rPr lang="en-US" sz="3900" b="1" baseline="-25000" dirty="0">
                <a:solidFill>
                  <a:prstClr val="black"/>
                </a:solidFill>
                <a:latin typeface="Times New Roman"/>
                <a:ea typeface="Calibri"/>
              </a:rPr>
              <a:t>5</a:t>
            </a:r>
            <a:r>
              <a:rPr lang="ru-RU" sz="3900" b="1" baseline="-25000" dirty="0">
                <a:solidFill>
                  <a:prstClr val="black"/>
                </a:solidFill>
                <a:latin typeface="Times New Roman"/>
                <a:ea typeface="Calibri"/>
              </a:rPr>
              <a:t> </a:t>
            </a:r>
            <a:r>
              <a:rPr lang="en-US" sz="3900" b="1" dirty="0">
                <a:solidFill>
                  <a:prstClr val="black"/>
                </a:solidFill>
                <a:latin typeface="Times New Roman"/>
                <a:ea typeface="Calibri"/>
              </a:rPr>
              <a:t>+ H</a:t>
            </a:r>
            <a:r>
              <a:rPr lang="en-US" sz="3900" b="1" baseline="-25000" dirty="0">
                <a:solidFill>
                  <a:prstClr val="black"/>
                </a:solidFill>
                <a:latin typeface="Times New Roman"/>
                <a:ea typeface="Calibri"/>
              </a:rPr>
              <a:t>2</a:t>
            </a:r>
            <a:r>
              <a:rPr lang="en-US" sz="3900" b="1" dirty="0">
                <a:solidFill>
                  <a:prstClr val="black"/>
                </a:solidFill>
                <a:latin typeface="Times New Roman"/>
                <a:ea typeface="Calibri"/>
              </a:rPr>
              <a:t>O </a:t>
            </a:r>
            <a:r>
              <a:rPr lang="ru-RU" sz="3900" b="1" dirty="0" smtClean="0">
                <a:solidFill>
                  <a:prstClr val="black"/>
                </a:solidFill>
                <a:latin typeface="Times New Roman"/>
                <a:ea typeface="Calibri"/>
              </a:rPr>
              <a:t>=</a:t>
            </a:r>
            <a:r>
              <a:rPr lang="en-US" sz="3900" b="1" dirty="0" smtClean="0">
                <a:solidFill>
                  <a:prstClr val="black"/>
                </a:solidFill>
                <a:latin typeface="Times New Roman"/>
                <a:ea typeface="Calibri"/>
              </a:rPr>
              <a:t>HNO</a:t>
            </a:r>
            <a:r>
              <a:rPr lang="en-US" sz="3900" b="1" baseline="-25000" dirty="0" smtClean="0">
                <a:solidFill>
                  <a:prstClr val="black"/>
                </a:solidFill>
                <a:latin typeface="Times New Roman"/>
                <a:ea typeface="Calibri"/>
              </a:rPr>
              <a:t>3</a:t>
            </a:r>
            <a:r>
              <a:rPr lang="ru-RU" sz="3900" b="1" baseline="-25000" dirty="0" smtClean="0">
                <a:solidFill>
                  <a:prstClr val="black"/>
                </a:solidFill>
                <a:latin typeface="Times New Roman"/>
                <a:ea typeface="Calibri"/>
              </a:rPr>
              <a:t>  </a:t>
            </a:r>
          </a:p>
          <a:p>
            <a:pPr lvl="0"/>
            <a:r>
              <a:rPr lang="ru-RU" sz="3900" b="1" dirty="0" smtClean="0">
                <a:solidFill>
                  <a:prstClr val="black"/>
                </a:solidFill>
                <a:latin typeface="Times New Roman"/>
                <a:ea typeface="Calibri"/>
              </a:rPr>
              <a:t> азотная кислота</a:t>
            </a:r>
            <a:endParaRPr lang="ru-RU" sz="3900" b="1" dirty="0">
              <a:solidFill>
                <a:prstClr val="black"/>
              </a:solidFill>
              <a:latin typeface="Times New Roman"/>
              <a:ea typeface="Calibri"/>
            </a:endParaRPr>
          </a:p>
          <a:p>
            <a:pPr lvl="0"/>
            <a:endParaRPr lang="ru-RU" dirty="0">
              <a:solidFill>
                <a:prstClr val="black"/>
              </a:solidFill>
              <a:latin typeface="Times New Roman"/>
              <a:ea typeface="Calibri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5012935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365127"/>
            <a:ext cx="7471742" cy="11154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548680"/>
            <a:ext cx="8229600" cy="5577483"/>
          </a:xfrm>
        </p:spPr>
        <p:txBody>
          <a:bodyPr>
            <a:normAutofit/>
          </a:bodyPr>
          <a:lstStyle/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2800" dirty="0">
                <a:latin typeface="Times New Roman"/>
                <a:ea typeface="Calibri"/>
                <a:cs typeface="Times New Roman"/>
              </a:rPr>
              <a:t>Оксид азота (</a:t>
            </a:r>
            <a:r>
              <a:rPr lang="en-US" sz="2800" dirty="0">
                <a:latin typeface="Times New Roman"/>
                <a:ea typeface="Calibri"/>
                <a:cs typeface="Times New Roman"/>
              </a:rPr>
              <a:t>IV</a:t>
            </a:r>
            <a:r>
              <a:rPr lang="ru-RU" sz="2800" dirty="0">
                <a:latin typeface="Times New Roman"/>
                <a:ea typeface="Calibri"/>
                <a:cs typeface="Times New Roman"/>
              </a:rPr>
              <a:t>) при взаимодействии с водой образует  2 </a:t>
            </a:r>
            <a:r>
              <a:rPr lang="ru-RU" sz="2800" dirty="0" smtClean="0">
                <a:latin typeface="Times New Roman"/>
                <a:ea typeface="Calibri"/>
                <a:cs typeface="Times New Roman"/>
              </a:rPr>
              <a:t>кислоты</a:t>
            </a: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US" sz="2800" b="1" dirty="0" smtClean="0">
                <a:latin typeface="Times New Roman"/>
                <a:ea typeface="Calibri"/>
                <a:cs typeface="Times New Roman"/>
              </a:rPr>
              <a:t>NO</a:t>
            </a:r>
            <a:r>
              <a:rPr lang="en-US" sz="2800" b="1" baseline="-25000" dirty="0" smtClean="0">
                <a:latin typeface="Times New Roman"/>
                <a:ea typeface="Calibri"/>
                <a:cs typeface="Times New Roman"/>
              </a:rPr>
              <a:t>2 </a:t>
            </a:r>
            <a:r>
              <a:rPr lang="en-US" sz="2800" b="1" dirty="0">
                <a:latin typeface="Times New Roman"/>
                <a:ea typeface="Calibri"/>
                <a:cs typeface="Times New Roman"/>
              </a:rPr>
              <a:t>+ H</a:t>
            </a:r>
            <a:r>
              <a:rPr lang="en-US" sz="2800" b="1" baseline="-25000" dirty="0">
                <a:latin typeface="Times New Roman"/>
                <a:ea typeface="Calibri"/>
                <a:cs typeface="Times New Roman"/>
              </a:rPr>
              <a:t>2</a:t>
            </a:r>
            <a:r>
              <a:rPr lang="en-US" sz="2800" b="1" dirty="0">
                <a:latin typeface="Times New Roman"/>
                <a:ea typeface="Calibri"/>
                <a:cs typeface="Times New Roman"/>
              </a:rPr>
              <a:t>O = HNO</a:t>
            </a:r>
            <a:r>
              <a:rPr lang="en-US" sz="2800" b="1" baseline="-25000" dirty="0">
                <a:latin typeface="Times New Roman"/>
                <a:ea typeface="Calibri"/>
                <a:cs typeface="Times New Roman"/>
              </a:rPr>
              <a:t>3</a:t>
            </a:r>
            <a:r>
              <a:rPr lang="en-US" sz="2800" b="1" dirty="0">
                <a:latin typeface="Times New Roman"/>
                <a:ea typeface="Calibri"/>
                <a:cs typeface="Times New Roman"/>
              </a:rPr>
              <a:t> + </a:t>
            </a:r>
            <a:r>
              <a:rPr lang="en-US" sz="2800" b="1" dirty="0" smtClean="0">
                <a:latin typeface="Times New Roman"/>
                <a:ea typeface="Calibri"/>
                <a:cs typeface="Times New Roman"/>
              </a:rPr>
              <a:t>HNO</a:t>
            </a:r>
            <a:r>
              <a:rPr lang="en-US" sz="2800" b="1" baseline="-25000" dirty="0" smtClean="0">
                <a:latin typeface="Times New Roman"/>
                <a:ea typeface="Calibri"/>
                <a:cs typeface="Times New Roman"/>
              </a:rPr>
              <a:t>2</a:t>
            </a:r>
            <a:endParaRPr lang="ru-RU" sz="2800" b="1" dirty="0" smtClean="0">
              <a:ea typeface="Calibri"/>
              <a:cs typeface="Times New Roman"/>
            </a:endParaRPr>
          </a:p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Реакция </a:t>
            </a:r>
            <a:r>
              <a:rPr lang="ru-RU" sz="3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диспропорционирования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протекают с одновременным уменьшением и увеличением степени окисления атомов одного и того же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элемента ( 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самоокисления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самовосстановления)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236154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Азотистая кислота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3200" b="1" dirty="0">
                <a:latin typeface="Times New Roman"/>
                <a:ea typeface="Calibri"/>
              </a:rPr>
              <a:t>HNO</a:t>
            </a:r>
            <a:r>
              <a:rPr lang="ru-RU" sz="3200" b="1" baseline="-25000" dirty="0">
                <a:latin typeface="Times New Roman"/>
                <a:ea typeface="Calibri"/>
              </a:rPr>
              <a:t>2</a:t>
            </a:r>
            <a:r>
              <a:rPr lang="ru-RU" sz="3200" dirty="0">
                <a:latin typeface="Times New Roman"/>
                <a:ea typeface="Calibri"/>
              </a:rPr>
              <a:t> — слабая одноосновная кислота, существует только в разбавленных водных растворах, окрашенных в слабый голубой </a:t>
            </a:r>
            <a:r>
              <a:rPr lang="ru-RU" sz="3200" dirty="0" smtClean="0">
                <a:latin typeface="Times New Roman"/>
                <a:ea typeface="Calibri"/>
              </a:rPr>
              <a:t>цвет</a:t>
            </a:r>
          </a:p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3200" dirty="0" smtClean="0">
                <a:latin typeface="Times New Roman"/>
              </a:rPr>
              <a:t>           </a:t>
            </a:r>
          </a:p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3200" b="1" dirty="0">
                <a:latin typeface="Times New Roman"/>
                <a:ea typeface="Calibri"/>
                <a:cs typeface="Times New Roman"/>
              </a:rPr>
              <a:t> </a:t>
            </a:r>
            <a:r>
              <a:rPr lang="ru-RU" sz="3200" b="1" dirty="0" smtClean="0">
                <a:latin typeface="Times New Roman"/>
                <a:ea typeface="Calibri"/>
                <a:cs typeface="Times New Roman"/>
              </a:rPr>
              <a:t>          3Н</a:t>
            </a:r>
            <a:r>
              <a:rPr lang="en-US" sz="3200" b="1" dirty="0">
                <a:latin typeface="Times New Roman"/>
                <a:ea typeface="Calibri"/>
                <a:cs typeface="Times New Roman"/>
              </a:rPr>
              <a:t>NO</a:t>
            </a:r>
            <a:r>
              <a:rPr lang="ru-RU" sz="3200" b="1" baseline="-25000" dirty="0">
                <a:latin typeface="Times New Roman"/>
                <a:ea typeface="Calibri"/>
                <a:cs typeface="Times New Roman"/>
              </a:rPr>
              <a:t>2</a:t>
            </a:r>
            <a:r>
              <a:rPr lang="ru-RU" sz="3200" b="1" dirty="0">
                <a:latin typeface="Times New Roman"/>
                <a:ea typeface="Calibri"/>
                <a:cs typeface="Times New Roman"/>
              </a:rPr>
              <a:t> ↔</a:t>
            </a:r>
            <a:r>
              <a:rPr lang="en-US" sz="3200" b="1" dirty="0">
                <a:latin typeface="Times New Roman"/>
                <a:ea typeface="Calibri"/>
                <a:cs typeface="Times New Roman"/>
              </a:rPr>
              <a:t>HNO</a:t>
            </a:r>
            <a:r>
              <a:rPr lang="ru-RU" sz="3200" b="1" baseline="-25000" dirty="0">
                <a:latin typeface="Times New Roman"/>
                <a:ea typeface="Calibri"/>
                <a:cs typeface="Times New Roman"/>
              </a:rPr>
              <a:t>3</a:t>
            </a:r>
            <a:r>
              <a:rPr lang="ru-RU" sz="3200" b="1" dirty="0">
                <a:latin typeface="Times New Roman"/>
                <a:ea typeface="Calibri"/>
                <a:cs typeface="Times New Roman"/>
              </a:rPr>
              <a:t> + </a:t>
            </a:r>
            <a:r>
              <a:rPr lang="en-US" sz="3200" b="1" dirty="0">
                <a:latin typeface="Times New Roman"/>
                <a:ea typeface="Calibri"/>
                <a:cs typeface="Times New Roman"/>
              </a:rPr>
              <a:t>H</a:t>
            </a:r>
            <a:r>
              <a:rPr lang="ru-RU" sz="3200" b="1" baseline="-25000" dirty="0">
                <a:latin typeface="Times New Roman"/>
                <a:ea typeface="Calibri"/>
                <a:cs typeface="Times New Roman"/>
              </a:rPr>
              <a:t>2</a:t>
            </a:r>
            <a:r>
              <a:rPr lang="en-US" sz="3200" b="1" dirty="0">
                <a:latin typeface="Times New Roman"/>
                <a:ea typeface="Calibri"/>
                <a:cs typeface="Times New Roman"/>
              </a:rPr>
              <a:t>O</a:t>
            </a:r>
            <a:r>
              <a:rPr lang="ru-RU" sz="3200" b="1" dirty="0">
                <a:latin typeface="Times New Roman"/>
                <a:ea typeface="Calibri"/>
                <a:cs typeface="Times New Roman"/>
              </a:rPr>
              <a:t> + 2</a:t>
            </a:r>
            <a:r>
              <a:rPr lang="en-US" sz="3200" b="1" dirty="0">
                <a:latin typeface="Times New Roman"/>
                <a:ea typeface="Calibri"/>
                <a:cs typeface="Times New Roman"/>
              </a:rPr>
              <a:t>NO</a:t>
            </a:r>
            <a:endParaRPr lang="ru-RU" sz="3200" b="1" dirty="0">
              <a:ea typeface="Calibri"/>
              <a:cs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59498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Азотная кислота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556792"/>
            <a:ext cx="8640960" cy="4620171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Физические свойства</a:t>
            </a:r>
          </a:p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2800" dirty="0" smtClean="0">
                <a:latin typeface="Times New Roman"/>
                <a:ea typeface="Calibri"/>
                <a:cs typeface="Times New Roman"/>
              </a:rPr>
              <a:t> </a:t>
            </a:r>
            <a:r>
              <a:rPr lang="ru-RU" sz="2800" b="1" dirty="0">
                <a:latin typeface="Times New Roman"/>
                <a:ea typeface="Calibri"/>
                <a:cs typeface="Times New Roman"/>
              </a:rPr>
              <a:t>жидкость тяжелее воды, желтоватого цвета, с резким запахом. </a:t>
            </a:r>
            <a:endParaRPr lang="ru-RU" sz="2800" b="1" dirty="0" smtClean="0">
              <a:latin typeface="Times New Roman"/>
              <a:ea typeface="Calibri"/>
              <a:cs typeface="Times New Roman"/>
            </a:endParaRPr>
          </a:p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2800" b="1" dirty="0" smtClean="0">
                <a:latin typeface="Times New Roman"/>
                <a:ea typeface="Calibri"/>
                <a:cs typeface="Times New Roman"/>
              </a:rPr>
              <a:t>Раствор </a:t>
            </a:r>
            <a:r>
              <a:rPr lang="ru-RU" sz="2800" b="1" dirty="0">
                <a:latin typeface="Times New Roman"/>
                <a:ea typeface="Calibri"/>
                <a:cs typeface="Times New Roman"/>
              </a:rPr>
              <a:t>азотной кислоты без цвета и без запаха. </a:t>
            </a:r>
            <a:r>
              <a:rPr lang="ru-RU" sz="2800" b="1" dirty="0" smtClean="0">
                <a:latin typeface="Times New Roman"/>
                <a:ea typeface="Calibri"/>
              </a:rPr>
              <a:t>Температура </a:t>
            </a:r>
            <a:r>
              <a:rPr lang="ru-RU" sz="2800" b="1" dirty="0">
                <a:latin typeface="Times New Roman"/>
                <a:ea typeface="Calibri"/>
              </a:rPr>
              <a:t>кипения азотной кислоты +83 °С, температура замерзания –41 °</a:t>
            </a:r>
            <a:r>
              <a:rPr lang="ru-RU" sz="2800" b="1" dirty="0" smtClean="0">
                <a:latin typeface="Times New Roman"/>
                <a:ea typeface="Calibri"/>
              </a:rPr>
              <a:t>С</a:t>
            </a:r>
          </a:p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28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Под действием света азотная кислота частично разлагается с выделением </a:t>
            </a:r>
            <a:r>
              <a:rPr lang="ru-RU" sz="2800" b="1" dirty="0">
                <a:latin typeface="Times New Roman"/>
                <a:ea typeface="Calibri"/>
              </a:rPr>
              <a:t> NО</a:t>
            </a:r>
            <a:r>
              <a:rPr lang="ru-RU" sz="2800" b="1" baseline="-25000" dirty="0">
                <a:latin typeface="Times New Roman"/>
                <a:ea typeface="Calibri"/>
              </a:rPr>
              <a:t>2</a:t>
            </a:r>
            <a:r>
              <a:rPr lang="ru-RU" sz="2800" b="1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</a:t>
            </a:r>
            <a:endParaRPr lang="ru-RU" sz="2800" b="1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39616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1175</TotalTime>
  <Words>680</Words>
  <Application>Microsoft Office PowerPoint</Application>
  <PresentationFormat>Экран (4:3)</PresentationFormat>
  <Paragraphs>133</Paragraphs>
  <Slides>23</Slides>
  <Notes>2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9" baseType="lpstr">
      <vt:lpstr>Arial</vt:lpstr>
      <vt:lpstr>Arial Black</vt:lpstr>
      <vt:lpstr>Calibri</vt:lpstr>
      <vt:lpstr>Calibri Light</vt:lpstr>
      <vt:lpstr>Times New Roman</vt:lpstr>
      <vt:lpstr>Тема Office</vt:lpstr>
      <vt:lpstr>Кислородные соединения азота</vt:lpstr>
      <vt:lpstr>Степень окисления азота</vt:lpstr>
      <vt:lpstr>Оксиды азота</vt:lpstr>
      <vt:lpstr>Оксиды азота</vt:lpstr>
      <vt:lpstr>Кислотные оксиды</vt:lpstr>
      <vt:lpstr>Кислотные оксиды</vt:lpstr>
      <vt:lpstr>.</vt:lpstr>
      <vt:lpstr>Азотистая кислота</vt:lpstr>
      <vt:lpstr>Азотная кислота</vt:lpstr>
      <vt:lpstr>Химические свойства азотной кислоты</vt:lpstr>
      <vt:lpstr>Взаимодействие с металлами Водород не выделяется !</vt:lpstr>
      <vt:lpstr>Презентация PowerPoint</vt:lpstr>
      <vt:lpstr>Взаимодействие азотной кислоты с медью (решить уравнения) </vt:lpstr>
      <vt:lpstr>Взаимодействие азотной кислоты с медью</vt:lpstr>
      <vt:lpstr>Составьте уравнения реакций</vt:lpstr>
      <vt:lpstr>Уравнения.</vt:lpstr>
      <vt:lpstr>Уравнения.</vt:lpstr>
      <vt:lpstr>Свойства кислоты</vt:lpstr>
      <vt:lpstr>«Царская водка»</vt:lpstr>
      <vt:lpstr>C + HNO3 = NO2 +  H2O + CO2 </vt:lpstr>
      <vt:lpstr>Домашнее задание</vt:lpstr>
      <vt:lpstr>ЗАДАЧИ</vt:lpstr>
      <vt:lpstr>ЗАДАЧИ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Гыук</dc:creator>
  <cp:lastModifiedBy>PC</cp:lastModifiedBy>
  <cp:revision>77</cp:revision>
  <dcterms:created xsi:type="dcterms:W3CDTF">2013-11-07T19:45:50Z</dcterms:created>
  <dcterms:modified xsi:type="dcterms:W3CDTF">2024-01-08T08:30:06Z</dcterms:modified>
</cp:coreProperties>
</file>