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6" r:id="rId9"/>
    <p:sldId id="269" r:id="rId10"/>
    <p:sldId id="267" r:id="rId11"/>
    <p:sldId id="268" r:id="rId12"/>
    <p:sldId id="273" r:id="rId13"/>
    <p:sldId id="278" r:id="rId14"/>
    <p:sldId id="279" r:id="rId15"/>
    <p:sldId id="280" r:id="rId16"/>
    <p:sldId id="282" r:id="rId17"/>
    <p:sldId id="284" r:id="rId18"/>
    <p:sldId id="283" r:id="rId19"/>
    <p:sldId id="271" r:id="rId20"/>
    <p:sldId id="275" r:id="rId21"/>
    <p:sldId id="276" r:id="rId22"/>
    <p:sldId id="274" r:id="rId23"/>
    <p:sldId id="285" r:id="rId2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6" autoAdjust="0"/>
    <p:restoredTop sz="86324" autoAdjust="0"/>
  </p:normalViewPr>
  <p:slideViewPr>
    <p:cSldViewPr snapToGrid="0">
      <p:cViewPr varScale="1">
        <p:scale>
          <a:sx n="58" d="100"/>
          <a:sy n="58" d="100"/>
        </p:scale>
        <p:origin x="10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6252"/>
    </p:cViewPr>
  </p:outlin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06B06-2D30-486C-8F82-B9C055B681D2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9422-10BE-4339-90EC-4D45B7C3FC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45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69422-10BE-4339-90EC-4D45B7C3FC0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84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69422-10BE-4339-90EC-4D45B7C3FC0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84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69422-10BE-4339-90EC-4D45B7C3FC0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8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00299"/>
            <a:ext cx="7772400" cy="1109663"/>
          </a:xfrm>
        </p:spPr>
        <p:txBody>
          <a:bodyPr anchor="b"/>
          <a:lstStyle>
            <a:lvl1pPr algn="ctr">
              <a:defRPr sz="6000"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BB2E0-70FF-4D22-AB89-D25C4D03638A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2DB8E-6C0F-45EE-800D-EC49C51DD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100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49D8D-B6C8-49B5-AA8D-9951D9AC286F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91620-12DD-4EE6-963E-369DD3792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13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9D36-25B1-4C56-ABD7-8777D6FD8A87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28C21-B7F9-4D16-A6DD-C4115EDED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22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A6DD8-D3BC-4F6A-B817-DF5F6E56726D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0B8B1-219A-4F60-8832-2C4C5C8CE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27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A6A8E-16D7-4199-A14A-580C37E44F7F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2DFFC-48DE-4870-8F83-5DC8037E0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490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C2DA5-2742-4554-B97B-E1D3577BE8D4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767F1-65E9-46D9-9B32-666697A0B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29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F71C2-24E9-4362-A3D9-EF81F19F2924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15C59-8572-4F15-B7CA-FD8E600A3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53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2FD51-1D12-41EC-86B9-D42AC0C88886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9E52C-520E-430A-A49D-30F543DF7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757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F6E4F-EE3E-48B7-93DE-FB8D4CFE44EF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8E2F-44F0-4B22-8FCB-E2F4F07A1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92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64E0E-9FC1-49DA-A95B-639C606B8830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09655-F6D5-4D3D-9B1B-9A74C466C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175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3C399-7472-4F82-BF67-28D81DCA897B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5E5BB-1D25-4C2D-A20A-9965749B4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69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12EEC-300A-4897-8528-BE7D00E3B894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40BC0-C53C-4B52-94F2-37FAC00E4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098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  <a:endParaRPr lang="en-US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1B09FF-BDED-459F-8FB9-5EEA93B8198D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16245A-63A2-40E3-ABB4-F67D044AF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anose="020B060302020202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0.wdp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5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7.wdp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9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greenportal.pro/healthy_food/mikrozelen-chto-eto-i-chem-ona-polezna/&amp;sa=D&amp;source=editors&amp;ust=1653576286171891&amp;usg=AOvVaw0TUP5tBZ0GZQ_N38uBD5uo" TargetMode="External"/><Relationship Id="rId2" Type="http://schemas.openxmlformats.org/officeDocument/2006/relationships/hyperlink" Target="https://www.google.com/url?q=https://www.fertilizerdaily.ru/20200508-vyrashhivanie-mikrozeleni-v-domashnix-usloviyax-kak-biznes-ideya/&amp;sa=D&amp;source=editors&amp;ust=1653576286171461&amp;usg=AOvVaw2BjKcT_PYLbs_qG3ygzeNA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images.google.ru/" TargetMode="External"/><Relationship Id="rId5" Type="http://schemas.openxmlformats.org/officeDocument/2006/relationships/hyperlink" Target="https://www.google.com/url?q=https://gavrishprof.ru/info/publications/kak-vyrashchivat-mikrozelen-rekomendacii-dlya-ovoshchevodov&amp;sa=D&amp;source=editors&amp;ust=1653576286172615&amp;usg=AOvVaw2A2RyxOE_HMxrgxrnde25E" TargetMode="External"/><Relationship Id="rId4" Type="http://schemas.openxmlformats.org/officeDocument/2006/relationships/hyperlink" Target="https://www.google.com/url?q=https://www.botanichka.ru/article/mikrozelen-chto-eto-takoe-i-s-chem-eyo-edyat/&amp;sa=D&amp;source=editors&amp;ust=1653576286172231&amp;usg=AOvVaw0Bo78gkKA6VhCq85jwn8C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085" y="2282624"/>
            <a:ext cx="7772400" cy="1217612"/>
          </a:xfrm>
          <a:ln/>
        </p:spPr>
        <p:txBody>
          <a:bodyPr anchor="b"/>
          <a:lstStyle/>
          <a:p>
            <a:pPr algn="ctr"/>
            <a:r>
              <a:rPr lang="ru-RU" altLang="en-US" sz="6100" b="1" dirty="0" smtClean="0">
                <a:solidFill>
                  <a:srgbClr val="7030A0"/>
                </a:solidFill>
                <a:latin typeface="Tinos" pitchFamily="34" charset="0"/>
              </a:rPr>
              <a:t>Наш огород</a:t>
            </a:r>
            <a:endParaRPr lang="ru-RU" altLang="en-US" sz="6100" b="1" dirty="0">
              <a:solidFill>
                <a:srgbClr val="7030A0"/>
              </a:solidFill>
              <a:latin typeface="Tinos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8089" y="5004262"/>
            <a:ext cx="5353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Проект 1 а класса</a:t>
            </a:r>
          </a:p>
          <a:p>
            <a:r>
              <a:rPr lang="ru-RU" i="1" dirty="0" smtClean="0"/>
              <a:t>Руководитель: Макарова Елена Владимировна </a:t>
            </a:r>
            <a:endParaRPr lang="ru-RU" i="1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Полив </a:t>
            </a:r>
            <a:r>
              <a:rPr lang="ru-RU" altLang="en-US" sz="4700" b="1" dirty="0" err="1" smtClean="0">
                <a:solidFill>
                  <a:srgbClr val="7030A0"/>
                </a:solidFill>
                <a:latin typeface="Tinos" pitchFamily="34" charset="0"/>
              </a:rPr>
              <a:t>микрозелени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764088" y="1401763"/>
            <a:ext cx="4003675" cy="5054600"/>
          </a:xfrm>
          <a:noFill/>
          <a:ln/>
        </p:spPr>
        <p:txBody>
          <a:bodyPr/>
          <a:lstStyle/>
          <a:p>
            <a:endParaRPr lang="ru-RU" alt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02" b="22230"/>
          <a:stretch/>
        </p:blipFill>
        <p:spPr>
          <a:xfrm>
            <a:off x="968092" y="1862050"/>
            <a:ext cx="3188271" cy="3995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86926" y="2358554"/>
            <a:ext cx="3999744" cy="2999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 anchor="t"/>
          <a:lstStyle/>
          <a:p>
            <a:pPr algn="ctr"/>
            <a:r>
              <a:rPr lang="ru-RU" altLang="en-US" sz="3600" b="1" dirty="0" smtClean="0">
                <a:solidFill>
                  <a:srgbClr val="7030A0"/>
                </a:solidFill>
                <a:latin typeface="Tinos" pitchFamily="34" charset="0"/>
              </a:rPr>
              <a:t>Наблюдение за ростом </a:t>
            </a:r>
            <a:r>
              <a:rPr lang="ru-RU" altLang="en-US" sz="3600" b="1" dirty="0" err="1" smtClean="0">
                <a:solidFill>
                  <a:srgbClr val="7030A0"/>
                </a:solidFill>
                <a:latin typeface="Tinos" pitchFamily="34" charset="0"/>
              </a:rPr>
              <a:t>микрозелени</a:t>
            </a:r>
            <a:endParaRPr lang="ru-RU" altLang="en-US" sz="3600" b="1" dirty="0">
              <a:solidFill>
                <a:srgbClr val="7030A0"/>
              </a:solidFill>
              <a:latin typeface="Tinos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035" y="1490579"/>
            <a:ext cx="2747357" cy="2060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7137" y="1672660"/>
            <a:ext cx="2539264" cy="1904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9584" y="1719965"/>
            <a:ext cx="2485717" cy="1864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145" y="4399168"/>
            <a:ext cx="2635135" cy="1976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0906" y="4366614"/>
            <a:ext cx="2635135" cy="1976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05153" y="4399169"/>
            <a:ext cx="2635134" cy="1976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Дневник наблюдений</a:t>
            </a: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57200" y="1587500"/>
            <a:ext cx="8229600" cy="4533900"/>
          </a:xfrm>
          <a:noFill/>
          <a:ln/>
        </p:spPr>
        <p:txBody>
          <a:bodyPr/>
          <a:lstStyle/>
          <a:p>
            <a:endParaRPr lang="ru-RU" altLang="en-US"/>
          </a:p>
        </p:txBody>
      </p:sp>
      <p:sp>
        <p:nvSpPr>
          <p:cNvPr id="1594371" name="Text Box 3"/>
          <p:cNvSpPr txBox="1">
            <a:spLocks noChangeArrowheads="1"/>
          </p:cNvSpPr>
          <p:nvPr/>
        </p:nvSpPr>
        <p:spPr bwMode="auto">
          <a:xfrm>
            <a:off x="1905000" y="2540000"/>
            <a:ext cx="5334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en-US"/>
          </a:p>
        </p:txBody>
      </p:sp>
      <p:sp>
        <p:nvSpPr>
          <p:cNvPr id="2119682" name="Text Box 1026"/>
          <p:cNvSpPr txBox="1">
            <a:spLocks noChangeArrowheads="1"/>
          </p:cNvSpPr>
          <p:nvPr/>
        </p:nvSpPr>
        <p:spPr bwMode="auto">
          <a:xfrm>
            <a:off x="1905000" y="2540000"/>
            <a:ext cx="5334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44" y="1231251"/>
            <a:ext cx="9144000" cy="545001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Дневник наблюдений</a:t>
            </a: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57200" y="1587500"/>
            <a:ext cx="8229600" cy="4533900"/>
          </a:xfrm>
          <a:noFill/>
          <a:ln/>
        </p:spPr>
        <p:txBody>
          <a:bodyPr/>
          <a:lstStyle/>
          <a:p>
            <a:endParaRPr lang="ru-RU" altLang="en-US"/>
          </a:p>
        </p:txBody>
      </p:sp>
      <p:sp>
        <p:nvSpPr>
          <p:cNvPr id="1594371" name="Text Box 3"/>
          <p:cNvSpPr txBox="1">
            <a:spLocks noChangeArrowheads="1"/>
          </p:cNvSpPr>
          <p:nvPr/>
        </p:nvSpPr>
        <p:spPr bwMode="auto">
          <a:xfrm>
            <a:off x="1905000" y="2540000"/>
            <a:ext cx="5334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en-US"/>
          </a:p>
        </p:txBody>
      </p:sp>
      <p:sp>
        <p:nvSpPr>
          <p:cNvPr id="2119682" name="Text Box 1026"/>
          <p:cNvSpPr txBox="1">
            <a:spLocks noChangeArrowheads="1"/>
          </p:cNvSpPr>
          <p:nvPr/>
        </p:nvSpPr>
        <p:spPr bwMode="auto">
          <a:xfrm>
            <a:off x="1905000" y="2540000"/>
            <a:ext cx="5334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403"/>
            <a:ext cx="9144000" cy="560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8596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Дневник</a:t>
            </a:r>
            <a:r>
              <a:rPr lang="ru-RU" altLang="en-US" sz="4700" b="1" dirty="0">
                <a:solidFill>
                  <a:srgbClr val="000000"/>
                </a:solidFill>
                <a:latin typeface="Tinos" pitchFamily="34" charset="0"/>
              </a:rPr>
              <a:t> </a:t>
            </a:r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наблюдений</a:t>
            </a: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57200" y="1587500"/>
            <a:ext cx="8229600" cy="4533900"/>
          </a:xfrm>
          <a:noFill/>
          <a:ln/>
        </p:spPr>
        <p:txBody>
          <a:bodyPr/>
          <a:lstStyle/>
          <a:p>
            <a:endParaRPr lang="ru-RU" altLang="en-US"/>
          </a:p>
        </p:txBody>
      </p:sp>
      <p:sp>
        <p:nvSpPr>
          <p:cNvPr id="1594371" name="Text Box 3"/>
          <p:cNvSpPr txBox="1">
            <a:spLocks noChangeArrowheads="1"/>
          </p:cNvSpPr>
          <p:nvPr/>
        </p:nvSpPr>
        <p:spPr bwMode="auto">
          <a:xfrm>
            <a:off x="1905000" y="2540000"/>
            <a:ext cx="5334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en-US"/>
          </a:p>
        </p:txBody>
      </p:sp>
      <p:sp>
        <p:nvSpPr>
          <p:cNvPr id="2119682" name="Text Box 1026"/>
          <p:cNvSpPr txBox="1">
            <a:spLocks noChangeArrowheads="1"/>
          </p:cNvSpPr>
          <p:nvPr/>
        </p:nvSpPr>
        <p:spPr bwMode="auto">
          <a:xfrm>
            <a:off x="1905000" y="2540000"/>
            <a:ext cx="5334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0"/>
          <a:stretch/>
        </p:blipFill>
        <p:spPr>
          <a:xfrm>
            <a:off x="0" y="1095270"/>
            <a:ext cx="9144000" cy="576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8596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Базилик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91" y="2136648"/>
            <a:ext cx="6845479" cy="436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1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Горчица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01" y="1614382"/>
            <a:ext cx="6973428" cy="46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Кориандр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192" y="1413468"/>
            <a:ext cx="5190811" cy="519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9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Амарант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623" y="1718267"/>
            <a:ext cx="4587073" cy="458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-1024"/>
          <p:cNvSpPr>
            <a:spLocks noGrp="1"/>
          </p:cNvSpPr>
          <p:nvPr>
            <p:ph type="title" idx="4294967295"/>
          </p:nvPr>
        </p:nvSpPr>
        <p:spPr>
          <a:xfrm>
            <a:off x="598488" y="149225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 smtClean="0">
                <a:solidFill>
                  <a:srgbClr val="7030A0"/>
                </a:solidFill>
                <a:latin typeface="Tinos" pitchFamily="34" charset="0"/>
              </a:rPr>
              <a:t>Результат, дегустация 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65468" y="1700703"/>
            <a:ext cx="3369425" cy="25270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0996" y="1695162"/>
            <a:ext cx="3325092" cy="24938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498706" y="4605890"/>
            <a:ext cx="2830830" cy="1830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Лёня </a:t>
            </a:r>
            <a:r>
              <a:rPr lang="ru-RU" sz="1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Паскар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проекте «Огород на подоконнике» мы выращивали </a:t>
            </a:r>
            <a:r>
              <a:rPr lang="ru-RU" sz="1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</a:t>
            </a: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подсолнух, горчицу и горошек.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поливал растения, наблюдал за их ростом, заполнял журнал наблюдений.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очень понравилось всё!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3329536" y="4599422"/>
            <a:ext cx="2830830" cy="172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Артур Нюхов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поливал горох и горчицу, наблюдал за их ростом. Горох очень быстро вырос! Я был сильно этому удивлён.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с ребятами всё, что вырастили попробовали на вкус. Больше всего мне понравился горох с тёмным хлебом.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6160366" y="4599421"/>
            <a:ext cx="2830830" cy="172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Иван </a:t>
            </a:r>
            <a:r>
              <a:rPr lang="ru-RU" sz="1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Жариков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удивило что из обычных семечек вырос так быстро, за пару дней, росток на 5 сантиметров.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дегустации горчица была острой по вкусу, а горох был сладким. Очень необычный вкус!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Актуальность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4294967295"/>
          </p:nvPr>
        </p:nvSpPr>
        <p:spPr>
          <a:xfrm>
            <a:off x="484188" y="1492250"/>
            <a:ext cx="7886700" cy="4351338"/>
          </a:xfrm>
          <a:ln/>
        </p:spPr>
        <p:txBody>
          <a:bodyPr/>
          <a:lstStyle/>
          <a:p>
            <a:pPr algn="just"/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Наша планета огромна и удивительна.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Многие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родители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даже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не задумываются о том,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что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мир растений начнёт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вызывать огромный интерес у ребенка, если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взрослые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научат наблюдать за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флорой,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видеть в зеленом ростке особое живое существо, жизнь которого зависит от ухода за ним. Только с помощью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старшего наставника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дети могут понять, что жизнь растений </a:t>
            </a:r>
            <a:r>
              <a:rPr lang="ru-RU" altLang="en-US" sz="2700" dirty="0" smtClean="0">
                <a:solidFill>
                  <a:srgbClr val="000000"/>
                </a:solidFill>
                <a:latin typeface="Tinos" pitchFamily="34" charset="0"/>
              </a:rPr>
              <a:t>связана с наличием </a:t>
            </a:r>
            <a:r>
              <a:rPr lang="ru-RU" altLang="en-US" sz="2700" dirty="0">
                <a:solidFill>
                  <a:srgbClr val="000000"/>
                </a:solidFill>
                <a:latin typeface="Tinos" pitchFamily="34" charset="0"/>
              </a:rPr>
              <a:t>тепла, света, почвы и воды. 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-1024"/>
          <p:cNvSpPr txBox="1">
            <a:spLocks/>
          </p:cNvSpPr>
          <p:nvPr/>
        </p:nvSpPr>
        <p:spPr bwMode="auto">
          <a:xfrm>
            <a:off x="598488" y="149225"/>
            <a:ext cx="82296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/>
            <a:r>
              <a:rPr lang="ru-RU" altLang="en-US" sz="4700" b="1" dirty="0" smtClean="0">
                <a:solidFill>
                  <a:srgbClr val="7030A0"/>
                </a:solidFill>
                <a:latin typeface="Tinos" pitchFamily="34" charset="0"/>
              </a:rPr>
              <a:t>Результат, дегустация 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5659" y="1800224"/>
            <a:ext cx="2963487" cy="222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31105" y="1800225"/>
            <a:ext cx="2963487" cy="222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57694" y="4531066"/>
            <a:ext cx="3549535" cy="2141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Слава Третьяков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принимал участие в проекте «Огород на подоконнике». Измерял ростки и записывал результат в журнал.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больше всего мне понравилась дегустация! Всё было очень вкусно!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адпись 2"/>
          <p:cNvSpPr txBox="1">
            <a:spLocks noChangeArrowheads="1"/>
          </p:cNvSpPr>
          <p:nvPr/>
        </p:nvSpPr>
        <p:spPr bwMode="auto">
          <a:xfrm>
            <a:off x="3505719" y="4543540"/>
            <a:ext cx="2830830" cy="123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Вика </a:t>
            </a:r>
            <a:r>
              <a:rPr lang="ru-RU" sz="16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Пермякова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очень понравилось ухаживать за нашим огородом! Наш класс по очереди опрыскивал растения, наблюдал за ростом </a:t>
            </a:r>
            <a:r>
              <a:rPr lang="ru-RU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микрозелени</a:t>
            </a:r>
            <a:r>
              <a:rPr lang="ru-RU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5997258" y="4531066"/>
            <a:ext cx="2830830" cy="123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Иван Давыденко</a:t>
            </a:r>
            <a:endParaRPr lang="ru-RU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наблюдал за ростом растений, которые мы выращивали на окне.</a:t>
            </a:r>
            <a:endParaRPr lang="ru-RU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всего мне понравился горох на вкус! Он был очень сладкий!</a:t>
            </a:r>
            <a:endParaRPr lang="ru-RU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05719" y="1998933"/>
            <a:ext cx="2566382" cy="2289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Ярослава Ткаченко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нравится выращивать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нашем подоконнике. И мне очень понравился этот проект «Огород». Я бы с радостью посадила ещё!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43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-1024"/>
          <p:cNvSpPr txBox="1">
            <a:spLocks/>
          </p:cNvSpPr>
          <p:nvPr/>
        </p:nvSpPr>
        <p:spPr bwMode="auto">
          <a:xfrm>
            <a:off x="598488" y="149225"/>
            <a:ext cx="82296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/>
            <a:r>
              <a:rPr lang="ru-RU" altLang="en-US" sz="4700" b="1" dirty="0" smtClean="0">
                <a:solidFill>
                  <a:srgbClr val="7030A0"/>
                </a:solidFill>
                <a:latin typeface="Tinos" pitchFamily="34" charset="0"/>
              </a:rPr>
              <a:t>Результат, дегустация 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3788" y="1476808"/>
            <a:ext cx="3302233" cy="247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0052" y="1476809"/>
            <a:ext cx="3302234" cy="247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413385" y="4957098"/>
            <a:ext cx="2830830" cy="123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 </a:t>
            </a:r>
            <a:r>
              <a:rPr lang="ru-RU" sz="1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Маловицкий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проекте мне нравилось самому ухаживать за растениями. Мы посадили подсолнух, горчицу, горох.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3500932" y="1279525"/>
            <a:ext cx="2413318" cy="2464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Элеонора Морозова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на проекте опрыскивала зелень, чтобы она напиталась влагой и быстро выросла.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мы пробовали ростки, то больше всего по вкусу мне понравился горошек. Он был похож на настоящий горох в стручках!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6665945" y="4601382"/>
            <a:ext cx="2478055" cy="2464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Алиса </a:t>
            </a:r>
            <a:r>
              <a:rPr lang="ru-RU" sz="1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Куксова</a:t>
            </a: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люблю ухаживать за растениями, всегда поливаю их. А на нашем классном проекте делала это с ещё большим удовольствием, потому что </a:t>
            </a:r>
            <a:r>
              <a:rPr lang="ru-RU" sz="1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</a:t>
            </a: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очень полезная и вкусная.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3072248" y="3925888"/>
            <a:ext cx="3148330" cy="228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Вероника </a:t>
            </a:r>
            <a:r>
              <a:rPr lang="ru-RU" sz="1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Тиньгаева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моим наблюдениям из семечек буквально на глазах появлялись росточки, потом листочки. Нам очень нравилось вести дневник наблюдения. Там я отмечала на сколько каждый день выросли растения.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лучший итог нашего проекта – это когда мы всем классом пробовали на вкус горчицу, горошек и подсолнечник. Было всё очень вкусно!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09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 smtClean="0">
                <a:solidFill>
                  <a:srgbClr val="7030A0"/>
                </a:solidFill>
                <a:latin typeface="Tinos" pitchFamily="34" charset="0"/>
              </a:rPr>
              <a:t>Заключение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57200" y="1587500"/>
            <a:ext cx="8229600" cy="4533900"/>
          </a:xfrm>
          <a:noFill/>
          <a:ln/>
        </p:spPr>
        <p:txBody>
          <a:bodyPr/>
          <a:lstStyle/>
          <a:p>
            <a:r>
              <a:rPr lang="ru-RU" dirty="0"/>
              <a:t>В ходе работы, мы узнали, что </a:t>
            </a:r>
            <a:r>
              <a:rPr lang="ru-RU" b="1" dirty="0" err="1"/>
              <a:t>микрозелень</a:t>
            </a:r>
            <a:r>
              <a:rPr lang="ru-RU" b="1" dirty="0"/>
              <a:t> можно вырастить за 10 дней</a:t>
            </a:r>
            <a:r>
              <a:rPr lang="ru-RU" dirty="0"/>
              <a:t>.</a:t>
            </a:r>
          </a:p>
          <a:p>
            <a:r>
              <a:rPr lang="ru-RU" dirty="0"/>
              <a:t>В ходе исследовательской работы мы узнали, что </a:t>
            </a:r>
            <a:r>
              <a:rPr lang="ru-RU" b="1" dirty="0" err="1"/>
              <a:t>микрозелень</a:t>
            </a:r>
            <a:r>
              <a:rPr lang="ru-RU" dirty="0"/>
              <a:t> богата полезными веществами, которые необходимы для здорового роста и развития </a:t>
            </a:r>
            <a:r>
              <a:rPr lang="ru-RU" dirty="0" smtClean="0"/>
              <a:t>организма и очень вкусная.</a:t>
            </a:r>
            <a:endParaRPr lang="ru-RU" dirty="0"/>
          </a:p>
          <a:p>
            <a:r>
              <a:rPr lang="ru-RU" dirty="0"/>
              <a:t>В магазинах нам предоставляют различные виды зелени, но не всегда они являются свежими, приятными на вкус и доступными по цене</a:t>
            </a:r>
            <a:r>
              <a:rPr lang="ru-RU" dirty="0" smtClean="0"/>
              <a:t>.</a:t>
            </a:r>
          </a:p>
          <a:p>
            <a:r>
              <a:rPr lang="ru-RU" dirty="0"/>
              <a:t>Пробуйте и у вас обязательно </a:t>
            </a:r>
            <a:r>
              <a:rPr lang="ru-RU" dirty="0" smtClean="0"/>
              <a:t>получится</a:t>
            </a:r>
            <a:r>
              <a:rPr lang="ru-RU" dirty="0"/>
              <a:t>!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29524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>Используемые ссылки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57200" y="1238365"/>
            <a:ext cx="8229600" cy="4533900"/>
          </a:xfrm>
          <a:noFill/>
          <a:ln/>
        </p:spPr>
        <p:txBody>
          <a:bodyPr/>
          <a:lstStyle/>
          <a:p>
            <a:r>
              <a:rPr lang="ru-RU" sz="1800" dirty="0"/>
              <a:t>Онлайн портал «</a:t>
            </a:r>
            <a:r>
              <a:rPr lang="ru-RU" sz="1800" dirty="0" err="1"/>
              <a:t>Fertilizer</a:t>
            </a:r>
            <a:r>
              <a:rPr lang="ru-RU" sz="1800" dirty="0"/>
              <a:t> </a:t>
            </a:r>
            <a:r>
              <a:rPr lang="ru-RU" sz="1800" dirty="0" err="1"/>
              <a:t>Daily</a:t>
            </a:r>
            <a:r>
              <a:rPr lang="ru-RU" sz="1800" dirty="0"/>
              <a:t>» - статья «Польза </a:t>
            </a:r>
            <a:r>
              <a:rPr lang="ru-RU" sz="1800" dirty="0" err="1"/>
              <a:t>микрозелени</a:t>
            </a:r>
            <a:r>
              <a:rPr lang="ru-RU" sz="1800" dirty="0"/>
              <a:t>. Какую выбрать для выращивания в домашних условиях?» [Электронный ресурс] – Режим доступа: </a:t>
            </a:r>
            <a:r>
              <a:rPr lang="ru-RU" sz="1800" u="sng" dirty="0">
                <a:hlinkClick r:id="rId2"/>
              </a:rPr>
              <a:t>https://www.fertilizerdaily.ru/20200508-vyrashhivanie-mikrozeleni-v-domashnix-usloviyax-kak-biznes-ideya/</a:t>
            </a:r>
            <a:endParaRPr lang="ru-RU" sz="1800" dirty="0"/>
          </a:p>
          <a:p>
            <a:r>
              <a:rPr lang="ru-RU" sz="1800" dirty="0"/>
              <a:t>Онлайн портал GREENPORTAL - статья «Технология выращивания </a:t>
            </a:r>
            <a:r>
              <a:rPr lang="ru-RU" sz="1800" dirty="0" err="1"/>
              <a:t>микрозелени</a:t>
            </a:r>
            <a:r>
              <a:rPr lang="ru-RU" sz="1800" dirty="0"/>
              <a:t> в домашних условиях» [Электронный ресурс] – Режим доступа: </a:t>
            </a:r>
            <a:r>
              <a:rPr lang="ru-RU" sz="1800" u="sng" dirty="0">
                <a:hlinkClick r:id="rId3"/>
              </a:rPr>
              <a:t>https://greenportal.pro/healthy_food/mikrozelen-chto-eto-i-chem-ona-polezna/</a:t>
            </a:r>
            <a:r>
              <a:rPr lang="ru-RU" sz="1800" dirty="0"/>
              <a:t> </a:t>
            </a:r>
          </a:p>
          <a:p>
            <a:r>
              <a:rPr lang="ru-RU" sz="1800" dirty="0"/>
              <a:t>Проект «Ботаничка.ru» - - статья «</a:t>
            </a:r>
            <a:r>
              <a:rPr lang="ru-RU" sz="1800" dirty="0" err="1"/>
              <a:t>Микрозелень</a:t>
            </a:r>
            <a:r>
              <a:rPr lang="ru-RU" sz="1800" dirty="0"/>
              <a:t> — что это такое и с чем её едят?» [Электронный ресурс] – Режим доступа: </a:t>
            </a:r>
            <a:r>
              <a:rPr lang="ru-RU" sz="1800" u="sng" dirty="0">
                <a:hlinkClick r:id="rId4"/>
              </a:rPr>
              <a:t>https://www.botanichka.ru/article/mikrozelen-chto-eto-takoe-i-s-chem-eyo-edyat/</a:t>
            </a:r>
            <a:r>
              <a:rPr lang="ru-RU" sz="1800" dirty="0"/>
              <a:t> </a:t>
            </a:r>
          </a:p>
          <a:p>
            <a:r>
              <a:rPr lang="ru-RU" sz="1800" dirty="0"/>
              <a:t>Сайт компании «</a:t>
            </a:r>
            <a:r>
              <a:rPr lang="ru-RU" sz="1800" dirty="0" err="1"/>
              <a:t>Гавриш</a:t>
            </a:r>
            <a:r>
              <a:rPr lang="ru-RU" sz="1800" dirty="0"/>
              <a:t>. Профессиональные семена» - - статья «Как выращивать </a:t>
            </a:r>
            <a:r>
              <a:rPr lang="ru-RU" sz="1800" dirty="0" err="1"/>
              <a:t>микрозелень</a:t>
            </a:r>
            <a:r>
              <a:rPr lang="ru-RU" sz="1800" dirty="0"/>
              <a:t>: рекомендации для овощеводов» [Электронный ресурс] – Режим доступа: </a:t>
            </a:r>
            <a:r>
              <a:rPr lang="ru-RU" sz="1800" u="sng" dirty="0">
                <a:hlinkClick r:id="rId5"/>
              </a:rPr>
              <a:t>https://gavrishprof.ru/info/publications/kak-vyrashchivat-mikrozelen-rekomendacii-dlya-ovoshchevodov</a:t>
            </a:r>
            <a:r>
              <a:rPr lang="ru-RU" sz="1800" dirty="0"/>
              <a:t> </a:t>
            </a:r>
            <a:endParaRPr lang="ru-RU" sz="1800" dirty="0" smtClean="0"/>
          </a:p>
          <a:p>
            <a:r>
              <a:rPr lang="ru-RU" altLang="ru-RU" sz="1800" dirty="0"/>
              <a:t>Картинки по теме. [Электронный ресурс]/ - Режим доступа:  </a:t>
            </a:r>
          </a:p>
          <a:p>
            <a:pPr marL="0" indent="0">
              <a:buNone/>
            </a:pPr>
            <a:r>
              <a:rPr lang="ru-RU" altLang="ru-RU" sz="1800" u="sng" dirty="0">
                <a:hlinkClick r:id="rId6"/>
              </a:rPr>
              <a:t>http://images.google.ru/</a:t>
            </a:r>
            <a:endParaRPr lang="ru-RU" alt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89037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Цель:</a:t>
            </a: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339725" y="1917700"/>
            <a:ext cx="8229600" cy="2887663"/>
          </a:xfrm>
          <a:noFill/>
          <a:ln/>
        </p:spPr>
        <p:txBody>
          <a:bodyPr/>
          <a:lstStyle/>
          <a:p>
            <a:pPr algn="just"/>
            <a:r>
              <a:rPr lang="ru-RU" altLang="en-US" dirty="0">
                <a:solidFill>
                  <a:srgbClr val="000000"/>
                </a:solidFill>
              </a:rPr>
              <a:t>Формирование познавательного интереса к растениям в целом и выращиванию </a:t>
            </a:r>
            <a:r>
              <a:rPr lang="ru-RU" altLang="en-US" dirty="0" err="1" smtClean="0">
                <a:solidFill>
                  <a:srgbClr val="000000"/>
                </a:solidFill>
              </a:rPr>
              <a:t>микрозелени</a:t>
            </a:r>
            <a:r>
              <a:rPr lang="ru-RU" altLang="en-US" dirty="0" smtClean="0">
                <a:solidFill>
                  <a:srgbClr val="000000"/>
                </a:solidFill>
              </a:rPr>
              <a:t> </a:t>
            </a:r>
            <a:r>
              <a:rPr lang="ru-RU" altLang="en-US" dirty="0">
                <a:solidFill>
                  <a:srgbClr val="000000"/>
                </a:solidFill>
              </a:rPr>
              <a:t>в комнатных условиях. 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4025" y="200025"/>
            <a:ext cx="8229600" cy="1130300"/>
          </a:xfrm>
          <a:noFill/>
          <a:ln/>
        </p:spPr>
        <p:txBody>
          <a:bodyPr anchor="t"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Задачи:</a:t>
            </a: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388938" y="1089025"/>
            <a:ext cx="8229600" cy="5370513"/>
          </a:xfrm>
          <a:noFill/>
          <a:ln/>
        </p:spPr>
        <p:txBody>
          <a:bodyPr/>
          <a:lstStyle/>
          <a:p>
            <a:pPr algn="just"/>
            <a:r>
              <a:rPr lang="ru-RU" sz="2400" dirty="0" smtClean="0"/>
              <a:t>Изучить </a:t>
            </a:r>
            <a:r>
              <a:rPr lang="ru-RU" sz="2400" dirty="0"/>
              <a:t>основные методы выращивания </a:t>
            </a:r>
            <a:r>
              <a:rPr lang="ru-RU" sz="2400" dirty="0" err="1" smtClean="0"/>
              <a:t>микрозелени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pPr algn="just"/>
            <a:r>
              <a:rPr lang="ru-RU" sz="2400" dirty="0"/>
              <a:t>Приобрести </a:t>
            </a:r>
            <a:r>
              <a:rPr lang="ru-RU" sz="2400" dirty="0" smtClean="0"/>
              <a:t>семена </a:t>
            </a:r>
            <a:r>
              <a:rPr lang="ru-RU" sz="2400" dirty="0"/>
              <a:t>растений, </a:t>
            </a:r>
            <a:r>
              <a:rPr lang="ru-RU" sz="2400" dirty="0" smtClean="0"/>
              <a:t>планируемых </a:t>
            </a:r>
            <a:r>
              <a:rPr lang="ru-RU" sz="2400" dirty="0"/>
              <a:t>для выращивания. </a:t>
            </a:r>
            <a:endParaRPr lang="ru-RU" sz="2400" dirty="0" smtClean="0"/>
          </a:p>
          <a:p>
            <a:pPr algn="just"/>
            <a:r>
              <a:rPr lang="ru-RU" altLang="en-US" sz="2400" dirty="0" smtClean="0">
                <a:solidFill>
                  <a:srgbClr val="000000"/>
                </a:solidFill>
              </a:rPr>
              <a:t>Формировать </a:t>
            </a:r>
            <a:r>
              <a:rPr lang="ru-RU" altLang="en-US" sz="2400" dirty="0">
                <a:solidFill>
                  <a:srgbClr val="000000"/>
                </a:solidFill>
              </a:rPr>
              <a:t>представления об условиях, которые необходимы для его роста : вода, </a:t>
            </a:r>
            <a:r>
              <a:rPr lang="ru-RU" altLang="en-US" sz="2400" dirty="0" smtClean="0">
                <a:solidFill>
                  <a:srgbClr val="000000"/>
                </a:solidFill>
              </a:rPr>
              <a:t>земля (джутовый коврик), </a:t>
            </a:r>
            <a:r>
              <a:rPr lang="ru-RU" altLang="en-US" sz="2400" dirty="0">
                <a:solidFill>
                  <a:srgbClr val="000000"/>
                </a:solidFill>
              </a:rPr>
              <a:t>свет, тепло. </a:t>
            </a:r>
          </a:p>
          <a:p>
            <a:pPr algn="just"/>
            <a:r>
              <a:rPr lang="ru-RU" altLang="en-US" sz="2400" dirty="0">
                <a:solidFill>
                  <a:srgbClr val="000000"/>
                </a:solidFill>
              </a:rPr>
              <a:t>Способствовать возникновению интереса к процессу роста и пользе </a:t>
            </a:r>
            <a:r>
              <a:rPr lang="ru-RU" altLang="en-US" sz="2400" dirty="0" err="1" smtClean="0">
                <a:solidFill>
                  <a:srgbClr val="000000"/>
                </a:solidFill>
              </a:rPr>
              <a:t>микрозелени</a:t>
            </a:r>
            <a:r>
              <a:rPr lang="ru-RU" altLang="en-US" sz="2400" dirty="0" smtClean="0">
                <a:solidFill>
                  <a:srgbClr val="000000"/>
                </a:solidFill>
              </a:rPr>
              <a:t>. </a:t>
            </a:r>
            <a:endParaRPr lang="ru-RU" altLang="en-US" sz="2400" dirty="0">
              <a:solidFill>
                <a:srgbClr val="000000"/>
              </a:solidFill>
            </a:endParaRPr>
          </a:p>
          <a:p>
            <a:pPr algn="just"/>
            <a:r>
              <a:rPr lang="ru-RU" altLang="en-US" sz="2400" dirty="0">
                <a:solidFill>
                  <a:srgbClr val="000000"/>
                </a:solidFill>
              </a:rPr>
              <a:t>Развивать наблюдательность - умение замечать изменения в росте </a:t>
            </a:r>
            <a:r>
              <a:rPr lang="ru-RU" altLang="en-US" sz="2400" dirty="0" smtClean="0">
                <a:solidFill>
                  <a:srgbClr val="000000"/>
                </a:solidFill>
              </a:rPr>
              <a:t>растений.</a:t>
            </a:r>
            <a:endParaRPr lang="ru-RU" altLang="en-US" sz="2400" dirty="0">
              <a:solidFill>
                <a:srgbClr val="000000"/>
              </a:solidFill>
            </a:endParaRPr>
          </a:p>
          <a:p>
            <a:pPr algn="just"/>
            <a:r>
              <a:rPr lang="ru-RU" altLang="en-US" sz="2400" dirty="0" smtClean="0">
                <a:solidFill>
                  <a:srgbClr val="000000"/>
                </a:solidFill>
              </a:rPr>
              <a:t>Формировать </a:t>
            </a:r>
            <a:r>
              <a:rPr lang="ru-RU" altLang="en-US" sz="2400" dirty="0">
                <a:solidFill>
                  <a:srgbClr val="000000"/>
                </a:solidFill>
              </a:rPr>
              <a:t>умение ухаживать за растением в комнатных </a:t>
            </a:r>
            <a:r>
              <a:rPr lang="ru-RU" altLang="en-US" sz="2400" dirty="0" smtClean="0">
                <a:solidFill>
                  <a:srgbClr val="000000"/>
                </a:solidFill>
              </a:rPr>
              <a:t>условиях.</a:t>
            </a:r>
            <a:endParaRPr lang="ru-RU" altLang="en-US" sz="2400" dirty="0">
              <a:solidFill>
                <a:srgbClr val="000000"/>
              </a:solidFill>
            </a:endParaRPr>
          </a:p>
          <a:p>
            <a:pPr algn="just"/>
            <a:r>
              <a:rPr lang="ru-RU" altLang="en-US" sz="2400" dirty="0">
                <a:solidFill>
                  <a:srgbClr val="000000"/>
                </a:solidFill>
              </a:rPr>
              <a:t>Воспитывать бережное отношение к растениям, как к живым существам. 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77838" y="461963"/>
            <a:ext cx="8229600" cy="1130300"/>
          </a:xfrm>
          <a:noFill/>
          <a:ln/>
        </p:spPr>
        <p:txBody>
          <a:bodyPr anchor="t"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Предполагаемый результат</a:t>
            </a: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77838" y="2163763"/>
            <a:ext cx="8229600" cy="4533900"/>
          </a:xfrm>
          <a:noFill/>
          <a:ln/>
        </p:spPr>
        <p:txBody>
          <a:bodyPr/>
          <a:lstStyle/>
          <a:p>
            <a:pPr algn="just"/>
            <a:r>
              <a:rPr lang="ru-RU" altLang="en-US" dirty="0">
                <a:solidFill>
                  <a:srgbClr val="000000"/>
                </a:solidFill>
              </a:rPr>
              <a:t>Сформировать представление, как сажать </a:t>
            </a:r>
            <a:r>
              <a:rPr lang="ru-RU" altLang="en-US" dirty="0" err="1" smtClean="0">
                <a:solidFill>
                  <a:srgbClr val="000000"/>
                </a:solidFill>
              </a:rPr>
              <a:t>микрозелень</a:t>
            </a:r>
            <a:r>
              <a:rPr lang="ru-RU" altLang="en-US" dirty="0" smtClean="0">
                <a:solidFill>
                  <a:srgbClr val="000000"/>
                </a:solidFill>
              </a:rPr>
              <a:t>, </a:t>
            </a:r>
            <a:r>
              <a:rPr lang="ru-RU" altLang="en-US" dirty="0">
                <a:solidFill>
                  <a:srgbClr val="000000"/>
                </a:solidFill>
              </a:rPr>
              <a:t>как ухаживать за </a:t>
            </a:r>
            <a:r>
              <a:rPr lang="ru-RU" altLang="en-US" dirty="0" smtClean="0">
                <a:solidFill>
                  <a:srgbClr val="000000"/>
                </a:solidFill>
              </a:rPr>
              <a:t>ней;</a:t>
            </a:r>
            <a:endParaRPr lang="ru-RU" altLang="en-US" dirty="0">
              <a:solidFill>
                <a:srgbClr val="000000"/>
              </a:solidFill>
            </a:endParaRPr>
          </a:p>
          <a:p>
            <a:pPr algn="just"/>
            <a:r>
              <a:rPr lang="ru-RU" altLang="en-US" dirty="0">
                <a:solidFill>
                  <a:srgbClr val="000000"/>
                </a:solidFill>
              </a:rPr>
              <a:t>Дать представление о пользе </a:t>
            </a:r>
            <a:r>
              <a:rPr lang="ru-RU" altLang="en-US" dirty="0" err="1" smtClean="0">
                <a:solidFill>
                  <a:srgbClr val="000000"/>
                </a:solidFill>
              </a:rPr>
              <a:t>микрозелени</a:t>
            </a:r>
            <a:r>
              <a:rPr lang="ru-RU" altLang="en-US" dirty="0" smtClean="0">
                <a:solidFill>
                  <a:srgbClr val="000000"/>
                </a:solidFill>
              </a:rPr>
              <a:t>;</a:t>
            </a:r>
            <a:endParaRPr lang="ru-RU" altLang="en-US" dirty="0">
              <a:solidFill>
                <a:srgbClr val="000000"/>
              </a:solidFill>
            </a:endParaRPr>
          </a:p>
          <a:p>
            <a:pPr algn="just"/>
            <a:r>
              <a:rPr lang="ru-RU" altLang="en-US" dirty="0" smtClean="0">
                <a:solidFill>
                  <a:srgbClr val="000000"/>
                </a:solidFill>
              </a:rPr>
              <a:t>Оформить </a:t>
            </a:r>
            <a:r>
              <a:rPr lang="ru-RU" altLang="en-US" dirty="0">
                <a:solidFill>
                  <a:srgbClr val="000000"/>
                </a:solidFill>
              </a:rPr>
              <a:t>дневник для фиксации наблюдений по появлению </a:t>
            </a:r>
            <a:r>
              <a:rPr lang="ru-RU" altLang="en-US" dirty="0" smtClean="0">
                <a:solidFill>
                  <a:srgbClr val="000000"/>
                </a:solidFill>
              </a:rPr>
              <a:t>всходов;</a:t>
            </a:r>
          </a:p>
          <a:p>
            <a:pPr algn="just"/>
            <a:r>
              <a:rPr lang="ru-RU" altLang="en-US" dirty="0" smtClean="0">
                <a:solidFill>
                  <a:srgbClr val="000000"/>
                </a:solidFill>
              </a:rPr>
              <a:t>Продегустировать выращенную </a:t>
            </a:r>
            <a:r>
              <a:rPr lang="ru-RU" altLang="en-US" dirty="0" err="1" smtClean="0">
                <a:solidFill>
                  <a:srgbClr val="000000"/>
                </a:solidFill>
              </a:rPr>
              <a:t>микрозелень</a:t>
            </a:r>
            <a:r>
              <a:rPr lang="ru-RU" altLang="en-US" dirty="0" smtClean="0">
                <a:solidFill>
                  <a:srgbClr val="000000"/>
                </a:solidFill>
              </a:rPr>
              <a:t>.</a:t>
            </a:r>
            <a:endParaRPr lang="ru-RU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5613" y="182563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Из истории </a:t>
            </a:r>
            <a:r>
              <a:rPr lang="ru-RU" altLang="en-US" sz="4700" b="1" dirty="0" err="1" smtClean="0">
                <a:solidFill>
                  <a:srgbClr val="7030A0"/>
                </a:solidFill>
                <a:latin typeface="Tinos" pitchFamily="34" charset="0"/>
              </a:rPr>
              <a:t>микрозелени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560388" y="1138238"/>
            <a:ext cx="8229600" cy="5143500"/>
          </a:xfrm>
          <a:noFill/>
          <a:ln/>
        </p:spPr>
        <p:txBody>
          <a:bodyPr/>
          <a:lstStyle/>
          <a:p>
            <a:r>
              <a:rPr lang="ru-RU" sz="1600" b="1" dirty="0" err="1"/>
              <a:t>Микрозелень</a:t>
            </a:r>
            <a:r>
              <a:rPr lang="ru-RU" sz="1600" dirty="0"/>
              <a:t> – это проросшая зелень съедобных растений в фазе первых двух настоящих листочков. Такая зелень содержит в себе максимальное количество витаминов и </a:t>
            </a:r>
            <a:r>
              <a:rPr lang="ru-RU" sz="1600" b="1" dirty="0"/>
              <a:t>микроэлементов</a:t>
            </a:r>
            <a:r>
              <a:rPr lang="ru-RU" sz="1600" dirty="0"/>
              <a:t>, в десятки раз больше чем выросшая. Мода на </a:t>
            </a:r>
            <a:r>
              <a:rPr lang="ru-RU" sz="1600" b="1" dirty="0" err="1"/>
              <a:t>микрозелень</a:t>
            </a:r>
            <a:r>
              <a:rPr lang="ru-RU" sz="1600" dirty="0"/>
              <a:t> началась с дорогих ресторанов высокой кухни. Так как её легко можно </a:t>
            </a:r>
            <a:r>
              <a:rPr lang="ru-RU" sz="1600" b="1" dirty="0"/>
              <a:t>вырастить</a:t>
            </a:r>
            <a:r>
              <a:rPr lang="ru-RU" sz="1600" dirty="0"/>
              <a:t> и в домашних условиях, </a:t>
            </a:r>
            <a:r>
              <a:rPr lang="ru-RU" sz="1600" b="1" dirty="0" err="1"/>
              <a:t>микрозелень</a:t>
            </a:r>
            <a:r>
              <a:rPr lang="ru-RU" sz="1600" dirty="0"/>
              <a:t> уверенно входит в питание современных россиян.</a:t>
            </a:r>
          </a:p>
          <a:p>
            <a:r>
              <a:rPr lang="ru-RU" sz="1600" b="1" dirty="0" err="1"/>
              <a:t>Микрозелень</a:t>
            </a:r>
            <a:r>
              <a:rPr lang="ru-RU" sz="1600" dirty="0"/>
              <a:t> является натуральной и абсолютно безопасной пищей.</a:t>
            </a:r>
          </a:p>
          <a:p>
            <a:r>
              <a:rPr lang="ru-RU" sz="1600" dirty="0"/>
              <a:t>Известно, что салатные растения употребляются в пищу уже более 2 тысяч лет. Древние лекари верили, что листья кресс-салата возвращают к жизни умерших людей, а пациенты, страдающие тяжелыми болезнями, быстрее излечиваются, полностью восстанавливают своё здоровье. </a:t>
            </a:r>
            <a:r>
              <a:rPr lang="ru-RU" sz="1600" u="sng" dirty="0"/>
              <a:t>Современные врачи согласны со своими коллегами из древности</a:t>
            </a:r>
            <a:r>
              <a:rPr lang="ru-RU" sz="1600" dirty="0"/>
              <a:t>: употребление салатов в пищу значительно повышает иммунитет.</a:t>
            </a:r>
          </a:p>
          <a:p>
            <a:r>
              <a:rPr lang="ru-RU" sz="1600" dirty="0"/>
              <a:t>В Египте кресс-салат был любимой пряностью фараонов, персы использовали салат в пищу задолго до появления хлеба.</a:t>
            </a:r>
          </a:p>
          <a:p>
            <a:r>
              <a:rPr lang="ru-RU" sz="1600" dirty="0"/>
              <a:t>В Россию салатные растения пришли при Петре I, русский царь принуждал своих придворных и бояр есть листья салатов.</a:t>
            </a:r>
          </a:p>
          <a:p>
            <a:r>
              <a:rPr lang="ru-RU" sz="1600" dirty="0"/>
              <a:t>Промышленное </a:t>
            </a:r>
            <a:r>
              <a:rPr lang="ru-RU" sz="1600" b="1" dirty="0"/>
              <a:t>выращивание</a:t>
            </a:r>
            <a:r>
              <a:rPr lang="ru-RU" sz="1600" dirty="0"/>
              <a:t> зелени в России началось с середины 19 века.</a:t>
            </a:r>
          </a:p>
          <a:p>
            <a:r>
              <a:rPr lang="ru-RU" sz="1600" dirty="0"/>
              <a:t>В мире идет бурное развитие сити-фермерства, многие жители планеты уже питаются овощами и зеленью </a:t>
            </a:r>
            <a:r>
              <a:rPr lang="ru-RU" sz="1600" b="1" dirty="0"/>
              <a:t>выращенными в условиях города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42863"/>
            <a:ext cx="8229600" cy="1050925"/>
          </a:xfrm>
          <a:noFill/>
          <a:ln/>
        </p:spPr>
        <p:txBody>
          <a:bodyPr/>
          <a:lstStyle/>
          <a:p>
            <a:pPr algn="ctr"/>
            <a:r>
              <a:rPr lang="ru-RU" altLang="en-US" sz="3600" b="1" dirty="0">
                <a:solidFill>
                  <a:srgbClr val="7030A0"/>
                </a:solidFill>
                <a:latin typeface="Tinos" pitchFamily="34" charset="0"/>
              </a:rPr>
              <a:t>Полезные свойства </a:t>
            </a:r>
            <a:r>
              <a:rPr lang="ru-RU" altLang="en-US" sz="3600" b="1" dirty="0" err="1" smtClean="0">
                <a:solidFill>
                  <a:srgbClr val="7030A0"/>
                </a:solidFill>
                <a:latin typeface="Tinos" pitchFamily="34" charset="0"/>
              </a:rPr>
              <a:t>микрозелени</a:t>
            </a:r>
            <a:endParaRPr lang="ru-RU" altLang="en-US" sz="3600" b="1" dirty="0">
              <a:solidFill>
                <a:srgbClr val="7030A0"/>
              </a:solidFill>
              <a:latin typeface="Tinos" pitchFamily="34" charset="0"/>
            </a:endParaRPr>
          </a:p>
        </p:txBody>
      </p:sp>
      <p:sp>
        <p:nvSpPr>
          <p:cNvPr id="3" name="Rectangle -1023"/>
          <p:cNvSpPr>
            <a:spLocks noGrp="1"/>
          </p:cNvSpPr>
          <p:nvPr>
            <p:ph type="body" idx="4294967295"/>
          </p:nvPr>
        </p:nvSpPr>
        <p:spPr>
          <a:xfrm>
            <a:off x="457200" y="1093788"/>
            <a:ext cx="8229600" cy="5461000"/>
          </a:xfrm>
          <a:noFill/>
          <a:ln/>
        </p:spPr>
        <p:txBody>
          <a:bodyPr/>
          <a:lstStyle/>
          <a:p>
            <a:pPr algn="just"/>
            <a:r>
              <a:rPr lang="ru-RU" sz="2000" dirty="0"/>
              <a:t>Выращивание </a:t>
            </a:r>
            <a:r>
              <a:rPr lang="ru-RU" sz="2000" dirty="0" err="1"/>
              <a:t>микрозелени</a:t>
            </a:r>
            <a:r>
              <a:rPr lang="ru-RU" sz="2000" dirty="0"/>
              <a:t> – это новое веяние в обеспечении населения круглогодично полезным продуктом питания и витаминами. </a:t>
            </a:r>
            <a:r>
              <a:rPr lang="ru-RU" sz="2000" dirty="0" err="1"/>
              <a:t>Микрозелень</a:t>
            </a:r>
            <a:r>
              <a:rPr lang="ru-RU" sz="2000" dirty="0"/>
              <a:t> — это побеги зеленых, овощных и зерновых культур в фазе двух листочков. В молодых побегах в десятки раз больше витаминов и микроэлементов, чем в плодах и взрослых растениях, при этом калорийность минимальная. Побеги растений сохраняют вкус культуры, что позволяет применять их в роли интересных специй и разнообразить свой рацион. За счет высокой концентрации полезных органических соединений </a:t>
            </a:r>
            <a:r>
              <a:rPr lang="ru-RU" sz="2000" dirty="0" err="1"/>
              <a:t>микрозелень</a:t>
            </a:r>
            <a:r>
              <a:rPr lang="ru-RU" sz="2000" dirty="0"/>
              <a:t> способствует укреплению здоровья. Антиоксиданты, содержащиеся в составе молодых побегов, служат защитой от развития в организме патологических процессов. Благодаря им улучшается кровообращение, снижается уровень вредного холестерина, а с ним и риски сердечно-сосудистых заболеваний.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-1024"/>
          <p:cNvSpPr>
            <a:spLocks noGrp="1"/>
          </p:cNvSpPr>
          <p:nvPr>
            <p:ph type="title" idx="4294967295"/>
          </p:nvPr>
        </p:nvSpPr>
        <p:spPr>
          <a:xfrm>
            <a:off x="295275" y="166688"/>
            <a:ext cx="8848725" cy="1396105"/>
          </a:xfrm>
          <a:noFill/>
          <a:ln/>
        </p:spPr>
        <p:txBody>
          <a:bodyPr anchor="t"/>
          <a:lstStyle/>
          <a:p>
            <a:pPr algn="ctr"/>
            <a:r>
              <a:rPr lang="ru-RU" altLang="en-US" b="1" dirty="0" smtClean="0">
                <a:solidFill>
                  <a:srgbClr val="7030A0"/>
                </a:solidFill>
                <a:latin typeface="Tinos" pitchFamily="34" charset="0"/>
              </a:rPr>
              <a:t>Посадка </a:t>
            </a:r>
            <a:r>
              <a:rPr lang="ru-RU" altLang="en-US" b="1" dirty="0" err="1" smtClean="0">
                <a:solidFill>
                  <a:srgbClr val="7030A0"/>
                </a:solidFill>
                <a:latin typeface="Tinos" pitchFamily="34" charset="0"/>
              </a:rPr>
              <a:t>микрозелени</a:t>
            </a:r>
            <a:r>
              <a:rPr lang="ru-RU" altLang="en-US" b="1" dirty="0" smtClean="0">
                <a:solidFill>
                  <a:srgbClr val="7030A0"/>
                </a:solidFill>
                <a:latin typeface="Tinos" pitchFamily="34" charset="0"/>
              </a:rPr>
              <a:t>.</a:t>
            </a:r>
            <a:r>
              <a:rPr lang="ru-RU" altLang="en-US" b="1" dirty="0">
                <a:solidFill>
                  <a:srgbClr val="7030A0"/>
                </a:solidFill>
                <a:latin typeface="Tinos" pitchFamily="34" charset="0"/>
              </a:rPr>
              <a:t/>
            </a:r>
            <a:br>
              <a:rPr lang="ru-RU" altLang="en-US" b="1" dirty="0">
                <a:solidFill>
                  <a:srgbClr val="7030A0"/>
                </a:solidFill>
                <a:latin typeface="Tinos" pitchFamily="34" charset="0"/>
              </a:rPr>
            </a:br>
            <a:r>
              <a:rPr lang="ru-RU" altLang="en-US" b="1" dirty="0">
                <a:solidFill>
                  <a:srgbClr val="7030A0"/>
                </a:solidFill>
                <a:latin typeface="Tinos" pitchFamily="34" charset="0"/>
              </a:rPr>
              <a:t>Наблюдения. </a:t>
            </a:r>
            <a:r>
              <a:rPr lang="ru-RU" altLang="en-US" b="1" dirty="0" smtClean="0">
                <a:solidFill>
                  <a:srgbClr val="7030A0"/>
                </a:solidFill>
                <a:latin typeface="Tinos" pitchFamily="34" charset="0"/>
              </a:rPr>
              <a:t>Уход за растениями.</a:t>
            </a:r>
            <a:r>
              <a:rPr lang="ru-RU" altLang="en-US" b="1" dirty="0">
                <a:solidFill>
                  <a:srgbClr val="000000"/>
                </a:solidFill>
                <a:latin typeface="Tinos" pitchFamily="34" charset="0"/>
              </a:rPr>
              <a:t/>
            </a:r>
            <a:br>
              <a:rPr lang="ru-RU" altLang="en-US" b="1" dirty="0">
                <a:solidFill>
                  <a:srgbClr val="000000"/>
                </a:solidFill>
                <a:latin typeface="Tinos" pitchFamily="34" charset="0"/>
              </a:rPr>
            </a:br>
            <a:endParaRPr lang="ru-RU" altLang="en-US" b="1" dirty="0">
              <a:solidFill>
                <a:srgbClr val="000000"/>
              </a:solidFill>
              <a:latin typeface="Tinos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" t="-2445" r="32707" b="2445"/>
          <a:stretch/>
        </p:blipFill>
        <p:spPr>
          <a:xfrm rot="5400000">
            <a:off x="5468777" y="2363296"/>
            <a:ext cx="3059086" cy="3400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7" y="2533965"/>
            <a:ext cx="4343400" cy="3257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-1024"/>
          <p:cNvSpPr>
            <a:spLocks noGrp="1"/>
          </p:cNvSpPr>
          <p:nvPr>
            <p:ph type="title" idx="4294967295"/>
          </p:nvPr>
        </p:nvSpPr>
        <p:spPr>
          <a:xfrm>
            <a:off x="457200" y="279400"/>
            <a:ext cx="8229600" cy="1130300"/>
          </a:xfrm>
          <a:noFill/>
          <a:ln/>
        </p:spPr>
        <p:txBody>
          <a:bodyPr/>
          <a:lstStyle/>
          <a:p>
            <a:pPr algn="ctr"/>
            <a:r>
              <a:rPr lang="ru-RU" altLang="en-US" sz="4700" b="1" dirty="0">
                <a:solidFill>
                  <a:srgbClr val="7030A0"/>
                </a:solidFill>
                <a:latin typeface="Tinos" pitchFamily="34" charset="0"/>
              </a:rPr>
              <a:t>Выращиваем </a:t>
            </a:r>
            <a:r>
              <a:rPr lang="ru-RU" altLang="en-US" sz="4700" b="1" dirty="0" err="1" smtClean="0">
                <a:solidFill>
                  <a:srgbClr val="7030A0"/>
                </a:solidFill>
                <a:latin typeface="Tinos" pitchFamily="34" charset="0"/>
              </a:rPr>
              <a:t>микрозелень</a:t>
            </a:r>
            <a:r>
              <a:rPr lang="ru-RU" altLang="en-US" sz="4700" b="1" dirty="0" smtClean="0">
                <a:solidFill>
                  <a:srgbClr val="7030A0"/>
                </a:solidFill>
                <a:latin typeface="Tinos" pitchFamily="34" charset="0"/>
              </a:rPr>
              <a:t> в лотках для рассады</a:t>
            </a:r>
            <a:endParaRPr lang="ru-RU" altLang="en-US" sz="4700" b="1" dirty="0">
              <a:solidFill>
                <a:srgbClr val="7030A0"/>
              </a:solidFill>
              <a:latin typeface="Tinos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22912"/>
            <a:ext cx="3965171" cy="2973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629" y="2522913"/>
            <a:ext cx="3965171" cy="2973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mirpps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954</TotalTime>
  <Words>689</Words>
  <Application>Microsoft Office PowerPoint</Application>
  <PresentationFormat>Экран (4:3)</PresentationFormat>
  <Paragraphs>96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Tinos</vt:lpstr>
      <vt:lpstr>Trebuchet MS</vt:lpstr>
      <vt:lpstr>Тема Office</vt:lpstr>
      <vt:lpstr>Наш огород</vt:lpstr>
      <vt:lpstr>Актуальность</vt:lpstr>
      <vt:lpstr>Цель:</vt:lpstr>
      <vt:lpstr>Задачи:</vt:lpstr>
      <vt:lpstr>Предполагаемый результат</vt:lpstr>
      <vt:lpstr>Из истории микрозелени</vt:lpstr>
      <vt:lpstr>Полезные свойства микрозелени</vt:lpstr>
      <vt:lpstr>Посадка микрозелени. Наблюдения. Уход за растениями. </vt:lpstr>
      <vt:lpstr>Выращиваем микрозелень в лотках для рассады</vt:lpstr>
      <vt:lpstr>Полив микрозелени</vt:lpstr>
      <vt:lpstr>Наблюдение за ростом микрозелени</vt:lpstr>
      <vt:lpstr>Дневник наблюдений</vt:lpstr>
      <vt:lpstr>Дневник наблюдений</vt:lpstr>
      <vt:lpstr>Дневник наблюдений</vt:lpstr>
      <vt:lpstr>Базилик</vt:lpstr>
      <vt:lpstr>Горчица</vt:lpstr>
      <vt:lpstr>Кориандр</vt:lpstr>
      <vt:lpstr>Амарант</vt:lpstr>
      <vt:lpstr>Результат, дегустация </vt:lpstr>
      <vt:lpstr>Презентация PowerPoint</vt:lpstr>
      <vt:lpstr>Презентация PowerPoint</vt:lpstr>
      <vt:lpstr>Заключение</vt:lpstr>
      <vt:lpstr>Используемые ссылки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Я</cp:lastModifiedBy>
  <cp:revision>46</cp:revision>
  <dcterms:created xsi:type="dcterms:W3CDTF">2015-02-12T10:32:15Z</dcterms:created>
  <dcterms:modified xsi:type="dcterms:W3CDTF">2024-01-08T08:24:22Z</dcterms:modified>
</cp:coreProperties>
</file>