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9" r:id="rId4"/>
    <p:sldId id="263" r:id="rId5"/>
    <p:sldId id="266" r:id="rId6"/>
    <p:sldId id="269" r:id="rId7"/>
    <p:sldId id="270" r:id="rId8"/>
    <p:sldId id="271" r:id="rId9"/>
    <p:sldId id="272" r:id="rId10"/>
    <p:sldId id="273" r:id="rId11"/>
    <p:sldId id="274" r:id="rId12"/>
    <p:sldId id="277" r:id="rId13"/>
    <p:sldId id="275" r:id="rId14"/>
    <p:sldId id="280" r:id="rId15"/>
    <p:sldId id="281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312A7F3-BEC9-478F-B58A-44D473A8DA2C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7159"/>
            <a:ext cx="5256584" cy="189168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l">
              <a:buNone/>
            </a:pP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Знакомим дошкольников с </a:t>
            </a: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b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Красной книгой                 </a:t>
            </a: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1\Desktop\Стелла уроки\678057e317d4e7cfa7dfa564212c61c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09159">
            <a:off x="4173965" y="2546442"/>
            <a:ext cx="3300466" cy="375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44208" y="6439197"/>
            <a:ext cx="25298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Выполнила: Короткова С.Ю.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00157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9310" cy="6858000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5" name="Picture 5" descr="D:\клипарты\люди\112.jpg"/>
          <p:cNvPicPr>
            <a:picLocks noChangeAspect="1" noChangeArrowheads="1"/>
          </p:cNvPicPr>
          <p:nvPr/>
        </p:nvPicPr>
        <p:blipFill>
          <a:blip r:embed="rId3"/>
          <a:srcRect l="3636" r="3636" b="26004"/>
          <a:stretch>
            <a:fillRect/>
          </a:stretch>
        </p:blipFill>
        <p:spPr bwMode="auto">
          <a:xfrm>
            <a:off x="214282" y="0"/>
            <a:ext cx="364333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940280" y="5517232"/>
            <a:ext cx="34351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ru-RU" sz="2400" dirty="0"/>
          </a:p>
        </p:txBody>
      </p:sp>
      <p:pic>
        <p:nvPicPr>
          <p:cNvPr id="8" name="Рисунок 7" descr="250px-OspreyNAS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68095" flipH="1">
            <a:off x="5702386" y="63699"/>
            <a:ext cx="3259925" cy="22922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661911" y="1700808"/>
            <a:ext cx="3249025" cy="489364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Красная книга – документ временного действия. </a:t>
            </a:r>
            <a:r>
              <a:rPr lang="ru-RU" sz="2400" b="1" dirty="0">
                <a:solidFill>
                  <a:srgbClr val="FF0000"/>
                </a:solidFill>
              </a:rPr>
              <a:t>Какие-то растения или </a:t>
            </a:r>
            <a:r>
              <a:rPr lang="ru-RU" sz="2400" b="1" dirty="0" smtClean="0">
                <a:solidFill>
                  <a:srgbClr val="FF0000"/>
                </a:solidFill>
              </a:rPr>
              <a:t>животные могут уже не нуждаться в охране – их переносят на другие страницы </a:t>
            </a:r>
            <a:r>
              <a:rPr lang="ru-RU" sz="2400" b="1" dirty="0">
                <a:solidFill>
                  <a:srgbClr val="FF0000"/>
                </a:solidFill>
              </a:rPr>
              <a:t>книги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dirty="0">
              <a:solidFill>
                <a:srgbClr val="FF0000"/>
              </a:solidFill>
            </a:endParaRPr>
          </a:p>
          <a:p>
            <a:endParaRPr lang="ru-RU" sz="2400" b="1" dirty="0" smtClean="0"/>
          </a:p>
          <a:p>
            <a:endParaRPr lang="ru-RU" sz="2400" b="1" dirty="0"/>
          </a:p>
        </p:txBody>
      </p:sp>
      <p:pic>
        <p:nvPicPr>
          <p:cNvPr id="10" name="Рисунок 9" descr="0006-006-Makhaon.jpg"/>
          <p:cNvPicPr>
            <a:picLocks noChangeAspect="1"/>
          </p:cNvPicPr>
          <p:nvPr/>
        </p:nvPicPr>
        <p:blipFill>
          <a:blip r:embed="rId5"/>
          <a:srcRect l="16394" t="3825" r="16393" b="13115"/>
          <a:stretch>
            <a:fillRect/>
          </a:stretch>
        </p:blipFill>
        <p:spPr>
          <a:xfrm rot="1015902">
            <a:off x="208642" y="3929066"/>
            <a:ext cx="3006036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938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Welcome !\Рабочий стол\Новая папка (3)\Красная книга\Рисунок3.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35896" y="476672"/>
            <a:ext cx="4896543" cy="5472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1700808"/>
            <a:ext cx="3388660" cy="374441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        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МОРЖИ</a:t>
            </a:r>
          </a:p>
          <a:p>
            <a:endParaRPr lang="ru-RU" sz="2800" b="1" dirty="0" smtClean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Относятся к числу самых крупных ластоногих. Взрослые самцы достигают в длину 4-х метров и весят почти две тонны.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4155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Welcome !\Рабочий стол\Новая папка (3)\Красная книга\Рисунок5.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79912" y="692696"/>
            <a:ext cx="4824536" cy="52565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556792"/>
            <a:ext cx="3388660" cy="4104456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cs typeface="Aharoni" pitchFamily="2" charset="-79"/>
              </a:rPr>
              <a:t>Ёж обыкновенный</a:t>
            </a:r>
          </a:p>
          <a:p>
            <a:endParaRPr lang="ru-RU" b="1" dirty="0">
              <a:solidFill>
                <a:schemeClr val="bg1">
                  <a:lumMod val="50000"/>
                </a:schemeClr>
              </a:solidFill>
              <a:cs typeface="Aharoni" pitchFamily="2" charset="-79"/>
            </a:endParaRPr>
          </a:p>
          <a:p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cs typeface="Aharoni" pitchFamily="2" charset="-79"/>
              </a:rPr>
              <a:t>Ёжики – существа славные и любопытные. У них </a:t>
            </a: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cs typeface="Aharoni" pitchFamily="2" charset="-79"/>
              </a:rPr>
              <a:t>о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cs typeface="Aharoni" pitchFamily="2" charset="-79"/>
              </a:rPr>
              <a:t>страя мордочка с влажным блестящим носом, очень подвижные. Ежи мало восприимчивы к ядам. Ёж может пообедать совершенно без вреда для себя очень ядовитыми насекомыми, или даже гадюками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  <a:cs typeface="Aharoni" pitchFamily="2" charset="-79"/>
              </a:rPr>
              <a:t>.</a:t>
            </a:r>
            <a:endParaRPr lang="ru-RU" b="1" dirty="0">
              <a:solidFill>
                <a:schemeClr val="bg1">
                  <a:lumMod val="50000"/>
                </a:schemeClr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38344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Welcome !\Рабочий стол\Новая папка (3)\Красная книга\Рисунок6.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07904" y="692696"/>
            <a:ext cx="4680520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3034680" cy="5760640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 smtClean="0"/>
              <a:t>        </a:t>
            </a: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Пеликан</a:t>
            </a:r>
          </a:p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Это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неуклюжие на суше и ловкие на воде птицы. Крылья их легко намокают, и пеликаны вынуждены отжимать их клювом. У них есть знаменитый мешок. В него птица может набрать до 5 литров воды вместе с рыбой, а затем отцеживать через клюв воду, оставляя в мешке вкусных карпов. Именно ими предпочитают питаться пеликаны, но едят они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cs typeface="Aharoni" pitchFamily="2" charset="-79"/>
              </a:rPr>
              <a:t>и мелкую рыбешку.</a:t>
            </a:r>
            <a:endParaRPr lang="ru-RU" sz="2400" b="1" dirty="0">
              <a:solidFill>
                <a:schemeClr val="accent1">
                  <a:lumMod val="50000"/>
                </a:schemeClr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5880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Welcome !\Рабочий стол\Новая папка (3)\Красная книга\Рисунок11.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3928" y="692696"/>
            <a:ext cx="4608512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609600"/>
            <a:ext cx="3322712" cy="5411688"/>
          </a:xfrm>
        </p:spPr>
        <p:txBody>
          <a:bodyPr>
            <a:normAutofit lnSpcReduction="10000"/>
          </a:bodyPr>
          <a:lstStyle/>
          <a:p>
            <a:r>
              <a:rPr lang="ru-RU" sz="3000" b="1" dirty="0" smtClean="0">
                <a:solidFill>
                  <a:schemeClr val="accent4">
                    <a:lumMod val="50000"/>
                  </a:schemeClr>
                </a:solidFill>
                <a:cs typeface="Aharoni" pitchFamily="2" charset="-79"/>
              </a:rPr>
              <a:t>      Кислица</a:t>
            </a:r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cs typeface="Aharoni" pitchFamily="2" charset="-79"/>
              </a:rPr>
              <a:t>Каждый лист состоит из трёх отдельных долей и похожие на лист клевера. Это съедобное для людей растения.  Его листья содержат  витамина С. Их можно съедать  в сыром виде, в качестве салата,  варить суп.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6273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Welcome !\Рабочий стол\Новая папка (3)\Красная книга\Рисунок12.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396953" y="620688"/>
            <a:ext cx="3998166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908720"/>
            <a:ext cx="3466728" cy="45014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/>
                </a:solidFill>
                <a:cs typeface="Aharoni" pitchFamily="2" charset="-79"/>
              </a:rPr>
              <a:t>Каменная береза</a:t>
            </a:r>
          </a:p>
          <a:p>
            <a:endParaRPr lang="ru-RU" sz="2000" b="1" dirty="0" smtClean="0">
              <a:solidFill>
                <a:schemeClr val="accent1"/>
              </a:solidFill>
              <a:cs typeface="Aharoni" pitchFamily="2" charset="-79"/>
            </a:endParaRPr>
          </a:p>
          <a:p>
            <a:r>
              <a:rPr lang="ru-RU" sz="2000" b="1" dirty="0" smtClean="0">
                <a:solidFill>
                  <a:schemeClr val="accent1"/>
                </a:solidFill>
                <a:cs typeface="Aharoni" pitchFamily="2" charset="-79"/>
              </a:rPr>
              <a:t>Каменной березу называют в основном из-за того, что растет она на камнях. Древесина ее необычайно плотная и тяжелая, как камень. Оно тонет в воде, тяжело обрабатывается. </a:t>
            </a:r>
            <a:endParaRPr lang="ru-RU" sz="2000" b="1" dirty="0">
              <a:solidFill>
                <a:schemeClr val="accent1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20703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7200"/>
            <a:ext cx="8524056" cy="838200"/>
          </a:xfrm>
        </p:spPr>
        <p:txBody>
          <a:bodyPr/>
          <a:lstStyle/>
          <a:p>
            <a:pPr algn="l"/>
            <a:r>
              <a:rPr lang="ru-RU" dirty="0" smtClean="0"/>
              <a:t>         </a:t>
            </a:r>
            <a:r>
              <a:rPr lang="ru-RU" sz="40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cs typeface="Aharoni" pitchFamily="2" charset="-79"/>
              </a:rPr>
              <a:t>Берегите природу </a:t>
            </a:r>
            <a:endParaRPr lang="ru-RU" sz="4000" dirty="0">
              <a:solidFill>
                <a:srgbClr val="FF0000"/>
              </a:solidFill>
              <a:cs typeface="Aharoni" pitchFamily="2" charset="-79"/>
            </a:endParaRPr>
          </a:p>
        </p:txBody>
      </p:sp>
      <p:pic>
        <p:nvPicPr>
          <p:cNvPr id="4" name="Picture 3" descr="C:\Documents and Settings\Welcome !\Рабочий стол\Новая папка (3)\Красная книга\Рисунок15.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27584" y="1556792"/>
            <a:ext cx="7704856" cy="504056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8264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8424936" cy="1793167"/>
          </a:xfrm>
        </p:spPr>
        <p:txBody>
          <a:bodyPr/>
          <a:lstStyle/>
          <a:p>
            <a: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«Красная книга» – Красная!</a:t>
            </a:r>
            <a:br>
              <a:rPr lang="ru-RU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4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Значит природа в опасности!</a:t>
            </a:r>
            <a:endParaRPr lang="ru-RU" sz="4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 descr="C:\Users\1\Desktop\Стелла уроки\361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7107">
            <a:off x="891909" y="3301007"/>
            <a:ext cx="2592288" cy="33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Стелла уроки\97856994816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115" y="2536801"/>
            <a:ext cx="295232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52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21" y="260648"/>
            <a:ext cx="8882542" cy="8382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Как устроена Красная книга?</a:t>
            </a:r>
            <a:b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Она состоит из цветных страниц.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2089037"/>
            <a:ext cx="2200284" cy="248603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0224871">
            <a:off x="1439707" y="4191345"/>
            <a:ext cx="2200284" cy="2486036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1036667">
            <a:off x="3535905" y="4023867"/>
            <a:ext cx="2200284" cy="24860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1232009">
            <a:off x="5834673" y="1998809"/>
            <a:ext cx="2214578" cy="2486036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1083552">
            <a:off x="221674" y="2802088"/>
            <a:ext cx="2143140" cy="2500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164540">
            <a:off x="6002259" y="4074641"/>
            <a:ext cx="2214578" cy="2486036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14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357166"/>
            <a:ext cx="8286808" cy="6143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              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         Дронт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437636"/>
            <a:ext cx="2928958" cy="606319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Черные страницы содержат списки тех, кого уже нет, кого мы больше никогда не увидим, кто уже вымер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</a:p>
          <a:p>
            <a:pPr algn="ctr"/>
            <a:endParaRPr lang="ru-RU" sz="3600" dirty="0">
              <a:solidFill>
                <a:schemeClr val="bg1"/>
              </a:solidFill>
            </a:endParaRPr>
          </a:p>
          <a:p>
            <a:pPr algn="ctr"/>
            <a:endParaRPr lang="ru-RU" sz="3600" dirty="0" smtClean="0">
              <a:solidFill>
                <a:schemeClr val="bg1"/>
              </a:solidFill>
            </a:endParaRPr>
          </a:p>
        </p:txBody>
      </p:sp>
      <p:pic>
        <p:nvPicPr>
          <p:cNvPr id="7" name="Picture 7" descr="http://www.ecosystema.ru/07referats/01/dodo.jpg"/>
          <p:cNvPicPr>
            <a:picLocks noChangeAspect="1" noChangeArrowheads="1"/>
          </p:cNvPicPr>
          <p:nvPr/>
        </p:nvPicPr>
        <p:blipFill>
          <a:blip r:embed="rId3"/>
          <a:srcRect l="7368" t="4535" r="6058" b="8255"/>
          <a:stretch>
            <a:fillRect/>
          </a:stretch>
        </p:blipFill>
        <p:spPr bwMode="auto">
          <a:xfrm>
            <a:off x="4067943" y="642918"/>
            <a:ext cx="3582418" cy="2642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http://kakadu.509.com1.ru/zooclub/wild/3.jpg"/>
          <p:cNvPicPr>
            <a:picLocks noChangeAspect="1" noChangeArrowheads="1"/>
          </p:cNvPicPr>
          <p:nvPr/>
        </p:nvPicPr>
        <p:blipFill>
          <a:blip r:embed="rId4"/>
          <a:srcRect b="49664"/>
          <a:stretch>
            <a:fillRect/>
          </a:stretch>
        </p:blipFill>
        <p:spPr bwMode="auto">
          <a:xfrm>
            <a:off x="3905945" y="4149080"/>
            <a:ext cx="374441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64088" y="6021288"/>
            <a:ext cx="2451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Сумчатый волк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38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8784976" cy="6552728"/>
          </a:xfrm>
          <a:prstGeom prst="rect">
            <a:avLst/>
          </a:prstGeom>
          <a:solidFill>
            <a:srgbClr val="FFFF7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357166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Желтые страницы –  это те</a:t>
            </a:r>
            <a:r>
              <a:rPr lang="ru-RU" sz="2800" b="1" dirty="0"/>
              <a:t> </a:t>
            </a:r>
            <a:r>
              <a:rPr lang="ru-RU" sz="2800" b="1" dirty="0" smtClean="0"/>
              <a:t> животные, количество которых быстро уменьшается </a:t>
            </a:r>
            <a:endParaRPr lang="ru-RU" sz="2800" b="1" dirty="0"/>
          </a:p>
        </p:txBody>
      </p:sp>
      <p:pic>
        <p:nvPicPr>
          <p:cNvPr id="6" name="Рисунок 5" descr="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469" y="2852936"/>
            <a:ext cx="3168352" cy="25202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36096" y="5373216"/>
            <a:ext cx="30243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Розовый фламинго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2132856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Белый медведь</a:t>
            </a:r>
            <a:endParaRPr lang="ru-RU" sz="2400" dirty="0"/>
          </a:p>
        </p:txBody>
      </p:sp>
      <p:pic>
        <p:nvPicPr>
          <p:cNvPr id="7" name="Рисунок 6" descr="4652.jpg"/>
          <p:cNvPicPr>
            <a:picLocks noChangeAspect="1"/>
          </p:cNvPicPr>
          <p:nvPr/>
        </p:nvPicPr>
        <p:blipFill>
          <a:blip r:embed="rId4"/>
          <a:srcRect r="21875" b="12185"/>
          <a:stretch>
            <a:fillRect/>
          </a:stretch>
        </p:blipFill>
        <p:spPr>
          <a:xfrm>
            <a:off x="5339845" y="1988840"/>
            <a:ext cx="3120586" cy="319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0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8856984" cy="6624736"/>
          </a:xfrm>
          <a:prstGeom prst="rect">
            <a:avLst/>
          </a:prstGeom>
          <a:solidFill>
            <a:schemeClr val="bg1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285718" y="571480"/>
            <a:ext cx="84296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Белые страницы – это те животные, которых всегда было немного.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Picture 2" descr=" СКОПА - Pandion haliaetus (Linnaeus, 1758)"/>
          <p:cNvPicPr>
            <a:picLocks noChangeAspect="1" noChangeArrowheads="1"/>
          </p:cNvPicPr>
          <p:nvPr/>
        </p:nvPicPr>
        <p:blipFill>
          <a:blip r:embed="rId3"/>
          <a:srcRect l="5762" t="5207" r="7258" b="8678"/>
          <a:stretch>
            <a:fillRect/>
          </a:stretch>
        </p:blipFill>
        <p:spPr bwMode="auto">
          <a:xfrm>
            <a:off x="500034" y="2428868"/>
            <a:ext cx="378621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5643578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Скопа</a:t>
            </a:r>
            <a:endParaRPr lang="ru-R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4" descr=" СЕВЕРНЫЙ ОЛЕНЬ (лесной подвид) - Rangifer tarandus  angustifrons Flerov, 1932(алтае-саянская популяция)"/>
          <p:cNvPicPr>
            <a:picLocks noChangeAspect="1" noChangeArrowheads="1"/>
          </p:cNvPicPr>
          <p:nvPr/>
        </p:nvPicPr>
        <p:blipFill>
          <a:blip r:embed="rId4"/>
          <a:srcRect l="6630" t="8097" r="8287" b="8906"/>
          <a:stretch>
            <a:fillRect/>
          </a:stretch>
        </p:blipFill>
        <p:spPr bwMode="auto">
          <a:xfrm>
            <a:off x="4786314" y="1785926"/>
            <a:ext cx="366715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715008" y="4455391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Северный олень (лесной подвид)</a:t>
            </a:r>
            <a:endParaRPr lang="ru-R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006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596" y="285728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Серые страницы – внесены те животные, которые очень мало изучены, и места их обитания малодоступны.</a:t>
            </a:r>
            <a:endParaRPr lang="ru-RU" sz="2800" b="1" dirty="0"/>
          </a:p>
        </p:txBody>
      </p:sp>
      <p:pic>
        <p:nvPicPr>
          <p:cNvPr id="5" name="Picture 2" descr=" ГАДЮКА  НИКОЛЬСКОГО - Vipera nikolskii Vedmederja, Grubant et Rudaeva, 1986"/>
          <p:cNvPicPr>
            <a:picLocks noChangeAspect="1" noChangeArrowheads="1"/>
          </p:cNvPicPr>
          <p:nvPr/>
        </p:nvPicPr>
        <p:blipFill>
          <a:blip r:embed="rId3"/>
          <a:srcRect l="5378" t="5097" r="5449" b="9373"/>
          <a:stretch>
            <a:fillRect/>
          </a:stretch>
        </p:blipFill>
        <p:spPr bwMode="auto">
          <a:xfrm>
            <a:off x="357158" y="2071678"/>
            <a:ext cx="400052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57224" y="5286388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Гадюка </a:t>
            </a:r>
            <a:r>
              <a:rPr lang="ru-RU" sz="2400" dirty="0" err="1" smtClean="0"/>
              <a:t>никольского</a:t>
            </a:r>
            <a:endParaRPr lang="ru-RU" sz="2400" dirty="0"/>
          </a:p>
        </p:txBody>
      </p:sp>
      <p:pic>
        <p:nvPicPr>
          <p:cNvPr id="7" name="Picture 4" descr="  ПРИБАЙКАЛЬСКИЙ ЧЕРНОШАПОЧНЫЙ СУРОК - Marmota camtschatica  doppelmayeri (Birula, 1922)"/>
          <p:cNvPicPr>
            <a:picLocks noChangeAspect="1" noChangeArrowheads="1"/>
          </p:cNvPicPr>
          <p:nvPr/>
        </p:nvPicPr>
        <p:blipFill>
          <a:blip r:embed="rId4"/>
          <a:srcRect l="5703" t="5235" r="6029" b="8917"/>
          <a:stretch>
            <a:fillRect/>
          </a:stretch>
        </p:blipFill>
        <p:spPr bwMode="auto">
          <a:xfrm>
            <a:off x="4857752" y="2071678"/>
            <a:ext cx="3857652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286380" y="5143512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Прибайкальский </a:t>
            </a:r>
          </a:p>
          <a:p>
            <a:r>
              <a:rPr lang="ru-RU" sz="2400" dirty="0" smtClean="0"/>
              <a:t>черношапочный сурок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1604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8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8928992" cy="6741368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85728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Зеленые страницы – те животные, которых нам удалось сохранить, и спасти их от вымирания</a:t>
            </a:r>
            <a:endParaRPr lang="ru-RU" sz="3200" b="1" dirty="0"/>
          </a:p>
        </p:txBody>
      </p:sp>
      <p:pic>
        <p:nvPicPr>
          <p:cNvPr id="5" name="Рисунок 4" descr="275px-Beaver_pho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876" y="2564904"/>
            <a:ext cx="3616215" cy="2814072"/>
          </a:xfrm>
          <a:prstGeom prst="rect">
            <a:avLst/>
          </a:prstGeom>
        </p:spPr>
      </p:pic>
      <p:pic>
        <p:nvPicPr>
          <p:cNvPr id="6" name="Рисунок 5" descr="26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2000240"/>
            <a:ext cx="3810000" cy="2781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57884" y="471488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Лось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5701075"/>
            <a:ext cx="23591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Речной бобр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2345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16632"/>
            <a:ext cx="8928992" cy="6552728"/>
          </a:xfrm>
          <a:prstGeom prst="rect">
            <a:avLst/>
          </a:prstGeom>
          <a:solidFill>
            <a:srgbClr val="D0110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500042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Красные страницы показывают нам исчезающих  и  особо  редких животных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762445">
            <a:off x="285375" y="4225459"/>
            <a:ext cx="2131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Снежный барс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700483">
            <a:off x="7062969" y="4142812"/>
            <a:ext cx="766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Тигр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6589" y="6143644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Зубр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2" name="Рисунок 11" descr="1072.jpg"/>
          <p:cNvPicPr>
            <a:picLocks noChangeAspect="1"/>
          </p:cNvPicPr>
          <p:nvPr/>
        </p:nvPicPr>
        <p:blipFill>
          <a:blip r:embed="rId3"/>
          <a:srcRect r="1613" b="11818"/>
          <a:stretch>
            <a:fillRect/>
          </a:stretch>
        </p:blipFill>
        <p:spPr>
          <a:xfrm rot="20884047">
            <a:off x="597338" y="1780994"/>
            <a:ext cx="3776676" cy="230982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13" name="Рисунок 12" descr="138.jpg"/>
          <p:cNvPicPr>
            <a:picLocks noChangeAspect="1"/>
          </p:cNvPicPr>
          <p:nvPr/>
        </p:nvPicPr>
        <p:blipFill>
          <a:blip r:embed="rId4"/>
          <a:srcRect r="2499" b="17499"/>
          <a:stretch>
            <a:fillRect/>
          </a:stretch>
        </p:blipFill>
        <p:spPr>
          <a:xfrm rot="673378">
            <a:off x="4786314" y="1732719"/>
            <a:ext cx="371477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40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7419" y="3811448"/>
            <a:ext cx="3810000" cy="2425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932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allAtOnce"/>
      <p:bldP spid="11" grpId="0" build="p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197</TotalTime>
  <Words>373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       Знакомим дошкольников с       Красной книгой                 </vt:lpstr>
      <vt:lpstr>«Красная книга» – Красная! Значит природа в опасности!</vt:lpstr>
      <vt:lpstr>Как устроена Красная книга? Она состоит из цветных страниц.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Берегите природу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Admin</cp:lastModifiedBy>
  <cp:revision>28</cp:revision>
  <dcterms:created xsi:type="dcterms:W3CDTF">2012-11-08T18:54:26Z</dcterms:created>
  <dcterms:modified xsi:type="dcterms:W3CDTF">2024-01-08T08:35:56Z</dcterms:modified>
</cp:coreProperties>
</file>