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5" r:id="rId11"/>
    <p:sldId id="265" r:id="rId12"/>
    <p:sldId id="267" r:id="rId13"/>
    <p:sldId id="268" r:id="rId14"/>
    <p:sldId id="266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78" r:id="rId23"/>
    <p:sldId id="27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3F46E-D0CD-F70F-709F-3ED4E3F604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741648-083E-1F0C-1C7B-F6B5E4B36D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ADD714-E2AC-DDD6-E7E3-D444CEA91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50E0ED-AB1D-8C2F-345A-DB365EFEA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5A3454-506D-441B-D02B-38EF60F41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73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3BAB3-F5EC-D3F5-E0AE-3AC4DF9DA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A37E58-4212-8B49-3AC0-17577226A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179720-24CE-A966-F104-0D0CB6099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43F580-E5A6-9EE1-8B48-10FF485EE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B3B368-8EBB-49C3-5B2F-3116E1478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075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534D907-5BED-647D-90F5-B1D48E8EDF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16B595-D3D5-9AF5-3D08-B902DB48F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96E24-62B4-363C-B364-30518E055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82707B-C385-AC98-D6B7-E8E97C708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72AE71-E381-6AB7-4155-771FB85AD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DC47D-1FE0-0B83-CD5E-02A8A5548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430A93-D65A-6CB7-1EA7-3055848EF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E416F4-41FE-6BCB-D574-5A2272B6E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177101-1880-9509-B4AA-B4E2A9EA6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1715FE-1848-300E-29BA-B0B800B16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900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1BF036-DADF-BC26-B45A-D482B6D61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55ACC0-4F1F-0C8E-5775-234A18431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6F0FBA-5A73-0B88-1B10-078F5F8D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C8C2B0-E131-CEDE-9C79-FB3C182B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CF551D-8CC7-2E38-5FC1-7A8F00A67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365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A8B71-6F34-D4CA-24C2-C71DE0C0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E59D06-A5BC-7F04-1695-AEDFD51EE5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B9B6E2-047F-8687-AEC0-0A635AEBF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89C5C8-B5F8-8C83-0C9F-18251AD7F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3B0081-BD8C-5371-4FB8-D987CDDEB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0AD97A-FD0C-E337-C197-F1ABDCDF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98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FFC403-E72E-2856-86C7-07A0CE29F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D922B4-40BD-D818-5974-2722774A4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2AF7BE-2D60-79DB-7857-F138E8B7A4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4A3C417-BE0E-333A-7873-F6673C3CA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5C203F-E3AA-2704-FBAD-93C548C70B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2EE2478-F209-722C-E654-6F82C4274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32C6E7-7254-5D8D-C25D-6320B77B9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96D4FEF-0EAF-BA8B-DD48-B30153E1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86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50BEC-864A-AD7B-3975-60EDAE5CC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E83922E-D71A-F75C-DCAC-A3D2E8448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E043488-B6A6-A89D-D5DB-1AC3407DC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2BA6E2D-A818-F864-80C8-2AD3DF8A0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3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D8C5A2-6BC2-3429-65C9-FDF883737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08432BA-80D9-2C83-2249-27A0B5E7B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946BEF-A796-A875-F4A3-932C87748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06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1C3F0-8A62-AC70-0FAA-41F4C7E25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967E10-9BCF-C70D-0114-2CA058FBE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BC144D-A32C-4A02-09AB-43338BAD1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394BED-82B8-439D-FEAF-3625394AC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53B13E-4B19-2C4B-3979-8614A9A6F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906718-A5A6-250C-F4C2-E610A80CA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637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E5D89-30F2-883B-07BB-6D008F62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60A64BA-AEFC-92CF-42B4-C896751BCA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146D6EB-9178-B586-246C-22C66AD20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EC2330-6DEE-8FB8-85CD-C1C206493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648E78-ED88-C3FD-83BB-8AD90784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FABF7F-EB4C-FCB9-4231-1DE3671C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46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F82F3D-2550-9095-4009-A1DA2F6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4150B3-79F2-CAFB-4075-905EEF118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560CD8-EC39-4CC4-E36E-C4EA8D10F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20089-EC42-4DF5-B742-CCA24CDB1007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F487FA-CFCA-BBBA-668D-50B1C32E8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F83665-E409-9FAE-2EBD-DC146F17F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C6C92-9EEE-461F-938C-297BE6642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48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A81CA-7019-110B-064E-25E6BF8CD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106" y="342122"/>
            <a:ext cx="11277600" cy="2967135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букв для записи математических выражений и предложений</a:t>
            </a:r>
            <a:b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Буквенные выражения</a:t>
            </a:r>
            <a:endParaRPr lang="ru-RU" sz="48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FB4492-FB9C-4156-DF51-FF948AED1814}"/>
              </a:ext>
            </a:extLst>
          </p:cNvPr>
          <p:cNvSpPr/>
          <p:nvPr/>
        </p:nvSpPr>
        <p:spPr>
          <a:xfrm rot="20031695">
            <a:off x="172773" y="2248647"/>
            <a:ext cx="28524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a</a:t>
            </a:r>
            <a:r>
              <a:rPr lang="ru-RU" sz="88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+</a:t>
            </a:r>
            <a:r>
              <a:rPr lang="en-US" sz="88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b</a:t>
            </a:r>
            <a:endParaRPr lang="ru-RU" sz="88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66C2C66-6723-A0DF-FAE5-37939779D9A6}"/>
              </a:ext>
            </a:extLst>
          </p:cNvPr>
          <p:cNvSpPr/>
          <p:nvPr/>
        </p:nvSpPr>
        <p:spPr>
          <a:xfrm rot="1263795">
            <a:off x="8862822" y="2322587"/>
            <a:ext cx="29883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2b – 3d</a:t>
            </a:r>
            <a:endParaRPr lang="ru-RU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065846B-2E0D-92F9-3B9A-2478393E8AD3}"/>
              </a:ext>
            </a:extLst>
          </p:cNvPr>
          <p:cNvSpPr/>
          <p:nvPr/>
        </p:nvSpPr>
        <p:spPr>
          <a:xfrm>
            <a:off x="4385069" y="4478895"/>
            <a:ext cx="31854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5(</a:t>
            </a:r>
            <a:r>
              <a:rPr lang="en-US" sz="88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a+b</a:t>
            </a:r>
            <a:r>
              <a:rPr lang="en-US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)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5276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1E464F2A-B285-1B04-10CA-B6C6A50966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55709" y="1046286"/>
            <a:ext cx="1180836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Степень в буквенном выражении записывается по аналогии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со степенью числового выражения.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Читается «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в третьей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степени» или «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в кубе». 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6A1ED76-5CF8-F4D0-FB4B-02D31E5651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C81650-1417-C9E3-C377-47B709943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974591"/>
            <a:ext cx="762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7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BE340A-9931-78E4-33DE-5FE5B1139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461" y="2266821"/>
            <a:ext cx="4177215" cy="4563994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1A0FCD11-E679-5047-A15D-5EF0F6C554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86581" y="989767"/>
            <a:ext cx="10094430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Правило 1.</a:t>
            </a:r>
            <a:b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Знак умножения в буквенных выражениях 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пишут только между числами.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3 ⋅ 27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</a:t>
            </a:r>
            <a:endParaRPr kumimoji="0" lang="ru-RU" altLang="ru-RU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A070924E-A096-C2D5-D314-219725A893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60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FEB597-3F5B-E68F-5D41-950D8F23C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7" y="2979574"/>
            <a:ext cx="2974726" cy="3250163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59DAB87C-F04E-635B-FF31-D989A1C696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6512" y="712710"/>
            <a:ext cx="11588429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Правило 2.</a:t>
            </a:r>
            <a:b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Знак умножения в буквенных выражениях опускается,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если он стоит между буквой и числом.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7 ⋅ 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= 7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;</a:t>
            </a:r>
            <a:endParaRPr kumimoji="0" lang="ru-RU" altLang="ru-RU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⋅ 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= </a:t>
            </a:r>
            <a:r>
              <a:rPr kumimoji="0" lang="ru-RU" altLang="ru-RU" sz="6600" b="0" i="1" u="none" strike="noStrike" cap="none" normalizeH="0" baseline="0" dirty="0" err="1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ab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;</a:t>
            </a:r>
            <a:endParaRPr kumimoji="0" lang="ru-RU" altLang="ru-RU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3 ⋅ (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) = 3 (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6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6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).</a:t>
            </a:r>
            <a:endParaRPr kumimoji="0" lang="ru-RU" altLang="ru-RU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41312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AAC966-81A2-F378-2283-00975CACA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4440" y="3688702"/>
            <a:ext cx="2678676" cy="2926702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9152F4A9-69B9-2BB2-3EB4-9BE32A8983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3048" y="1107480"/>
            <a:ext cx="10642657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Правило 3.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Знак перед коэффициентом принадлежит 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только этому коэффициенту, 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а не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переменным. 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В выражении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</a:rPr>
              <a:t>+6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ru-RU" altLang="ru-RU" sz="3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число </a:t>
            </a: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FuturaPTBook"/>
              </a:rPr>
              <a:t>+6 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это коэффициент при букве </a:t>
            </a:r>
            <a:r>
              <a:rPr kumimoji="0" lang="ru-RU" altLang="ru-RU" sz="4000" b="0" i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</a:rPr>
              <a:t>b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9790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A01891A5-3715-3B6E-30C9-49600F4B0B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11772" y="358067"/>
            <a:ext cx="87703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Определим коэффициент в выражении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2 ⋅ 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⋅ 3 ⋅ 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b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⋅ 5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Перемножим отдельно числа и буквы: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756AEE-626C-8AF3-353D-2BA395FE8BD3}"/>
              </a:ext>
            </a:extLst>
          </p:cNvPr>
          <p:cNvSpPr txBox="1"/>
          <p:nvPr/>
        </p:nvSpPr>
        <p:spPr>
          <a:xfrm>
            <a:off x="1013926" y="2486999"/>
            <a:ext cx="105809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2 ⋅ 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a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 ⋅ 3 ⋅ 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b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 ⋅ 5 = 2 ⋅ 3 ⋅ 5 ⋅ 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a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 ⋅ 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b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 = 30 ⋅ 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ab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FuturaPTBook"/>
              </a:rPr>
              <a:t> = 30</a:t>
            </a:r>
            <a:r>
              <a:rPr lang="en-US" sz="3600" b="1" i="1" dirty="0">
                <a:solidFill>
                  <a:srgbClr val="00B050"/>
                </a:solidFill>
                <a:effectLst/>
                <a:latin typeface="FuturaPTBook"/>
              </a:rPr>
              <a:t>ab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D5D62-D9D7-496F-72B3-108CA56D2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87" y="4795911"/>
            <a:ext cx="1201322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Чтобы определить коэффициент в выражении, нужно отдельно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перемножить числа, входящие в это выражение,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и отдельно перемножить буквы.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Получившийся числовой сомножитель и будет коэффициентом.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A5097C-4E32-1741-C3A0-10BCF2EDE391}"/>
              </a:ext>
            </a:extLst>
          </p:cNvPr>
          <p:cNvSpPr txBox="1"/>
          <p:nvPr/>
        </p:nvSpPr>
        <p:spPr>
          <a:xfrm>
            <a:off x="3612566" y="3692602"/>
            <a:ext cx="49668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Коэффициент равен 30.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0303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3BAE75-9E30-7645-5B0A-B2DEE4096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338" y="0"/>
            <a:ext cx="2967135" cy="3241869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F40AE37-CB59-3D7C-604C-4E07DCFAA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982290" y="625645"/>
            <a:ext cx="787908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Пример 1.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5</a:t>
            </a: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+ 7</a:t>
            </a: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+ 11</a:t>
            </a: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Слагаемые 5</a:t>
            </a: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и 11</a:t>
            </a: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являются подобными.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DA87392-BD7A-573B-883B-035406BF3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81" y="2844982"/>
            <a:ext cx="12162304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Подобные слагаемые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это слагаемые, которые имеют одинаковую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буквенную часть. Например, рассмотрим выражение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5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+ 7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+ 11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Слагаемые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5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и 11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имеют одинаковую буквенную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часть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переменную 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Значит, слагаемые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5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и 11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являются подобными.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62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A1E598F4-BC6E-6D42-3D28-7506D719C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7681" y="1243789"/>
            <a:ext cx="11545147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Пример 2.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Привести подобные слагаемые в выражении 13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+ 24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15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. </a:t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В данном случае подобными являются все слагаемые.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Сложим их коэффициенты и результат </a:t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умножим на общую буквенную часть 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на переменную a: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13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+ 24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15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= (13 + 24 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15) ⋅ 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= 22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.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74986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09586AA4-F068-A953-7B9F-B52F5EB8EF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48380" y="711010"/>
            <a:ext cx="11259814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13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+ 24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15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= (13 + 24 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15) ⋅ 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 = 22</a:t>
            </a:r>
            <a:r>
              <a:rPr kumimoji="0" lang="ru-RU" altLang="ru-RU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uturaPTBook"/>
              </a:rPr>
              <a:t>.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Рассмотрим задание на приведение подобных слагаемых.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Обычно подобные</a:t>
            </a:r>
            <a:r>
              <a:rPr lang="ru-RU" altLang="ru-RU" sz="2800" dirty="0">
                <a:solidFill>
                  <a:srgbClr val="181920"/>
                </a:solidFill>
                <a:latin typeface="FuturaPTBook"/>
              </a:rPr>
              <a:t> 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слагаемые складывают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(вычитают), чтобы упростить выражение.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Это действие называют приведением подобных слагаемых.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Чтобы привести подобные слагаемые,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нужно сложить (вычесть) коэффициенты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этих слагаемых и полученный результат умножить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на общую буквенную часть.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Подобные слагаемые обычно приводят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 в уме и результат записывают сразу.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22640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78B72-C628-09B5-729B-D397F5173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43" y="1359177"/>
            <a:ext cx="6072673" cy="3985916"/>
          </a:xfrm>
        </p:spPr>
        <p:txBody>
          <a:bodyPr>
            <a:normAutofit/>
          </a:bodyPr>
          <a:lstStyle/>
          <a:p>
            <a:r>
              <a:rPr lang="ru-RU" sz="28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</a:t>
            </a:r>
            <a:br>
              <a:rPr lang="ru-RU" sz="28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8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56 + 42 : 14 – 7 = </a:t>
            </a:r>
            <a:b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(56 + 42) : (14 – 7) = </a:t>
            </a:r>
            <a:b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(56 + 42) : 14 – 7 = </a:t>
            </a:r>
            <a:b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56 + 42 : (14 – 7) = </a:t>
            </a:r>
            <a:br>
              <a:rPr lang="ru-RU" sz="2800" b="0" i="0" dirty="0">
                <a:solidFill>
                  <a:srgbClr val="181920"/>
                </a:solidFill>
                <a:effectLst/>
                <a:latin typeface="FuturaPTBook"/>
              </a:rPr>
            </a:br>
            <a:br>
              <a:rPr lang="ru-RU" sz="2800" dirty="0"/>
            </a:b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44E0D7-BC2D-5659-CE43-D2C071ED07E0}"/>
              </a:ext>
            </a:extLst>
          </p:cNvPr>
          <p:cNvSpPr txBox="1"/>
          <p:nvPr/>
        </p:nvSpPr>
        <p:spPr>
          <a:xfrm>
            <a:off x="6344816" y="1312323"/>
            <a:ext cx="572899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</a:t>
            </a:r>
          </a:p>
          <a:p>
            <a:pPr algn="just"/>
            <a:endParaRPr lang="ru-RU" sz="2800" b="0" i="0" dirty="0">
              <a:solidFill>
                <a:srgbClr val="18192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48 + 24:12 – 6 = </a:t>
            </a:r>
          </a:p>
          <a:p>
            <a:pPr algn="just"/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(48 + 24):(12 – 6) = </a:t>
            </a:r>
          </a:p>
          <a:p>
            <a:pPr algn="just"/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(48 + 24):12 – 6 = </a:t>
            </a:r>
          </a:p>
          <a:p>
            <a:pPr algn="just"/>
            <a:r>
              <a:rPr lang="ru-RU" sz="40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48 + 24:(12 – 6) = 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4F1C3F-FB47-D141-2686-8D9F535B0B34}"/>
              </a:ext>
            </a:extLst>
          </p:cNvPr>
          <p:cNvSpPr/>
          <p:nvPr/>
        </p:nvSpPr>
        <p:spPr>
          <a:xfrm>
            <a:off x="1098602" y="348543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вариант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90CACC-E466-0202-5BA5-5AD69A2463A8}"/>
              </a:ext>
            </a:extLst>
          </p:cNvPr>
          <p:cNvSpPr/>
          <p:nvPr/>
        </p:nvSpPr>
        <p:spPr>
          <a:xfrm>
            <a:off x="7313487" y="262819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вариант</a:t>
            </a:r>
          </a:p>
        </p:txBody>
      </p:sp>
    </p:spTree>
    <p:extLst>
      <p:ext uri="{BB962C8B-B14F-4D97-AF65-F5344CB8AC3E}">
        <p14:creationId xmlns:p14="http://schemas.microsoft.com/office/powerpoint/2010/main" val="3550882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9161E-78BF-03C4-7CE1-6E809389D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16" y="926840"/>
            <a:ext cx="5554822" cy="5803642"/>
          </a:xfrm>
          <a:ln w="76200">
            <a:solidFill>
              <a:srgbClr val="FF0000"/>
            </a:solidFill>
          </a:ln>
        </p:spPr>
        <p:txBody>
          <a:bodyPr>
            <a:noAutofit/>
          </a:bodyPr>
          <a:lstStyle/>
          <a:p>
            <a:b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Составьте буквенное выражение по условию задачи:</a:t>
            </a:r>
            <a:b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В 6 «Б» классе учится a девочек и 12 мальчиков. Сколько учеников в 6 «Б» классе? </a:t>
            </a:r>
            <a:b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В парке растёт 231 дерево, из них b деревьев составляют тополя, а остальные – клёны. Сколько клёнов растет в парке? </a:t>
            </a:r>
            <a:br>
              <a:rPr lang="ru-RU" sz="3200" b="0" i="0" dirty="0">
                <a:solidFill>
                  <a:srgbClr val="1819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372187-D2E2-D828-30A9-EC6D51D38AA0}"/>
              </a:ext>
            </a:extLst>
          </p:cNvPr>
          <p:cNvSpPr txBox="1"/>
          <p:nvPr/>
        </p:nvSpPr>
        <p:spPr>
          <a:xfrm>
            <a:off x="6021357" y="926840"/>
            <a:ext cx="5940488" cy="55092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Составьте буквенное выражение по условию задачи: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1. В 5 классе учится b мальчиков и 14 девочек. Сколько учеников в 5 классе? 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2. В парке растут 245 деревьев, из них d деревьев составляют тополя, а остальные клены. Сколько кленов растет в парке?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A438D5-984B-35FB-B9EF-FE76C837FBA6}"/>
              </a:ext>
            </a:extLst>
          </p:cNvPr>
          <p:cNvSpPr/>
          <p:nvPr/>
        </p:nvSpPr>
        <p:spPr>
          <a:xfrm>
            <a:off x="887108" y="54505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вариант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E143DB-02B3-3D6B-40CF-D26DAC915500}"/>
              </a:ext>
            </a:extLst>
          </p:cNvPr>
          <p:cNvSpPr/>
          <p:nvPr/>
        </p:nvSpPr>
        <p:spPr>
          <a:xfrm>
            <a:off x="6637876" y="3510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вариант</a:t>
            </a:r>
          </a:p>
        </p:txBody>
      </p:sp>
    </p:spTree>
    <p:extLst>
      <p:ext uri="{BB962C8B-B14F-4D97-AF65-F5344CB8AC3E}">
        <p14:creationId xmlns:p14="http://schemas.microsoft.com/office/powerpoint/2010/main" val="3739799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D7E92-192A-FD56-32CD-091D3FC04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637" y="945502"/>
            <a:ext cx="10515600" cy="7228114"/>
          </a:xfrm>
        </p:spPr>
        <p:txBody>
          <a:bodyPr>
            <a:noAutofit/>
          </a:bodyPr>
          <a:lstStyle/>
          <a:p>
            <a:r>
              <a:rPr lang="ru-RU" sz="5400" dirty="0">
                <a:effectLst/>
              </a:rPr>
              <a:t>Решите устно следующие примеры:</a:t>
            </a:r>
            <a:br>
              <a:rPr lang="ru-RU" sz="5400" dirty="0">
                <a:effectLst/>
              </a:rPr>
            </a:br>
            <a:r>
              <a:rPr lang="ru-RU" sz="5400" dirty="0">
                <a:effectLst/>
              </a:rPr>
              <a:t>1. (((100 </a:t>
            </a:r>
            <a:r>
              <a:rPr lang="ru-RU" sz="5400" dirty="0">
                <a:effectLst/>
                <a:latin typeface="Verdana" panose="020B0604030504040204" pitchFamily="34" charset="0"/>
              </a:rPr>
              <a:t>–</a:t>
            </a:r>
            <a:r>
              <a:rPr lang="ru-RU" sz="5400" dirty="0">
                <a:effectLst/>
              </a:rPr>
              <a:t> 55) · 2) : 18) · 5 =</a:t>
            </a:r>
            <a:br>
              <a:rPr lang="ru-RU" sz="5400" dirty="0">
                <a:effectLst/>
              </a:rPr>
            </a:br>
            <a:r>
              <a:rPr lang="ru-RU" sz="5400" dirty="0">
                <a:effectLst/>
              </a:rPr>
              <a:t>2. (((90 </a:t>
            </a:r>
            <a:r>
              <a:rPr lang="ru-RU" sz="5400" dirty="0">
                <a:effectLst/>
                <a:latin typeface="Verdana" panose="020B0604030504040204" pitchFamily="34" charset="0"/>
              </a:rPr>
              <a:t>–</a:t>
            </a:r>
            <a:r>
              <a:rPr lang="ru-RU" sz="5400" dirty="0">
                <a:effectLst/>
              </a:rPr>
              <a:t> 71) · 3) + 23) : 10 =</a:t>
            </a:r>
            <a:br>
              <a:rPr lang="ru-RU" sz="5400" dirty="0">
                <a:effectLst/>
              </a:rPr>
            </a:br>
            <a:r>
              <a:rPr lang="ru-RU" sz="5400" dirty="0">
                <a:effectLst/>
              </a:rPr>
              <a:t>3. (((14 · 3) + 18) · 5) </a:t>
            </a:r>
            <a:r>
              <a:rPr lang="ru-RU" sz="5400" dirty="0">
                <a:effectLst/>
                <a:latin typeface="Verdana" panose="020B0604030504040204" pitchFamily="34" charset="0"/>
              </a:rPr>
              <a:t>–</a:t>
            </a:r>
            <a:r>
              <a:rPr lang="ru-RU" sz="5400" dirty="0">
                <a:effectLst/>
              </a:rPr>
              <a:t> 125 =</a:t>
            </a:r>
            <a:br>
              <a:rPr lang="ru-RU" sz="5400" dirty="0">
                <a:effectLst/>
              </a:rPr>
            </a:br>
            <a:br>
              <a:rPr lang="ru-RU" sz="5400" dirty="0">
                <a:effectLst/>
              </a:rPr>
            </a:br>
            <a:br>
              <a:rPr lang="ru-RU" sz="5400" dirty="0">
                <a:effectLst/>
              </a:rPr>
            </a:br>
            <a:br>
              <a:rPr lang="ru-RU" sz="5400" dirty="0">
                <a:effectLst/>
              </a:rPr>
            </a:br>
            <a:br>
              <a:rPr lang="ru-RU" sz="5400" dirty="0">
                <a:effectLst/>
              </a:rPr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10780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A444803-962D-BE7A-B46C-B23274FDBB86}"/>
              </a:ext>
            </a:extLst>
          </p:cNvPr>
          <p:cNvSpPr txBox="1"/>
          <p:nvPr/>
        </p:nvSpPr>
        <p:spPr>
          <a:xfrm>
            <a:off x="2954694" y="25387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Как читаются буквенные выражения?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CC7AE13-30CD-0E70-7CDD-315824E158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703" t="37465" r="7431" b="25744"/>
          <a:stretch/>
        </p:blipFill>
        <p:spPr>
          <a:xfrm>
            <a:off x="261257" y="1139888"/>
            <a:ext cx="11410623" cy="350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22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BAABA1-46C0-44C7-0D08-05023F45B2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84" t="36998" r="6021" b="17911"/>
          <a:stretch/>
        </p:blipFill>
        <p:spPr>
          <a:xfrm>
            <a:off x="0" y="1461794"/>
            <a:ext cx="11935183" cy="35953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0204DD-9C84-6590-1EC1-5358F0BD3473}"/>
              </a:ext>
            </a:extLst>
          </p:cNvPr>
          <p:cNvSpPr txBox="1"/>
          <p:nvPr/>
        </p:nvSpPr>
        <p:spPr>
          <a:xfrm>
            <a:off x="2954694" y="25387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Как читаются буквенные выражения?</a:t>
            </a:r>
          </a:p>
        </p:txBody>
      </p:sp>
    </p:spTree>
    <p:extLst>
      <p:ext uri="{BB962C8B-B14F-4D97-AF65-F5344CB8AC3E}">
        <p14:creationId xmlns:p14="http://schemas.microsoft.com/office/powerpoint/2010/main" val="546245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D0450D-EE0F-15D3-0C1B-B661A8AEB4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14" t="25696" r="8928" b="16930"/>
          <a:stretch/>
        </p:blipFill>
        <p:spPr>
          <a:xfrm>
            <a:off x="360784" y="534955"/>
            <a:ext cx="11334541" cy="467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4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F2ED7-3E78-6674-F3F2-32008496B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841" y="422988"/>
            <a:ext cx="10515600" cy="3178627"/>
          </a:xfrm>
        </p:spPr>
        <p:txBody>
          <a:bodyPr>
            <a:normAutofit/>
          </a:bodyPr>
          <a:lstStyle/>
          <a:p>
            <a:r>
              <a:rPr lang="ru-RU" dirty="0"/>
              <a:t>Домашнее задание</a:t>
            </a:r>
            <a:br>
              <a:rPr lang="ru-RU" dirty="0"/>
            </a:br>
            <a:r>
              <a:rPr lang="ru-RU" dirty="0"/>
              <a:t>- выучить правила</a:t>
            </a:r>
            <a:br>
              <a:rPr lang="ru-RU" dirty="0"/>
            </a:br>
            <a:r>
              <a:rPr lang="ru-RU" dirty="0"/>
              <a:t>- стр. 164 №618</a:t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9B509EC4-3D05-BAD5-8C53-890775BB5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100" y="1971869"/>
            <a:ext cx="5948043" cy="44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20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396A0-74B7-34DA-A86C-32829CCA2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1267"/>
          </a:xfrm>
        </p:spPr>
        <p:txBody>
          <a:bodyPr>
            <a:normAutofit/>
          </a:bodyPr>
          <a:lstStyle/>
          <a:p>
            <a:r>
              <a:rPr lang="ru-RU" sz="3200" b="0" i="0" dirty="0">
                <a:solidFill>
                  <a:srgbClr val="181920"/>
                </a:solidFill>
                <a:effectLst/>
                <a:latin typeface="FuturaPTBook"/>
              </a:rPr>
              <a:t>При записи выражения для нахождения периметра прямоугольника со сторонами 5 см и 7 см допустили пропуски восстановите их: </a:t>
            </a:r>
            <a:br>
              <a:rPr lang="ru-RU" sz="32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200" b="0" i="0" dirty="0">
                <a:solidFill>
                  <a:srgbClr val="181920"/>
                </a:solidFill>
                <a:effectLst/>
                <a:latin typeface="FuturaPTBook"/>
              </a:rPr>
              <a:t>5*    + 7*    , а при записи выражения для нахождения периметра прямоугольника со сторонами 3 см и 8 см также допустили пропуски и их надо восстановить: (3+8)*    .</a:t>
            </a:r>
            <a:endParaRPr lang="ru-RU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900546-CEBE-C239-FF75-82E41D4517E3}"/>
              </a:ext>
            </a:extLst>
          </p:cNvPr>
          <p:cNvSpPr/>
          <p:nvPr/>
        </p:nvSpPr>
        <p:spPr>
          <a:xfrm>
            <a:off x="1349829" y="3124815"/>
            <a:ext cx="391886" cy="391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3C3D69-0CF2-C04B-CB27-D7754E11466F}"/>
              </a:ext>
            </a:extLst>
          </p:cNvPr>
          <p:cNvSpPr/>
          <p:nvPr/>
        </p:nvSpPr>
        <p:spPr>
          <a:xfrm>
            <a:off x="2565918" y="3124815"/>
            <a:ext cx="391886" cy="391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E564B82-98C9-0556-B5FE-C4A08BE3DCCD}"/>
              </a:ext>
            </a:extLst>
          </p:cNvPr>
          <p:cNvSpPr/>
          <p:nvPr/>
        </p:nvSpPr>
        <p:spPr>
          <a:xfrm>
            <a:off x="9240417" y="4403109"/>
            <a:ext cx="391886" cy="391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43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FD50A140-8E6E-8652-FCD3-3E64ACC75E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8990" y="396967"/>
            <a:ext cx="11874020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Запиши выражение для нахождения периметра прямоугольника </a:t>
            </a:r>
            <a:b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со сторонами </a:t>
            </a:r>
            <a:r>
              <a:rPr kumimoji="0" lang="ru-RU" altLang="ru-RU" sz="4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 см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и </a:t>
            </a:r>
            <a:r>
              <a:rPr kumimoji="0" lang="ru-RU" altLang="ru-RU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4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 см. 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AF908615-9FCF-E1A6-22A0-78246260C5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46B171-1E55-100E-DC1B-646103AB0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956" y="2401076"/>
            <a:ext cx="9518470" cy="396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76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FC207F99-5279-566B-9A1B-800B867E68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-3184" y="450946"/>
            <a:ext cx="1197443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Выражение для нахождения периметра –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 · 2 + 4 · 2 или (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 + 4) · 2.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Мы будем рассматривать упрощённый вариант 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выражений –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 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(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 + 4) · 2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cs typeface="Arial" panose="020B0604020202020204" pitchFamily="34" charset="0"/>
              </a:rPr>
              <a:t>.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F137B9-68D4-2410-1951-1CB76D568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397" y="2366477"/>
            <a:ext cx="8096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85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BF9D7-D4E2-A423-A60A-D2DB2EAD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224051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181920"/>
                </a:solidFill>
                <a:effectLst/>
                <a:latin typeface="FuturaPTBook"/>
              </a:rPr>
              <a:t>Для записей выражений используют математические операции: знаки арифметических действий, такие, как умножение, деление, сложение, вычитание.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9404FC-17F5-A12C-27BF-1B455C1B4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387" y="3589176"/>
            <a:ext cx="5323309" cy="313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1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37160-9CD6-9C37-0504-970A0E847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433" y="1634088"/>
            <a:ext cx="10515600" cy="4667185"/>
          </a:xfrm>
        </p:spPr>
        <p:txBody>
          <a:bodyPr>
            <a:noAutofit/>
          </a:bodyPr>
          <a:lstStyle/>
          <a:p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Запись (5 + 7) ⋅ 2 </a:t>
            </a:r>
            <a:r>
              <a:rPr lang="ru-RU" sz="3600" b="0" i="0" dirty="0"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это числовое выражение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Выражения, которые содержат только числа и математические операции, называются </a:t>
            </a:r>
            <a:r>
              <a:rPr lang="ru-RU" sz="3600" b="1" i="1" dirty="0">
                <a:solidFill>
                  <a:srgbClr val="BD10E0"/>
                </a:solidFill>
                <a:effectLst/>
                <a:latin typeface="FuturaPTBook"/>
              </a:rPr>
              <a:t>числовыми</a:t>
            </a: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выражениями.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Выполним арифметические действия.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(5 + 7) · 2 = 12 · 2 = 24.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 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  <a:t>Число 24 является значением числового выражения.</a:t>
            </a:r>
            <a:br>
              <a:rPr lang="ru-RU" sz="3600" b="0" i="0" dirty="0">
                <a:solidFill>
                  <a:srgbClr val="181920"/>
                </a:solidFill>
                <a:effectLst/>
                <a:latin typeface="FuturaPTBook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3210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3DE4BB46-6002-4DFD-3587-947E720BC4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41342" y="774439"/>
            <a:ext cx="1107546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Запись (</a:t>
            </a:r>
            <a:r>
              <a:rPr kumimoji="0" lang="ru-RU" altLang="ru-RU" sz="3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+ 4) ⋅ 2 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это буквенное выражение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Выражения, которые содержат буквы, числа и 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математические операции, называются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1" i="1" u="none" strike="noStrike" cap="none" normalizeH="0" baseline="0" dirty="0">
                <a:ln>
                  <a:noFill/>
                </a:ln>
                <a:solidFill>
                  <a:srgbClr val="BD10E0"/>
                </a:solidFill>
                <a:effectLst/>
                <a:latin typeface="FuturaPTBook"/>
              </a:rPr>
              <a:t>буквенными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выражениями.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Примеры буквенных выражений: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⋅ 3; </a:t>
            </a:r>
            <a:r>
              <a:rPr kumimoji="0" lang="ru-RU" altLang="ru-RU" sz="3600" b="0" i="1" u="none" strike="noStrike" cap="none" normalizeH="0" baseline="0" dirty="0" err="1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ab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; 5 ⋅ (</a:t>
            </a:r>
            <a:r>
              <a:rPr kumimoji="0" lang="ru-RU" altLang="ru-RU" sz="3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36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).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38077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1F6DB131-2EB5-1AF7-726A-107E3C1E87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13143" y="72421"/>
            <a:ext cx="10565713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Коэффициент обычно пишут перед буквенными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множителями: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⋅ 3 = 3 ⋅ 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;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1" u="none" strike="noStrike" cap="none" normalizeH="0" baseline="0" dirty="0" err="1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ab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= 1 ⋅ </a:t>
            </a:r>
            <a:r>
              <a:rPr kumimoji="0" lang="ru-RU" altLang="ru-RU" sz="3200" b="0" i="1" u="none" strike="noStrike" cap="none" normalizeH="0" baseline="0" dirty="0" err="1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ab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;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5 ⋅ (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a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Verdana" panose="020B0604030504040204" pitchFamily="34" charset="0"/>
              </a:rPr>
              <a:t>–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r>
              <a:rPr kumimoji="0" lang="ru-RU" altLang="ru-RU" sz="3200" b="0" i="1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b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).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 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Если выражение является произведением числа 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и одной или нескольких букв,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то это число называют числовым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коэффициентом (или просто коэффициентом).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Если перед буквой в выражении нет числа, то </a:t>
            </a:r>
            <a:b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</a:b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181920"/>
                </a:solidFill>
                <a:effectLst/>
                <a:latin typeface="FuturaPTBook"/>
              </a:rPr>
              <a:t>коэффициент считаем равным 1.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743975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1042</Words>
  <Application>Microsoft Office PowerPoint</Application>
  <PresentationFormat>Широкоэкранный</PresentationFormat>
  <Paragraphs>73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FuturaPTBook</vt:lpstr>
      <vt:lpstr>Times New Roman</vt:lpstr>
      <vt:lpstr>Verdana</vt:lpstr>
      <vt:lpstr>Тема Office</vt:lpstr>
      <vt:lpstr>Применение букв для записи математических выражений и предложений Буквенные выражения</vt:lpstr>
      <vt:lpstr>Решите устно следующие примеры: 1. (((100 – 55) · 2) : 18) · 5 = 2. (((90 – 71) · 3) + 23) : 10 = 3. (((14 · 3) + 18) · 5) – 125 =     </vt:lpstr>
      <vt:lpstr>При записи выражения для нахождения периметра прямоугольника со сторонами 5 см и 7 см допустили пропуски восстановите их:  5*    + 7*    , а при записи выражения для нахождения периметра прямоугольника со сторонами 3 см и 8 см также допустили пропуски и их надо восстановить: (3+8)*    .</vt:lpstr>
      <vt:lpstr>Запиши выражение для нахождения периметра прямоугольника  со сторонами a см и 4 см. </vt:lpstr>
      <vt:lpstr>Выражение для нахождения периметра –  a · 2 + 4 · 2 или (a + 4) · 2.  Мы будем рассматривать упрощённый вариант выражений –  (a + 4) · 2. </vt:lpstr>
      <vt:lpstr>Для записей выражений используют математические операции: знаки арифметических действий, такие, как умножение, деление, сложение, вычитание.</vt:lpstr>
      <vt:lpstr>Запись (5 + 7) ⋅ 2 – это числовое выражение   Выражения, которые содержат только числа и математические операции, называются числовыми выражениями.   Выполним арифметические действия.   (5 + 7) · 2 = 12 · 2 = 24.   Число 24 является значением числового выражения. </vt:lpstr>
      <vt:lpstr>Запись (a + 4) ⋅ 2 – это буквенное выражение   Выражения, которые содержат буквы, числа и  математические операции, называются буквенными выражениями.   Примеры буквенных выражений: a ⋅ 3; ab; 5 ⋅ (a – b).</vt:lpstr>
      <vt:lpstr>Коэффициент обычно пишут перед буквенными  множителями:   a ⋅ 3 = 3 ⋅ a; ab = 1 ⋅ ab; 5 ⋅ (a – b).   Если выражение является произведением числа  и одной или нескольких букв,  то это число называют числовым  коэффициентом (или просто коэффициентом). Если перед буквой в выражении нет числа, то  коэффициент считаем равным 1.</vt:lpstr>
      <vt:lpstr>Степень в буквенном выражении записывается по аналогии  со степенью числового выражения.  Читается «a в третьей степени» или «a в кубе». </vt:lpstr>
      <vt:lpstr>Правило 1.  Знак умножения в буквенных выражениях  пишут только между числами.   3 ⋅ 27a.</vt:lpstr>
      <vt:lpstr>Правило 2.  Знак умножения в буквенных выражениях опускается,  если он стоит между буквой и числом.   7 ⋅ a = 7a; a ⋅ b = ab; 3 ⋅ (a – b) = 3 (a – b).</vt:lpstr>
      <vt:lpstr>Правило 3.  Знак перед коэффициентом принадлежит  только этому коэффициенту,  а не переменным. В выражении +6 b число +6 – это коэффициент при букве b. </vt:lpstr>
      <vt:lpstr>Определим коэффициент в выражении  2 ⋅ a ⋅ 3 ⋅ b ⋅ 5.  Перемножим отдельно числа и буквы: </vt:lpstr>
      <vt:lpstr>Пример 1. 5a + 7b + 11a. Слагаемые 5a и 11a являются подобными. </vt:lpstr>
      <vt:lpstr>Пример 2. Привести подобные слагаемые в выражении 13a + 24a – 15a.  В данном случае подобными являются все слагаемые. Сложим их коэффициенты и результат  умножим на общую буквенную часть – на переменную a:   13a + 24a – 15a = (13 + 24 – 15) ⋅ a = 22a.</vt:lpstr>
      <vt:lpstr>13a + 24a – 15a = (13 + 24 – 15) ⋅ a = 22a.   Рассмотрим задание на приведение подобных слагаемых.  Обычно подобные слагаемые складывают  (вычитают), чтобы упростить выражение.  Это действие называют приведением подобных слагаемых. Чтобы привести подобные слагаемые,  нужно сложить (вычесть) коэффициенты  этих слагаемых и полученный результат умножить  на общую буквенную часть. Подобные слагаемые обычно приводят  в уме и результат записывают сразу.</vt:lpstr>
      <vt:lpstr>Найдите значение выражения:  56 + 42 : 14 – 7 =  (56 + 42) : (14 – 7) =  (56 + 42) : 14 – 7 =  56 + 42 : (14 – 7) =   </vt:lpstr>
      <vt:lpstr> Составьте буквенное выражение по условию задачи: 1. В 6 «Б» классе учится a девочек и 12 мальчиков. Сколько учеников в 6 «Б» классе?  2. В парке растёт 231 дерево, из них b деревьев составляют тополя, а остальные – клёны. Сколько клёнов растет в парке?  </vt:lpstr>
      <vt:lpstr>Презентация PowerPoint</vt:lpstr>
      <vt:lpstr>Презентация PowerPoint</vt:lpstr>
      <vt:lpstr>Презентация PowerPoint</vt:lpstr>
      <vt:lpstr>Домашнее задание - выучить правила - стр. 164 №618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Буквенные выражения</dc:title>
  <dc:creator>Angelochek</dc:creator>
  <cp:lastModifiedBy>Angelochek</cp:lastModifiedBy>
  <cp:revision>4</cp:revision>
  <dcterms:created xsi:type="dcterms:W3CDTF">2024-01-08T06:43:53Z</dcterms:created>
  <dcterms:modified xsi:type="dcterms:W3CDTF">2024-01-08T08:40:33Z</dcterms:modified>
</cp:coreProperties>
</file>