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97" r:id="rId2"/>
    <p:sldId id="276" r:id="rId3"/>
    <p:sldId id="298" r:id="rId4"/>
    <p:sldId id="269" r:id="rId5"/>
    <p:sldId id="285" r:id="rId6"/>
    <p:sldId id="294" r:id="rId7"/>
    <p:sldId id="295" r:id="rId8"/>
    <p:sldId id="296" r:id="rId9"/>
    <p:sldId id="299" r:id="rId10"/>
    <p:sldId id="302" r:id="rId11"/>
    <p:sldId id="304" r:id="rId12"/>
    <p:sldId id="305" r:id="rId13"/>
    <p:sldId id="306" r:id="rId14"/>
    <p:sldId id="307" r:id="rId15"/>
    <p:sldId id="309" r:id="rId16"/>
    <p:sldId id="311" r:id="rId17"/>
    <p:sldId id="312" r:id="rId18"/>
    <p:sldId id="313" r:id="rId19"/>
    <p:sldId id="314" r:id="rId20"/>
    <p:sldId id="315" r:id="rId21"/>
    <p:sldId id="316" r:id="rId22"/>
    <p:sldId id="317" r:id="rId23"/>
    <p:sldId id="318" r:id="rId24"/>
    <p:sldId id="319" r:id="rId25"/>
    <p:sldId id="321" r:id="rId26"/>
    <p:sldId id="322" r:id="rId27"/>
    <p:sldId id="323" r:id="rId28"/>
    <p:sldId id="325" r:id="rId29"/>
    <p:sldId id="301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120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06246-9F09-4088-A6A7-A825B28FB360}" type="datetimeFigureOut">
              <a:rPr lang="ru-RU" smtClean="0"/>
              <a:t>пн 08.01.24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0DC6D-3F77-47F2-A4B1-4028216AB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595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60DC6D-3F77-47F2-A4B1-4028216AB320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464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пн 08.01.24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3" Type="http://schemas.openxmlformats.org/officeDocument/2006/relationships/slide" Target="slide6.xml"/><Relationship Id="rId21" Type="http://schemas.openxmlformats.org/officeDocument/2006/relationships/slide" Target="slide24.xml"/><Relationship Id="rId7" Type="http://schemas.openxmlformats.org/officeDocument/2006/relationships/slide" Target="slide10.xml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5" Type="http://schemas.openxmlformats.org/officeDocument/2006/relationships/slide" Target="slide28.xml"/><Relationship Id="rId2" Type="http://schemas.openxmlformats.org/officeDocument/2006/relationships/slide" Target="slide5.xml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24" Type="http://schemas.openxmlformats.org/officeDocument/2006/relationships/slide" Target="slide27.xml"/><Relationship Id="rId5" Type="http://schemas.openxmlformats.org/officeDocument/2006/relationships/slide" Target="slide8.xml"/><Relationship Id="rId15" Type="http://schemas.openxmlformats.org/officeDocument/2006/relationships/slide" Target="slide18.xml"/><Relationship Id="rId23" Type="http://schemas.openxmlformats.org/officeDocument/2006/relationships/slide" Target="slide26.xml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7.xml"/><Relationship Id="rId22" Type="http://schemas.openxmlformats.org/officeDocument/2006/relationships/slide" Target="slide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-99392"/>
            <a:ext cx="7772400" cy="2592387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6000" dirty="0">
                <a:latin typeface="Monotype Corsiva" pitchFamily="66" charset="0"/>
              </a:rPr>
              <a:t/>
            </a:r>
            <a:br>
              <a:rPr lang="ru-RU" sz="6000" dirty="0">
                <a:latin typeface="Monotype Corsiva" pitchFamily="66" charset="0"/>
              </a:rPr>
            </a:br>
            <a:r>
              <a:rPr lang="ru-RU" sz="6000" dirty="0">
                <a:latin typeface="Monotype Corsiva" pitchFamily="66" charset="0"/>
              </a:rPr>
              <a:t/>
            </a:r>
            <a:br>
              <a:rPr lang="ru-RU" sz="6000" dirty="0">
                <a:latin typeface="Monotype Corsiva" pitchFamily="66" charset="0"/>
              </a:rPr>
            </a:br>
            <a:r>
              <a:rPr lang="ru-RU" sz="6000" dirty="0">
                <a:latin typeface="Monotype Corsiva" pitchFamily="66" charset="0"/>
              </a:rPr>
              <a:t/>
            </a:r>
            <a:br>
              <a:rPr lang="ru-RU" sz="6000" dirty="0">
                <a:latin typeface="Monotype Corsiva" pitchFamily="66" charset="0"/>
              </a:rPr>
            </a:br>
            <a:r>
              <a:rPr lang="ru-RU" sz="6000" dirty="0">
                <a:latin typeface="Monotype Corsiva" pitchFamily="66" charset="0"/>
              </a:rPr>
              <a:t/>
            </a:r>
            <a:br>
              <a:rPr lang="ru-RU" sz="6000" dirty="0">
                <a:latin typeface="Monotype Corsiva" pitchFamily="66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азработка для проведения занятия (игры) по теме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«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света</a:t>
            </a:r>
            <a:r>
              <a:rPr lang="ru-RU" sz="4900" dirty="0" smtClean="0">
                <a:solidFill>
                  <a:schemeClr val="accent1"/>
                </a:solidFill>
                <a:latin typeface="Monotype Corsiva" panose="03010101010201010101" pitchFamily="66" charset="0"/>
              </a:rPr>
              <a:t>»</a:t>
            </a:r>
            <a:r>
              <a:rPr lang="ru-RU" sz="4900" dirty="0"/>
              <a:t/>
            </a:r>
            <a:br>
              <a:rPr lang="ru-RU" sz="4900" dirty="0"/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(обобщение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 знаний) </a:t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физика</a:t>
            </a:r>
            <a:endParaRPr lang="ru-RU" sz="31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313" y="4724400"/>
            <a:ext cx="6400800" cy="1008063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Шелудько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Лариса Михайловна -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физики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КГБПОУ «</a:t>
            </a:r>
            <a:r>
              <a:rPr lang="ru-RU" alt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Лесосибирский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технологический техникум»</a:t>
            </a:r>
          </a:p>
        </p:txBody>
      </p:sp>
    </p:spTree>
    <p:extLst>
      <p:ext uri="{BB962C8B-B14F-4D97-AF65-F5344CB8AC3E}">
        <p14:creationId xmlns:p14="http://schemas.microsoft.com/office/powerpoint/2010/main" val="22822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Фокусное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собирающей линзы 0,2 м. На каком расстоянии от линзы следует поместить предмет, чтобы его изображение было в натуральную величину?</a:t>
            </a:r>
          </a:p>
          <a:p>
            <a:pPr marL="0" indent="0">
              <a:buNone/>
            </a:pP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0,1 м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0,2 м	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0,4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0,8 м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0,4 м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172400" y="6093296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0" descr="watermark_300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653136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404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фокусное расстояние собирающей линзы, если действительное изображение предмета, помещенного в 15 см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линзы, получится на расстоянии 30 см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нее.</a:t>
            </a:r>
          </a:p>
          <a:p>
            <a:pPr marL="0" indent="0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0,1 м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 м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 м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 м 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0,5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                   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0,1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437112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Управляющая кнопка: далее 7">
            <a:hlinkClick r:id="rId3" action="ppaction://hlinksldjump" highlightClick="1"/>
          </p:cNvPr>
          <p:cNvSpPr/>
          <p:nvPr/>
        </p:nvSpPr>
        <p:spPr>
          <a:xfrm>
            <a:off x="8172400" y="6021288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305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309939"/>
          </a:xfrm>
        </p:spPr>
        <p:txBody>
          <a:bodyPr/>
          <a:lstStyle/>
          <a:p>
            <a:pPr marL="0" lv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Угол падения луча света на зеркало уменьшился на 5°. Как изменился при этом угол отражения?</a:t>
            </a:r>
          </a:p>
          <a:p>
            <a:pPr marL="0" lv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  <a:p>
            <a:pPr marL="0" lvl="0" indent="0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</a:p>
          <a:p>
            <a:pPr marL="0" lvl="0" indent="0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уменьшился</a:t>
            </a:r>
          </a:p>
          <a:p>
            <a:pPr marL="0" lvl="0" indent="0">
              <a:buNone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8028384" y="6093296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10" descr="watermark_300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221088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1848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12776"/>
            <a:ext cx="8003232" cy="4176464"/>
          </a:xfrm>
        </p:spPr>
        <p:txBody>
          <a:bodyPr>
            <a:normAutofit fontScale="85000" lnSpcReduction="10000"/>
          </a:bodyPr>
          <a:lstStyle/>
          <a:p>
            <a:pPr marL="0" lv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связаны между собой скорость света в вакууме, скорость света в среде и показатель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преломления?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marL="0" lv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dirty="0" smtClean="0"/>
              <a:t>n </a:t>
            </a:r>
            <a:r>
              <a:rPr lang="ru-RU" dirty="0"/>
              <a:t>= </a:t>
            </a:r>
            <a:r>
              <a:rPr lang="ru-RU" dirty="0" smtClean="0"/>
              <a:t>c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Ʋ</a:t>
            </a:r>
            <a:r>
              <a:rPr lang="ru-RU" dirty="0" smtClean="0"/>
              <a:t>	  </a:t>
            </a:r>
          </a:p>
          <a:p>
            <a:pPr marL="0" lvl="0" indent="0">
              <a:buNone/>
            </a:pPr>
            <a:r>
              <a:rPr lang="ru-RU" dirty="0" smtClean="0"/>
              <a:t>   n =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Ʋ</a:t>
            </a:r>
            <a:r>
              <a:rPr lang="ru-RU" dirty="0" smtClean="0"/>
              <a:t> /</a:t>
            </a:r>
            <a:r>
              <a:rPr lang="ru-RU" dirty="0"/>
              <a:t>c	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   n </a:t>
            </a:r>
            <a:r>
              <a:rPr lang="ru-RU" dirty="0"/>
              <a:t>= c</a:t>
            </a:r>
            <a:r>
              <a:rPr lang="ru-RU" dirty="0" smtClean="0"/>
              <a:t>/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/>
              <a:t>	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 </a:t>
            </a:r>
            <a:r>
              <a:rPr lang="ru-RU" dirty="0" err="1" smtClean="0"/>
              <a:t>sin</a:t>
            </a:r>
            <a:r>
              <a:rPr lang="ru-RU" dirty="0" smtClean="0"/>
              <a:t>α </a:t>
            </a:r>
            <a:r>
              <a:rPr lang="ru-RU" dirty="0"/>
              <a:t>= c</a:t>
            </a:r>
            <a:r>
              <a:rPr lang="ru-RU" dirty="0" smtClean="0"/>
              <a:t>/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Ʋ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/>
              <a:t>	</a:t>
            </a:r>
          </a:p>
          <a:p>
            <a:pPr marL="0" lvl="0" indent="0">
              <a:buNone/>
            </a:pPr>
            <a:r>
              <a:rPr lang="ru-RU" dirty="0" smtClean="0"/>
              <a:t> </a:t>
            </a:r>
            <a:r>
              <a:rPr lang="ru-RU" dirty="0" err="1"/>
              <a:t>cos</a:t>
            </a:r>
            <a:r>
              <a:rPr lang="ru-RU" dirty="0"/>
              <a:t>α </a:t>
            </a:r>
            <a:r>
              <a:rPr lang="ru-RU" dirty="0" smtClean="0"/>
              <a:t>=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Ʋ</a:t>
            </a:r>
            <a:r>
              <a:rPr lang="ru-RU" dirty="0" smtClean="0"/>
              <a:t> /c</a:t>
            </a:r>
          </a:p>
          <a:p>
            <a:pPr marL="0" lvl="0" indent="0" algn="ctr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n </a:t>
            </a:r>
            <a:r>
              <a:rPr lang="ru-RU" dirty="0">
                <a:solidFill>
                  <a:srgbClr val="FF0000"/>
                </a:solidFill>
              </a:rPr>
              <a:t>= c/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581128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8028384" y="6021288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5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003232" cy="5141167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предмет высотой 1,6 см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 от рассеивающей линзы на расстоянии, равном ее фокусному расстоянию, то высота изображения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равна</a:t>
            </a:r>
          </a:p>
          <a:p>
            <a:pPr marL="0" lv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1,6 см</a:t>
            </a:r>
          </a:p>
          <a:p>
            <a:pPr marL="0" lv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3,2 см</a:t>
            </a:r>
          </a:p>
          <a:p>
            <a:pPr marL="0" lv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0,8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	</a:t>
            </a:r>
          </a:p>
          <a:p>
            <a:pPr marL="0" lv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0,4 см                  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0,8см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/>
          </a:p>
        </p:txBody>
      </p:sp>
      <p:pic>
        <p:nvPicPr>
          <p:cNvPr id="5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293096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8028384" y="6021288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902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536504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рисунке приведены схемы хода лучей в глазе при близорукости и дальнозоркости. Какая схема соответствует близорукости? Какие линзы нужны для очков в этом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случае?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рассеивающие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рассеивающие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 собирающие	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собирающие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рассеивающие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013176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8028384" y="6021288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image191.jpeg" descr="оптика3"/>
          <p:cNvPicPr>
            <a:picLocks noGrp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788024" y="1700808"/>
            <a:ext cx="4038600" cy="1331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45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003232" cy="3412976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Какова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 измерения оптической силы линзы?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дптр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149080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8028384" y="6021288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05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556792"/>
                <a:ext cx="8003232" cy="3412976"/>
              </a:xfrm>
            </p:spPr>
            <p:txBody>
              <a:bodyPr>
                <a:normAutofit fontScale="77500" lnSpcReduction="20000"/>
              </a:bodyPr>
              <a:lstStyle/>
              <a:p>
                <a:pPr marL="0" indent="0">
                  <a:buNone/>
                </a:pPr>
                <a:r>
                  <a:rPr lang="ru-RU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altLang="ru-RU" sz="26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Как </a:t>
                </a:r>
                <a:r>
                  <a:rPr lang="ru-RU" altLang="ru-RU" sz="2600" dirty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называется физическая величина, вычисляемая по </a:t>
                </a:r>
                <a:r>
                  <a:rPr lang="ru-RU" altLang="ru-RU" sz="2600" dirty="0" smtClean="0"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формуле </a:t>
                </a:r>
                <a:r>
                  <a:rPr lang="ru-RU" dirty="0" smtClean="0"/>
                  <a:t>Г</a:t>
                </a:r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Н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altLang="ru-RU" sz="2600" dirty="0"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0" indent="0">
                  <a:buNone/>
                </a:pPr>
                <a:endParaRPr lang="ru-RU" sz="20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ru-RU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оптическая сила линзы	</a:t>
                </a:r>
                <a:endParaRPr lang="ru-RU" sz="21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ru-RU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показатель преломления</a:t>
                </a:r>
              </a:p>
              <a:p>
                <a:pPr lvl="1"/>
                <a:r>
                  <a:rPr lang="ru-RU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фокусное </a:t>
                </a:r>
                <a:r>
                  <a:rPr lang="ru-RU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расстояние</a:t>
                </a:r>
              </a:p>
              <a:p>
                <a:pPr lvl="1"/>
                <a:r>
                  <a:rPr lang="ru-RU" sz="21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2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увеличение линзы</a:t>
                </a:r>
              </a:p>
              <a:p>
                <a:pPr marL="0" lvl="1" indent="0">
                  <a:buNone/>
                </a:pPr>
                <a:r>
                  <a:rPr lang="ru-RU" sz="1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</a:t>
                </a:r>
              </a:p>
              <a:p>
                <a:pPr marL="0" lvl="1" indent="0">
                  <a:buNone/>
                </a:pPr>
                <a:endParaRPr lang="ru-RU" sz="18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lvl="1" indent="0">
                  <a:buNone/>
                </a:pPr>
                <a:r>
                  <a:rPr lang="ru-RU" sz="1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</a:t>
                </a:r>
              </a:p>
              <a:p>
                <a:pPr marL="0" lvl="1" indent="0">
                  <a:buNone/>
                </a:pPr>
                <a:r>
                  <a:rPr lang="ru-RU" sz="1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увеличение</a:t>
                </a:r>
              </a:p>
              <a:p>
                <a:pPr marL="0" lvl="1" indent="0">
                  <a:buNone/>
                </a:pPr>
                <a:r>
                  <a:rPr lang="ru-RU" sz="1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1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                       </a:t>
                </a:r>
                <a:r>
                  <a:rPr lang="ru-RU" sz="1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линзы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556792"/>
                <a:ext cx="8003232" cy="3412976"/>
              </a:xfrm>
              <a:blipFill>
                <a:blip r:embed="rId2"/>
                <a:stretch>
                  <a:fillRect t="-10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10" descr="watermark_300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861048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Управляющая кнопка: далее 5">
            <a:hlinkClick r:id="rId4" action="ppaction://hlinksldjump" highlightClick="1"/>
          </p:cNvPr>
          <p:cNvSpPr/>
          <p:nvPr/>
        </p:nvSpPr>
        <p:spPr>
          <a:xfrm>
            <a:off x="8028384" y="6021288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003232" cy="3412976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Для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 чтобы свет от огня маяка был виден как можно дальше, какое зеркало лучше поставить позади источника света?</a:t>
            </a: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плоское</a:t>
            </a: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выпуклое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огнутое</a:t>
            </a:r>
          </a:p>
          <a:p>
            <a:pPr lvl="1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выпукло-вогнутое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</a:t>
            </a:r>
          </a:p>
          <a:p>
            <a:pPr marL="0" lvl="1" indent="0">
              <a:buNone/>
            </a:pP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None/>
            </a:pP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вогнутое</a:t>
            </a: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37112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8028384" y="5949280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701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15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 света падает на плоское зеркало. Угол отражения равен 12°. Угол между падающим лучом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зеркалом равен?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78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37112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028384" y="5949280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56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646246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и систематизация знаний по данной теме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>
              <a:defRPr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повторить теоретический материал по теме;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практический навык- решение задач по теме;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мотивировать обучающихся к изучению предмета.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defRPr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чувство уважения друг к другу; доброжелательность,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товарищества и сопереживания;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инициативность и активность;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упорство и настойчивость в достижении цели.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defRPr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память, внимание;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обучающихся коммуникативные способности.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>
              <a:defRPr/>
            </a:pP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компьютер, мультимедийный проектор, презентация.</a:t>
            </a:r>
          </a:p>
        </p:txBody>
      </p:sp>
    </p:spTree>
    <p:extLst>
      <p:ext uri="{BB962C8B-B14F-4D97-AF65-F5344CB8AC3E}">
        <p14:creationId xmlns:p14="http://schemas.microsoft.com/office/powerpoint/2010/main" val="50903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16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268760"/>
            <a:ext cx="5050904" cy="452596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Студент,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изучая законы геометрической оптики, провёл опыт по преломлению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света.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он направил узкий пучок света на стеклянную пластину. Пользуясь приведённой таблицей, выберите </a:t>
            </a:r>
            <a:r>
              <a:rPr lang="ru-RU" sz="29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 правильных </a:t>
            </a:r>
            <a:r>
              <a:rPr lang="ru-RU" sz="29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утверждения</a:t>
            </a:r>
            <a:endParaRPr lang="ru-RU" sz="2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 Угол падения равен 70°.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Показатель преломления стекла примерно равен 1,47.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Угол преломления равен 50°.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Наблюдается полное внутреннее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 Угол отражения равен 20°.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1;2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229200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028384" y="5949280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Объект 6" descr="hello_html_37fb4a57.png"/>
          <p:cNvPicPr>
            <a:picLocks noGrp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68760"/>
            <a:ext cx="2514286" cy="195238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587831"/>
              </p:ext>
            </p:extLst>
          </p:nvPr>
        </p:nvGraphicFramePr>
        <p:xfrm>
          <a:off x="899592" y="2420888"/>
          <a:ext cx="3888432" cy="913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8071">
                  <a:extLst>
                    <a:ext uri="{9D8B030D-6E8A-4147-A177-3AD203B41FA5}">
                      <a16:colId xmlns:a16="http://schemas.microsoft.com/office/drawing/2014/main" val="4001346908"/>
                    </a:ext>
                  </a:extLst>
                </a:gridCol>
                <a:gridCol w="720081">
                  <a:extLst>
                    <a:ext uri="{9D8B030D-6E8A-4147-A177-3AD203B41FA5}">
                      <a16:colId xmlns:a16="http://schemas.microsoft.com/office/drawing/2014/main" val="370375033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374089202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7093869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211882595"/>
                    </a:ext>
                  </a:extLst>
                </a:gridCol>
              </a:tblGrid>
              <a:tr h="384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угол 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20°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40°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50°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70°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7628221"/>
                  </a:ext>
                </a:extLst>
              </a:tr>
              <a:tr h="2637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sin</a:t>
                      </a:r>
                      <a:r>
                        <a:rPr lang="ru-RU" sz="1400" dirty="0">
                          <a:effectLst/>
                        </a:rPr>
                        <a:t>α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0,34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0,64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0,78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0,94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67041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3052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17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Каково фокусное расстояние собирающей линзы, дающей мнимое изображение предмета, помещенно­го перед ней на расстоянии 0,6 м? Расстояние от лин­зы до изображения 1,2 м</a:t>
            </a:r>
          </a:p>
          <a:p>
            <a:pPr marL="0" indent="0">
              <a:buNone/>
            </a:pPr>
            <a:r>
              <a:rPr lang="ru-RU" dirty="0" smtClean="0"/>
              <a:t>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1,2 м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933056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Управляющая кнопка: далее 7">
            <a:hlinkClick r:id="rId3" action="ppaction://hlinksldjump" highlightClick="1"/>
          </p:cNvPr>
          <p:cNvSpPr/>
          <p:nvPr/>
        </p:nvSpPr>
        <p:spPr>
          <a:xfrm>
            <a:off x="8028384" y="5949280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95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18</a:t>
            </a:r>
            <a:endParaRPr lang="ru-RU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32500" lnSpcReduction="20000"/>
              </a:bodyPr>
              <a:lstStyle/>
              <a:p>
                <a:pPr marL="0" lvl="0" indent="0">
                  <a:buNone/>
                </a:pPr>
                <a:r>
                  <a:rPr lang="ru-RU" sz="55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Как можно вычислить оптическую силу линзы?</a:t>
                </a:r>
              </a:p>
              <a:p>
                <a:pPr marL="0" indent="0">
                  <a:buNone/>
                </a:pPr>
                <a:endParaRPr lang="en-US" sz="1900" dirty="0" smtClean="0"/>
              </a:p>
              <a:p>
                <a:pPr marL="0" indent="0">
                  <a:buNone/>
                </a:pPr>
                <a:endParaRPr lang="en-US" sz="1900" dirty="0"/>
              </a:p>
              <a:p>
                <a:pPr marL="0" indent="0">
                  <a:buNone/>
                </a:pPr>
                <a:endParaRPr lang="en-US" sz="1900" dirty="0" smtClean="0"/>
              </a:p>
              <a:p>
                <a:pPr marL="0" indent="0">
                  <a:buNone/>
                </a:pPr>
                <a:endParaRPr lang="en-US" sz="1900" dirty="0"/>
              </a:p>
              <a:p>
                <a:pPr marL="0" indent="0">
                  <a:buNone/>
                </a:pPr>
                <a:r>
                  <a:rPr lang="en-US" sz="2900" dirty="0" smtClean="0"/>
                  <a:t>                         </a:t>
                </a:r>
                <a:r>
                  <a:rPr lang="ru-RU" sz="2900" dirty="0" smtClean="0"/>
                  <a:t> </a:t>
                </a:r>
                <a:r>
                  <a:rPr lang="en-US" sz="5100" dirty="0" smtClean="0"/>
                  <a:t>D</a:t>
                </a:r>
                <a:r>
                  <a:rPr lang="en-US" sz="51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100" i="1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ru-RU" sz="5100" i="1"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  <m:r>
                      <a:rPr lang="en-US" sz="5100" b="0" i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ru-RU" sz="5100" b="0" dirty="0" smtClean="0"/>
              </a:p>
              <a:p>
                <a:pPr marL="0" indent="0">
                  <a:buNone/>
                </a:pPr>
                <a:endParaRPr lang="ru-RU" sz="5100" b="0" i="0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5100" b="0" i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ru-RU" sz="5100" b="0" i="0" smtClean="0">
                        <a:latin typeface="Cambria Math" panose="02040503050406030204" pitchFamily="18" charset="0"/>
                      </a:rPr>
                      <m:t>           </m:t>
                    </m:r>
                  </m:oMath>
                </a14:m>
                <a:r>
                  <a:rPr lang="en-US" sz="5100" dirty="0" smtClean="0"/>
                  <a:t>D</a:t>
                </a:r>
                <a:r>
                  <a:rPr lang="en-US" sz="51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5100" i="1">
                            <a:latin typeface="Cambria Math" panose="02040503050406030204" pitchFamily="18" charset="0"/>
                          </a:rPr>
                          <m:t>𝐹</m:t>
                        </m:r>
                      </m:num>
                      <m:den>
                        <m:r>
                          <a:rPr lang="ru-RU" sz="5100" i="1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  <m:r>
                      <a:rPr lang="en-US" sz="5100" b="0" i="0" smtClean="0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ru-RU" sz="5100" b="0" i="0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100" b="0" i="0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ru-RU" sz="5100" b="0" i="0" dirty="0" smtClean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51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5100" dirty="0" smtClean="0"/>
                  <a:t>             </a:t>
                </a:r>
                <a:r>
                  <a:rPr lang="en-US" sz="5100" dirty="0" smtClean="0"/>
                  <a:t>D=F    </a:t>
                </a:r>
                <a:endParaRPr lang="ru-RU" sz="5100" dirty="0" smtClean="0"/>
              </a:p>
              <a:p>
                <a:pPr marL="0" indent="0">
                  <a:buNone/>
                </a:pPr>
                <a:endParaRPr lang="ru-RU" sz="5100" dirty="0" smtClean="0"/>
              </a:p>
              <a:p>
                <a:pPr marL="0" indent="0">
                  <a:buNone/>
                </a:pPr>
                <a:r>
                  <a:rPr lang="ru-RU" sz="5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            </a:t>
                </a:r>
                <a:r>
                  <a:rPr lang="en-US" sz="51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D</a:t>
                </a:r>
                <a:r>
                  <a:rPr lang="en-US" sz="51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5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5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5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𝐹</m:t>
                        </m:r>
                      </m:den>
                    </m:f>
                  </m:oMath>
                </a14:m>
                <a:endParaRPr lang="en-US" sz="5100" dirty="0" smtClean="0"/>
              </a:p>
              <a:p>
                <a:pPr marL="0" indent="0">
                  <a:buNone/>
                </a:pPr>
                <a:endParaRPr lang="ru-RU" sz="1900" dirty="0" smtClean="0"/>
              </a:p>
              <a:p>
                <a:pPr marL="0" indent="0">
                  <a:buNone/>
                </a:pPr>
                <a:endParaRPr lang="ru-RU" sz="1900" dirty="0" smtClean="0"/>
              </a:p>
              <a:p>
                <a:pPr marL="0" indent="0">
                  <a:buNone/>
                </a:pPr>
                <a:endParaRPr lang="ru-RU" sz="1900" dirty="0"/>
              </a:p>
              <a:p>
                <a:pPr marL="0" indent="0">
                  <a:buNone/>
                </a:pP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ru-RU" sz="6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6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</a:t>
                </a:r>
                <a:r>
                  <a:rPr lang="en-US" sz="62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6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6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ru-RU" sz="6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den>
                    </m:f>
                  </m:oMath>
                </a14:m>
                <a:endParaRPr lang="ru-RU" sz="6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ru-RU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593" t="-20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10" descr="watermark_300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653136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rId5" action="ppaction://hlinksldjump" highlightClick="1"/>
          </p:cNvPr>
          <p:cNvSpPr/>
          <p:nvPr/>
        </p:nvSpPr>
        <p:spPr>
          <a:xfrm>
            <a:off x="8028384" y="5949280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75604" y="3187267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07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19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Линзы имеют следующие значения оптической си­лы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1,5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дптр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дптр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У какой из линз фокусное рас­стояние больше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Во сколько раз?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1,5 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дптр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в 2 раза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4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437112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028384" y="5949280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85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20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носит очки, фокусное расстояние которых равно 40 см. Определите оптическую силу линз этих очков.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2,5 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дптр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501008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028384" y="5949280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600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21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карандаша в плоском зеркале правильно показано на рисунке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  <a:p>
            <a:pPr marL="0" indent="0">
              <a:buNone/>
            </a:pP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4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725144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2708920"/>
            <a:ext cx="6328196" cy="131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839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22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9"/>
            <a:ext cx="8856984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Высота изображения человека ростом 160 см на фотопленке 2 см. Найдите оптическую силу объектива фотоаппарата, если человек сфотографирован с расстояния 9 м.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дптр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149080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40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23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46085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расстояние от плоского зеркала до предмета равно 10 см, то расстояние от этого предмета до его изображения в зеркале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равно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см</a:t>
            </a:r>
          </a:p>
        </p:txBody>
      </p:sp>
      <p:pic>
        <p:nvPicPr>
          <p:cNvPr id="4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05064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028384" y="5949280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038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24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40769"/>
            <a:ext cx="8784976" cy="44644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раз скорость света в вакууме больше, чем в алмазе (n=2,42)?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в 2,42 раза              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17032"/>
            <a:ext cx="1420728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100392" y="6021288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61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b="1" smtClean="0">
                <a:solidFill>
                  <a:srgbClr val="00B0F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Литература</a:t>
            </a:r>
            <a:r>
              <a:rPr lang="ru-RU" altLang="ru-RU" sz="2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altLang="ru-RU" smtClean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347" name="Объект 2"/>
          <p:cNvSpPr>
            <a:spLocks noGrp="1"/>
          </p:cNvSpPr>
          <p:nvPr>
            <p:ph idx="1"/>
          </p:nvPr>
        </p:nvSpPr>
        <p:spPr>
          <a:xfrm>
            <a:off x="628650" y="1196975"/>
            <a:ext cx="7886700" cy="4979988"/>
          </a:xfrm>
        </p:spPr>
        <p:txBody>
          <a:bodyPr/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altLang="ru-RU" sz="20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О.И. Громцева. Тематические контрольные  и самостоятельные работы по физике. 11 класс/-М.: Издательство «Экзамен», 2012.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altLang="ru-RU" sz="20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Трофимова Т. И. Физика для профессий и специальностей технического и естественно - научного профилей. Сборник задач: учеб. пособие для учреждений сред. проф. образования / Т. И. Трофимова, А. В. Фирсов. – 2-е изд., стер- М.: Издательский центр «Академия», 2018.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altLang="ru-RU" sz="20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Разноуровневые тестовые задания по физике.10-11 класс/авт.-сост. Н. Б. Федорова, Н. И. Ермаков, О. В. Кузнецова, М. А. Борисова; Ряз.гос. ун-т им. С. А. Есенина.-Рязань, 2011.</a:t>
            </a:r>
            <a:endParaRPr lang="ru-RU" altLang="ru-RU" sz="200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altLang="ru-RU" smtClean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7348" name="Прямоугольник 3"/>
          <p:cNvSpPr>
            <a:spLocks noChangeArrowheads="1"/>
          </p:cNvSpPr>
          <p:nvPr/>
        </p:nvSpPr>
        <p:spPr bwMode="auto">
          <a:xfrm>
            <a:off x="2286000" y="1779588"/>
            <a:ext cx="4572000" cy="37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914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950" y="1341438"/>
            <a:ext cx="9036050" cy="4835525"/>
          </a:xfrm>
        </p:spPr>
        <p:txBody>
          <a:bodyPr>
            <a:normAutofit/>
          </a:bodyPr>
          <a:lstStyle/>
          <a:p>
            <a:pPr marL="358775" algn="just">
              <a:lnSpc>
                <a:spcPct val="120000"/>
              </a:lnSpc>
              <a:tabLst>
                <a:tab pos="177800" algn="l"/>
                <a:tab pos="358775" algn="l"/>
              </a:tabLst>
              <a:defRPr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игра создана с целью закрепления учебного материала по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теме 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света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</a:p>
          <a:p>
            <a:pPr marL="358775" algn="just">
              <a:lnSpc>
                <a:spcPct val="120000"/>
              </a:lnSpc>
              <a:tabLst>
                <a:tab pos="177800" algn="l"/>
                <a:tab pos="358775" algn="l"/>
              </a:tabLst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состоит из 24 вопросов. К каждому вопросу имеется ответ, что дает возможность быстро </a:t>
            </a:r>
            <a:r>
              <a:rPr lang="ru-RU" alt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проверить и оценить знания.</a:t>
            </a:r>
            <a:r>
              <a:rPr lang="ru-RU" altLang="ru-RU" sz="2000" dirty="0">
                <a:latin typeface="Times New Roman" panose="02020603050405020304" pitchFamily="18" charset="0"/>
              </a:rPr>
              <a:t> </a:t>
            </a:r>
            <a:endParaRPr lang="ru-RU" altLang="ru-RU" sz="2000" dirty="0" smtClean="0">
              <a:latin typeface="Times New Roman" panose="02020603050405020304" pitchFamily="18" charset="0"/>
            </a:endParaRPr>
          </a:p>
          <a:p>
            <a:pPr marL="358775" algn="just">
              <a:lnSpc>
                <a:spcPct val="120000"/>
              </a:lnSpc>
              <a:tabLst>
                <a:tab pos="177800" algn="l"/>
                <a:tab pos="358775" algn="l"/>
              </a:tabLst>
              <a:defRPr/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В игре принимают участие 6 </a:t>
            </a:r>
            <a:r>
              <a:rPr lang="ru-RU" altLang="ru-RU" sz="2000" dirty="0">
                <a:latin typeface="Times New Roman" panose="02020603050405020304" pitchFamily="18" charset="0"/>
              </a:rPr>
              <a:t>команд по 4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человека - для того, чтобы все обучающиеся были включены в учебный процесс.</a:t>
            </a:r>
          </a:p>
          <a:p>
            <a:pPr marL="358775" algn="just">
              <a:lnSpc>
                <a:spcPct val="120000"/>
              </a:lnSpc>
              <a:tabLst>
                <a:tab pos="177800" algn="l"/>
                <a:tab pos="358775" algn="l"/>
              </a:tabLst>
              <a:defRPr/>
            </a:pPr>
            <a:r>
              <a:rPr lang="ru-RU" altLang="ru-RU" sz="2000" dirty="0">
                <a:latin typeface="Times New Roman" panose="02020603050405020304" pitchFamily="18" charset="0"/>
              </a:rPr>
              <a:t>Побеждает 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команда, </a:t>
            </a:r>
            <a:r>
              <a:rPr lang="ru-RU" altLang="ru-RU" sz="2000" dirty="0">
                <a:latin typeface="Times New Roman" panose="02020603050405020304" pitchFamily="18" charset="0"/>
              </a:rPr>
              <a:t>которая набрала наибольшее количество баллов (фишек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). </a:t>
            </a:r>
          </a:p>
          <a:p>
            <a:pPr marL="358775" algn="just">
              <a:lnSpc>
                <a:spcPct val="120000"/>
              </a:lnSpc>
              <a:tabLst>
                <a:tab pos="177800" algn="l"/>
                <a:tab pos="358775" algn="l"/>
              </a:tabLst>
              <a:defRPr/>
            </a:pPr>
            <a:endParaRPr lang="ru-RU" altLang="ru-RU" sz="2000" dirty="0"/>
          </a:p>
          <a:p>
            <a:pPr marL="358775">
              <a:lnSpc>
                <a:spcPct val="120000"/>
              </a:lnSpc>
              <a:tabLst>
                <a:tab pos="177800" algn="l"/>
                <a:tab pos="358775" algn="l"/>
              </a:tabLst>
              <a:defRPr/>
            </a:pPr>
            <a:endParaRPr lang="ru-RU" sz="32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0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031919"/>
              </p:ext>
            </p:extLst>
          </p:nvPr>
        </p:nvGraphicFramePr>
        <p:xfrm>
          <a:off x="467544" y="1052736"/>
          <a:ext cx="7776864" cy="4248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4215483758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840112461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801912855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387691697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1080013903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094833476"/>
                    </a:ext>
                  </a:extLst>
                </a:gridCol>
              </a:tblGrid>
              <a:tr h="1008112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1 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2 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3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4 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5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7" action="ppaction://hlinksldjump"/>
                        </a:rPr>
                        <a:t>6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7092074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8" action="ppaction://hlinksldjump"/>
                        </a:rPr>
                        <a:t>7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9" action="ppaction://hlinksldjump"/>
                        </a:rPr>
                        <a:t>8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10" action="ppaction://hlinksldjump"/>
                        </a:rPr>
                        <a:t>9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11" action="ppaction://hlinksldjump"/>
                        </a:rPr>
                        <a:t>10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12" action="ppaction://hlinksldjump"/>
                        </a:rPr>
                        <a:t>11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13" action="ppaction://hlinksldjump"/>
                        </a:rPr>
                        <a:t>12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946066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14" action="ppaction://hlinksldjump"/>
                        </a:rPr>
                        <a:t>13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15" action="ppaction://hlinksldjump"/>
                        </a:rPr>
                        <a:t>14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16" action="ppaction://hlinksldjump"/>
                        </a:rPr>
                        <a:t>15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17" action="ppaction://hlinksldjump"/>
                        </a:rPr>
                        <a:t>16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18" action="ppaction://hlinksldjump"/>
                        </a:rPr>
                        <a:t>17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19" action="ppaction://hlinksldjump"/>
                        </a:rPr>
                        <a:t>18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6471583"/>
                  </a:ext>
                </a:extLst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20" action="ppaction://hlinksldjump"/>
                        </a:rPr>
                        <a:t>19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21" action="ppaction://hlinksldjump"/>
                        </a:rPr>
                        <a:t>20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22" action="ppaction://hlinksldjump"/>
                        </a:rPr>
                        <a:t>21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23" action="ppaction://hlinksldjump"/>
                        </a:rPr>
                        <a:t>22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24" action="ppaction://hlinksldjump"/>
                        </a:rPr>
                        <a:t>23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  <a:hlinkClick r:id="rId25" action="ppaction://hlinksldjump"/>
                        </a:rPr>
                        <a:t>24</a:t>
                      </a:r>
                      <a:endParaRPr lang="ru-RU" sz="5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20749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" name="Rectangle 13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endParaRPr lang="ru-RU" dirty="0" smtClean="0">
              <a:solidFill>
                <a:srgbClr val="7030A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79512" y="1772816"/>
            <a:ext cx="4464496" cy="4752527"/>
          </a:xfrm>
        </p:spPr>
        <p:txBody>
          <a:bodyPr rtlCol="0">
            <a:noAutofit/>
          </a:bodyPr>
          <a:lstStyle/>
          <a:p>
            <a:pPr marL="0" indent="0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падении луча света 1 из воздуха на стекло возникают преломленный и отраженный лучи света.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какому направлению пойдет преломленный луч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marL="0" indent="0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</a:p>
          <a:p>
            <a:pPr marL="0" indent="0">
              <a:buNone/>
              <a:defRPr/>
            </a:pP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0" name="Rectangle 14"/>
          <p:cNvSpPr>
            <a:spLocks noGrp="1" noChangeArrowheads="1"/>
          </p:cNvSpPr>
          <p:nvPr>
            <p:ph sz="half" idx="2"/>
          </p:nvPr>
        </p:nvSpPr>
        <p:spPr>
          <a:xfrm>
            <a:off x="4427984" y="1844824"/>
            <a:ext cx="4085269" cy="437204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  </a:t>
            </a:r>
            <a:r>
              <a:rPr lang="ru-RU" dirty="0" smtClean="0"/>
              <a:t>             </a:t>
            </a:r>
            <a:endParaRPr lang="ru-RU" sz="8000" dirty="0" smtClean="0">
              <a:solidFill>
                <a:srgbClr val="FF0000"/>
              </a:solidFill>
            </a:endParaRPr>
          </a:p>
        </p:txBody>
      </p:sp>
      <p:sp>
        <p:nvSpPr>
          <p:cNvPr id="2" name="Управляющая кнопка: далее 1">
            <a:hlinkClick r:id="" action="ppaction://hlinkshowjump?jump=previousslide" highlightClick="1"/>
          </p:cNvPr>
          <p:cNvSpPr/>
          <p:nvPr/>
        </p:nvSpPr>
        <p:spPr>
          <a:xfrm>
            <a:off x="8172400" y="6093296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10" descr="watermark_30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97152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https://pandia.ru/text/80/594/images/img7_50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8" t="33941" r="51218" b="14534"/>
          <a:stretch/>
        </p:blipFill>
        <p:spPr bwMode="auto">
          <a:xfrm>
            <a:off x="5220072" y="1844824"/>
            <a:ext cx="3096344" cy="28083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33060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" name="Rectangle 13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endParaRPr lang="ru-RU" dirty="0" smtClean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01" name="Rectangle 5"/>
              <p:cNvSpPr>
                <a:spLocks noGrp="1" noChangeArrowheads="1"/>
              </p:cNvSpPr>
              <p:nvPr>
                <p:ph sz="half" idx="1"/>
              </p:nvPr>
            </p:nvSpPr>
            <p:spPr>
              <a:xfrm>
                <a:off x="179512" y="1412776"/>
                <a:ext cx="4038600" cy="4924425"/>
              </a:xfrm>
            </p:spPr>
            <p:txBody>
              <a:bodyPr rtlCol="0">
                <a:noAutofit/>
              </a:bodyPr>
              <a:lstStyle/>
              <a:p>
                <a:pPr marL="0" indent="0">
                  <a:buNone/>
                  <a:defRPr/>
                </a:pP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По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рисунку </a:t>
                </a:r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ru-RU" sz="2400" dirty="0">
                    <a:latin typeface="Times New Roman" pitchFamily="18" charset="0"/>
                    <a:cs typeface="Times New Roman" pitchFamily="18" charset="0"/>
                  </a:rPr>
                  <a:t>укажите угол отражения.</a:t>
                </a:r>
              </a:p>
              <a:p>
                <a:pPr marL="0" indent="0">
                  <a:buNone/>
                  <a:defRPr/>
                </a:pPr>
                <a14:m>
                  <m:oMath xmlns:m="http://schemas.openxmlformats.org/officeDocument/2006/math">
                    <m:r>
                      <a:rPr lang="ru-RU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∠</m:t>
                    </m:r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203</a:t>
                </a:r>
              </a:p>
              <a:p>
                <a:pPr marL="0" indent="0">
                  <a:buNone/>
                  <a:defRPr/>
                </a:pP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∠ </m:t>
                    </m:r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304</a:t>
                </a:r>
              </a:p>
              <a:p>
                <a:pPr marL="0" indent="0">
                  <a:buNone/>
                  <a:defRPr/>
                </a:pP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∠ </m:t>
                    </m:r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405</a:t>
                </a:r>
              </a:p>
              <a:p>
                <a:pPr marL="0" indent="0">
                  <a:buNone/>
                  <a:defRPr/>
                </a:pP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∠ </m:t>
                    </m:r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506</a:t>
                </a:r>
              </a:p>
              <a:p>
                <a:pPr marL="0" indent="0">
                  <a:buNone/>
                  <a:defRPr/>
                </a:pP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∠ </m:t>
                    </m:r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607</a:t>
                </a:r>
              </a:p>
              <a:p>
                <a:pPr marL="0" indent="0">
                  <a:buNone/>
                  <a:defRPr/>
                </a:pPr>
                <a14:m>
                  <m:oMath xmlns:m="http://schemas.openxmlformats.org/officeDocument/2006/math">
                    <m:r>
                      <a:rPr lang="ru-RU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∠ </m:t>
                    </m:r>
                  </m:oMath>
                </a14:m>
                <a:r>
                  <a:rPr lang="ru-RU" sz="2400" dirty="0" smtClean="0">
                    <a:latin typeface="Times New Roman" pitchFamily="18" charset="0"/>
                    <a:cs typeface="Times New Roman" pitchFamily="18" charset="0"/>
                  </a:rPr>
                  <a:t>708</a:t>
                </a:r>
                <a:endParaRPr lang="ru-RU" sz="2400" dirty="0">
                  <a:latin typeface="Times New Roman" pitchFamily="18" charset="0"/>
                  <a:cs typeface="Times New Roman" pitchFamily="18" charset="0"/>
                </a:endParaRPr>
              </a:p>
              <a:p>
                <a:pPr marL="0" indent="0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itchFamily="18" charset="0"/>
                        </a:rPr>
                        <m:t>                      </m:t>
                      </m:r>
                    </m:oMath>
                  </m:oMathPara>
                </a14:m>
                <a:endParaRPr lang="ru-RU" sz="3600" b="0" i="1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Times New Roman" pitchFamily="18" charset="0"/>
                </a:endParaRPr>
              </a:p>
              <a:p>
                <a:pPr marL="0" indent="0">
                  <a:buNone/>
                  <a:defRPr/>
                </a:pPr>
                <a:r>
                  <a:rPr lang="ru-RU" sz="3600" dirty="0" smtClean="0">
                    <a:solidFill>
                      <a:srgbClr val="FF0000"/>
                    </a:solidFill>
                    <a:ea typeface="Cambria Math" panose="02040503050406030204" pitchFamily="18" charset="0"/>
                    <a:cs typeface="Times New Roman" pitchFamily="18" charset="0"/>
                  </a:rPr>
                  <a:t>                     </a:t>
                </a:r>
                <a14:m>
                  <m:oMath xmlns:m="http://schemas.openxmlformats.org/officeDocument/2006/math">
                    <m:r>
                      <a:rPr lang="ru-RU" sz="3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itchFamily="18" charset="0"/>
                      </a:rPr>
                      <m:t>∠</m:t>
                    </m:r>
                  </m:oMath>
                </a14:m>
                <a:r>
                  <a:rPr lang="ru-RU" sz="3600" dirty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203</a:t>
                </a:r>
              </a:p>
            </p:txBody>
          </p:sp>
        </mc:Choice>
        <mc:Fallback xmlns="">
          <p:sp>
            <p:nvSpPr>
              <p:cNvPr id="4101" name="Rectangle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79512" y="1412776"/>
                <a:ext cx="4038600" cy="4924425"/>
              </a:xfrm>
              <a:blipFill>
                <a:blip r:embed="rId2"/>
                <a:stretch>
                  <a:fillRect l="-2262" t="-9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10" name="Rectangle 14"/>
          <p:cNvSpPr>
            <a:spLocks noGrp="1" noChangeArrowheads="1"/>
          </p:cNvSpPr>
          <p:nvPr>
            <p:ph sz="half" idx="2"/>
          </p:nvPr>
        </p:nvSpPr>
        <p:spPr>
          <a:xfrm>
            <a:off x="4591187" y="1546890"/>
            <a:ext cx="4038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  </a:t>
            </a:r>
            <a:r>
              <a:rPr lang="ru-RU" dirty="0" smtClean="0"/>
              <a:t>             </a:t>
            </a:r>
            <a:endParaRPr lang="ru-RU" sz="8000" dirty="0" smtClean="0">
              <a:solidFill>
                <a:srgbClr val="FF0000"/>
              </a:solidFill>
            </a:endParaRPr>
          </a:p>
        </p:txBody>
      </p:sp>
      <p:sp>
        <p:nvSpPr>
          <p:cNvPr id="2" name="Управляющая кнопка: далее 1">
            <a:hlinkClick r:id="rId3" action="ppaction://hlinksldjump" highlightClick="1"/>
          </p:cNvPr>
          <p:cNvSpPr/>
          <p:nvPr/>
        </p:nvSpPr>
        <p:spPr>
          <a:xfrm>
            <a:off x="8172400" y="6093296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10" descr="watermark_300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869160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https://pandia.ru/text/80/594/images/img7_50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8" t="33941" r="51218" b="14534"/>
          <a:stretch/>
        </p:blipFill>
        <p:spPr bwMode="auto">
          <a:xfrm>
            <a:off x="5148064" y="1484784"/>
            <a:ext cx="3456384" cy="29523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12184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" name="Rectangle 13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endParaRPr lang="ru-RU" dirty="0" smtClean="0">
              <a:solidFill>
                <a:srgbClr val="7030A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251520" y="1196752"/>
            <a:ext cx="4608512" cy="4924425"/>
          </a:xfrm>
        </p:spPr>
        <p:txBody>
          <a:bodyPr rtlCol="0">
            <a:noAutofit/>
          </a:bodyPr>
          <a:lstStyle/>
          <a:p>
            <a:pPr marL="0" lvl="0" indent="0">
              <a:buNone/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рисунке изображены линзы, сделанные из стекла и находящиеся в воздухе. Какие линзы будут собирающими?</a:t>
            </a:r>
          </a:p>
          <a:p>
            <a:pPr marL="0" indent="0"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1;2;5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Управляющая кнопка: далее 1">
            <a:hlinkClick r:id="rId2" action="ppaction://hlinksldjump" highlightClick="1"/>
          </p:cNvPr>
          <p:cNvSpPr/>
          <p:nvPr/>
        </p:nvSpPr>
        <p:spPr>
          <a:xfrm>
            <a:off x="8172400" y="6093296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10" descr="watermark_300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25144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Объект 7" descr="http://www.pandia.ru/wp-content/uploads/2011/05/wpid-image06552.gif"/>
          <p:cNvPicPr>
            <a:picLocks noGrp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19"/>
          <a:stretch/>
        </p:blipFill>
        <p:spPr bwMode="auto">
          <a:xfrm>
            <a:off x="5436096" y="1700808"/>
            <a:ext cx="2952328" cy="13681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20739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" name="Rectangle 13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kern="0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kern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7030A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179512" y="1196752"/>
            <a:ext cx="4536504" cy="4924425"/>
          </a:xfrm>
        </p:spPr>
        <p:txBody>
          <a:bodyPr rtlCol="0">
            <a:noAutofit/>
          </a:bodyPr>
          <a:lstStyle/>
          <a:p>
            <a:pPr marL="0" lvl="0" indent="0">
              <a:buNone/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>
              <a:buNone/>
              <a:defRPr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рисунке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изображены собирающая линза, положение ее главной оптической оси, главных фокусов и предмета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получится изображение предмета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lvl="0" indent="0" algn="just">
              <a:buNone/>
              <a:defRPr/>
            </a:pP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-действительное, уменьшенное,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</a:p>
          <a:p>
            <a:pPr marL="0" indent="0">
              <a:buNone/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-действительное, увеличенное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обратное</a:t>
            </a:r>
          </a:p>
          <a:p>
            <a:pPr marL="0" indent="0" algn="just">
              <a:buNone/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-мнимое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уменьшенное,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обратное</a:t>
            </a:r>
          </a:p>
          <a:p>
            <a:pPr marL="0" indent="0" algn="just">
              <a:buNone/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-мнимое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увеличенное,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обратное</a:t>
            </a:r>
          </a:p>
          <a:p>
            <a:pPr marL="0" indent="0" algn="just">
              <a:buNone/>
              <a:defRPr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-действительное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уменьшенное, обратное</a:t>
            </a:r>
          </a:p>
          <a:p>
            <a:pPr marL="0" indent="0">
              <a:buNone/>
              <a:defRPr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действительное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увеличенное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обратное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Управляющая кнопка: далее 1">
            <a:hlinkClick r:id="rId2" action="ppaction://hlinksldjump" highlightClick="1"/>
          </p:cNvPr>
          <p:cNvSpPr/>
          <p:nvPr/>
        </p:nvSpPr>
        <p:spPr>
          <a:xfrm>
            <a:off x="8172400" y="6093296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10" descr="watermark_300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085184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Объект 7" descr="https://pandia.ru/text/82/008/images/img29_25.jpg"/>
          <p:cNvPicPr>
            <a:picLocks noGrp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38" b="27170"/>
          <a:stretch/>
        </p:blipFill>
        <p:spPr bwMode="auto">
          <a:xfrm>
            <a:off x="4860032" y="1844824"/>
            <a:ext cx="4038600" cy="19341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668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dirty="0">
              <a:solidFill>
                <a:schemeClr val="accent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Объект 7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/>
                  <a:t>	</a:t>
                </a:r>
                <a:r>
                  <a:rPr lang="ru-RU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какой формуле можно вычислить линейное увеличение линзы?</a:t>
                </a:r>
              </a:p>
              <a:p>
                <a:pPr marL="0" indent="0">
                  <a:buNone/>
                </a:pPr>
                <a:r>
                  <a:rPr lang="ru-RU" dirty="0"/>
                  <a:t> </a:t>
                </a:r>
              </a:p>
              <a:p>
                <a:pPr marL="0" indent="0">
                  <a:buNone/>
                </a:pPr>
                <a:r>
                  <a:rPr lang="en-US" dirty="0" smtClean="0"/>
                  <a:t>    </a:t>
                </a:r>
                <a:r>
                  <a:rPr lang="ru-RU" dirty="0" smtClean="0"/>
                  <a:t>               Г</a:t>
                </a:r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r>
                  <a:rPr lang="en-US" dirty="0" smtClean="0"/>
                  <a:t>  </a:t>
                </a:r>
                <a:r>
                  <a:rPr lang="ru-RU" dirty="0" smtClean="0"/>
                  <a:t>    </a:t>
                </a:r>
                <a:r>
                  <a:rPr lang="en-US" dirty="0" smtClean="0"/>
                  <a:t> </a:t>
                </a:r>
                <a:r>
                  <a:rPr lang="ru-RU" dirty="0" smtClean="0"/>
                  <a:t>Г</a:t>
                </a:r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latin typeface="Cambria Math" panose="02040503050406030204" pitchFamily="18" charset="0"/>
                          </a:rPr>
                          <m:t>𝑑</m:t>
                        </m:r>
                      </m:num>
                      <m:den>
                        <m:r>
                          <a:rPr lang="ru-RU" i="1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</m:oMath>
                </a14:m>
                <a:r>
                  <a:rPr lang="en-US" dirty="0" smtClean="0"/>
                  <a:t>    </a:t>
                </a:r>
                <a:r>
                  <a:rPr lang="ru-RU" dirty="0" smtClean="0"/>
                  <a:t>    Г</a:t>
                </a:r>
                <a:r>
                  <a:rPr lang="en-US" dirty="0" smtClean="0"/>
                  <a:t>=</a:t>
                </a:r>
                <a:r>
                  <a:rPr lang="en-US" dirty="0" err="1" smtClean="0"/>
                  <a:t>f∙d</a:t>
                </a:r>
                <a:endParaRPr lang="ru-RU" dirty="0" smtClean="0"/>
              </a:p>
              <a:p>
                <a:pPr marL="0" indent="0">
                  <a:buNone/>
                </a:pPr>
                <a:endParaRPr lang="ru-RU" dirty="0"/>
              </a:p>
              <a:p>
                <a:pPr marL="0" indent="0">
                  <a:buNone/>
                </a:pP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                            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Г</a:t>
                </a:r>
                <a:r>
                  <a:rPr lang="en-US" dirty="0">
                    <a:solidFill>
                      <a:srgbClr val="FF000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num>
                      <m:den>
                        <m:r>
                          <a:rPr lang="ru-RU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8" name="Объект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29600" cy="4785395"/>
              </a:xfrm>
              <a:blipFill>
                <a:blip r:embed="rId2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172400" y="6093296"/>
            <a:ext cx="827584" cy="624904"/>
          </a:xfrm>
          <a:prstGeom prst="actionButtonForwardNex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10" descr="watermark_300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725144"/>
            <a:ext cx="1368425" cy="1439862"/>
          </a:xfrm>
          <a:prstGeom prst="flowChartConnector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1320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894</TotalTime>
  <Words>919</Words>
  <Application>Microsoft Office PowerPoint</Application>
  <PresentationFormat>Экран (4:3)</PresentationFormat>
  <Paragraphs>315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Cambria Math</vt:lpstr>
      <vt:lpstr>Monotype Corsiva</vt:lpstr>
      <vt:lpstr>Times New Roman</vt:lpstr>
      <vt:lpstr>Тема Office</vt:lpstr>
      <vt:lpstr>    Разработка для проведения занятия (игры) по теме «Природа света» (обобщение и систематизация знаний)  физика</vt:lpstr>
      <vt:lpstr>Презентация PowerPoint</vt:lpstr>
      <vt:lpstr>Презентация PowerPoint</vt:lpstr>
      <vt:lpstr>Презентация PowerPoint</vt:lpstr>
      <vt:lpstr>1 </vt:lpstr>
      <vt:lpstr>2 </vt:lpstr>
      <vt:lpstr>3 </vt:lpstr>
      <vt:lpstr>4 </vt:lpstr>
      <vt:lpstr>5</vt:lpstr>
      <vt:lpstr>6</vt:lpstr>
      <vt:lpstr>7</vt:lpstr>
      <vt:lpstr>8</vt:lpstr>
      <vt:lpstr>9</vt:lpstr>
      <vt:lpstr>10</vt:lpstr>
      <vt:lpstr>11</vt:lpstr>
      <vt:lpstr>12</vt:lpstr>
      <vt:lpstr>13</vt:lpstr>
      <vt:lpstr>14</vt:lpstr>
      <vt:lpstr>15</vt:lpstr>
      <vt:lpstr>16</vt:lpstr>
      <vt:lpstr>17</vt:lpstr>
      <vt:lpstr>18</vt:lpstr>
      <vt:lpstr>19</vt:lpstr>
      <vt:lpstr>20</vt:lpstr>
      <vt:lpstr>21</vt:lpstr>
      <vt:lpstr>22</vt:lpstr>
      <vt:lpstr>23</vt:lpstr>
      <vt:lpstr>24</vt:lpstr>
      <vt:lpstr>Литература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72</cp:revision>
  <dcterms:modified xsi:type="dcterms:W3CDTF">2024-01-08T08:34:46Z</dcterms:modified>
</cp:coreProperties>
</file>