
<file path=[Content_Types].xml><?xml version="1.0" encoding="utf-8"?>
<Types xmlns="http://schemas.openxmlformats.org/package/2006/content-types">
  <Default Extension="jpeg" ContentType="image/jpeg"/>
  <Default Extension="JPG" ContentType="image/.jp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61" r:id="rId4"/>
    <p:sldId id="258" r:id="rId5"/>
    <p:sldId id="257" r:id="rId6"/>
    <p:sldId id="266" r:id="rId7"/>
    <p:sldId id="259" r:id="rId8"/>
    <p:sldId id="267" r:id="rId9"/>
    <p:sldId id="260" r:id="rId10"/>
    <p:sldId id="262" r:id="rId11"/>
    <p:sldId id="263" r:id="rId12"/>
    <p:sldId id="274" r:id="rId13"/>
    <p:sldId id="275" r:id="rId14"/>
    <p:sldId id="265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7" autoAdjust="0"/>
    <p:restoredTop sz="94624" autoAdjust="0"/>
  </p:normalViewPr>
  <p:slideViewPr>
    <p:cSldViewPr>
      <p:cViewPr varScale="1">
        <p:scale>
          <a:sx n="79" d="100"/>
          <a:sy n="79" d="100"/>
        </p:scale>
        <p:origin x="-88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themeOverride" Target="../theme/themeOverride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themeOverride" Target="../theme/themeOverride2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1A1E6-A4E0-4F76-87F9-57613FBC7C76}" type="datetimeFigureOut">
              <a:rPr lang="ru-RU"/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50804-29E6-4DB7-B1DE-5077735461E0}" type="slidenum">
              <a:rPr lang="ru-RU"/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1A5D2-7EA8-4F3D-A415-945B156A668F}" type="datetimeFigureOut">
              <a:rPr lang="ru-RU"/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2261A-73D6-45C3-81A2-930E89F5ED1A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AC7A4-CD63-44C7-AC40-3647A1B02591}" type="datetimeFigureOut">
              <a:rPr lang="ru-RU"/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6283A-6771-4A36-B36F-0388E5573037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7E7B5D-0570-4540-B8C6-90782541E86F}" type="datetimeFigureOut">
              <a:rPr lang="ru-RU"/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A668D-3476-400B-BCE3-166BC7AB66E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57A0D-8991-4FDD-990A-10AC8E785D57}" type="datetimeFigureOut">
              <a:rPr lang="ru-RU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5CB66C-507B-4C15-8F69-E849FE548CBD}" type="slidenum">
              <a:rPr lang="ru-RU"/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0AEB4E-7A27-4358-9BD7-1D5EDF8078C9}" type="datetimeFigureOut">
              <a:rPr lang="ru-RU"/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2C0D7-74D9-41E6-A336-2CBDEA766C39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6C495-CD58-467B-9481-DCE274932D59}" type="datetimeFigureOut">
              <a:rPr lang="ru-RU"/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FE1BD-C4DC-450D-A3DE-5193353DA81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66C92-6CBD-4936-8B2F-E392ACACDD2F}" type="datetimeFigureOut">
              <a:rPr lang="ru-RU"/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1B478-E5C9-4630-9581-FF33E941371C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93AA20-8379-4EAA-BE74-E149BCB0BC92}" type="datetimeFigureOut">
              <a:rPr lang="ru-RU"/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D047A-1A48-4EBC-BEC5-01A7F8AD29C8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032A3-793E-43E6-8656-31393DAE7B6C}" type="datetimeFigureOut">
              <a:rPr lang="ru-RU"/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1DF82-E7A5-48AD-93CC-9CA7438B884E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/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/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EA3B4-55CF-4F17-9E78-58CAE37014AD}" type="datetimeFigureOut">
              <a:rPr lang="ru-RU"/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19F13-C60A-400D-AB7E-9657B552A26A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/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/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0" tIns="45720" rIns="0" bIns="0" numCol="1" anchor="b" anchorCtr="0" compatLnSpc="1"/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F81E6C-8DD8-4B72-B9E9-58691AE88969}" type="datetimeFigureOut">
              <a:rPr lang="ru-RU"/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D1D5347-A321-4C92-9614-E4D911A2AE5B}" type="slidenum">
              <a:rPr lang="ru-RU"/>
            </a:fld>
            <a:endParaRPr lang="ru-RU"/>
          </a:p>
        </p:txBody>
      </p:sp>
      <p:grpSp>
        <p:nvGrpSpPr>
          <p:cNvPr id="1033" name="Группа 1"/>
          <p:cNvGrpSpPr/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/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/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38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38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405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185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 panose="05020102010507070707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 panose="05020102010507070707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484784"/>
            <a:ext cx="7772400" cy="280831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br>
              <a:rPr lang="ru-RU" dirty="0" smtClean="0"/>
            </a:br>
            <a:br>
              <a:rPr lang="ru-RU" dirty="0" smtClean="0"/>
            </a:br>
            <a:br>
              <a:rPr lang="ru-RU" dirty="0" smtClean="0"/>
            </a:br>
            <a:r>
              <a:rPr lang="ru-RU" dirty="0" smtClean="0"/>
              <a:t> Проект «Роль </a:t>
            </a:r>
            <a:br>
              <a:rPr lang="ru-RU" dirty="0" smtClean="0"/>
            </a:br>
            <a:r>
              <a:rPr lang="ru-RU" dirty="0" smtClean="0"/>
              <a:t>имени прилагательного </a:t>
            </a:r>
            <a:br>
              <a:rPr lang="ru-RU" dirty="0" smtClean="0"/>
            </a:br>
            <a:r>
              <a:rPr lang="ru-RU" dirty="0" smtClean="0"/>
              <a:t>в речи»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3" y="4365625"/>
            <a:ext cx="7853362" cy="2159000"/>
          </a:xfrm>
        </p:spPr>
        <p:txBody>
          <a:bodyPr>
            <a:normAutofit lnSpcReduction="10000"/>
          </a:bodyPr>
          <a:lstStyle/>
          <a:p>
            <a:pPr marR="0" eaLnBrk="1" hangingPunct="1">
              <a:lnSpc>
                <a:spcPct val="90000"/>
              </a:lnSpc>
              <a:defRPr/>
            </a:pPr>
            <a:r>
              <a:rPr lang="ru-RU" sz="2000" dirty="0" smtClean="0"/>
              <a:t>Подготовил:</a:t>
            </a:r>
            <a:endParaRPr lang="ru-RU" sz="2000" dirty="0" smtClean="0"/>
          </a:p>
          <a:p>
            <a:pPr marR="0" eaLnBrk="1" hangingPunct="1">
              <a:lnSpc>
                <a:spcPct val="90000"/>
              </a:lnSpc>
              <a:defRPr/>
            </a:pPr>
            <a:r>
              <a:rPr lang="ru-RU" sz="2000" dirty="0" smtClean="0"/>
              <a:t>Пушкин Даниил </a:t>
            </a:r>
            <a:endParaRPr lang="ru-RU" sz="2000" dirty="0" smtClean="0"/>
          </a:p>
          <a:p>
            <a:pPr marR="0" eaLnBrk="1" hangingPunct="1">
              <a:lnSpc>
                <a:spcPct val="90000"/>
              </a:lnSpc>
              <a:defRPr/>
            </a:pPr>
            <a:r>
              <a:rPr lang="ru-RU" sz="2000" dirty="0" smtClean="0"/>
              <a:t>учащийся  5 класса</a:t>
            </a:r>
            <a:endParaRPr lang="ru-RU" sz="2000" dirty="0" smtClean="0"/>
          </a:p>
          <a:p>
            <a:pPr marR="0" eaLnBrk="1" hangingPunct="1">
              <a:lnSpc>
                <a:spcPct val="90000"/>
              </a:lnSpc>
              <a:defRPr/>
            </a:pPr>
            <a:r>
              <a:rPr lang="ru-RU" sz="2000" dirty="0" smtClean="0"/>
              <a:t>Руководитель: Киткаева Э.И</a:t>
            </a:r>
            <a:r>
              <a:rPr lang="ru-RU" sz="2400" dirty="0" smtClean="0"/>
              <a:t>.,</a:t>
            </a:r>
            <a:endParaRPr lang="ru-RU" sz="2400" dirty="0" smtClean="0"/>
          </a:p>
          <a:p>
            <a:pPr marR="0" eaLnBrk="1" hangingPunct="1">
              <a:lnSpc>
                <a:spcPct val="90000"/>
              </a:lnSpc>
              <a:defRPr/>
            </a:pPr>
            <a:r>
              <a:rPr lang="ru-RU" sz="1800" dirty="0" smtClean="0"/>
              <a:t>учитель русского языка и литературы </a:t>
            </a:r>
            <a:endParaRPr lang="ru-R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Разговорный стиль</a:t>
            </a:r>
            <a:endParaRPr lang="ru-RU" smtClean="0"/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468313" y="2205038"/>
            <a:ext cx="8218487" cy="4119562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ru-RU" smtClean="0"/>
              <a:t>-Привет,Петя!-сказал Вася.</a:t>
            </a:r>
            <a:endParaRPr lang="ru-RU" sz="2800" smtClean="0"/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sz="2800" smtClean="0"/>
              <a:t>-Привет,-ответил он.</a:t>
            </a:r>
            <a:endParaRPr lang="ru-RU" sz="2800" smtClean="0">
              <a:solidFill>
                <a:srgbClr val="0070C0"/>
              </a:solidFill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sz="2800" smtClean="0"/>
              <a:t>-Что за </a:t>
            </a:r>
            <a:r>
              <a:rPr lang="ru-RU" sz="2800" b="1" i="1" smtClean="0"/>
              <a:t>яркая</a:t>
            </a:r>
            <a:r>
              <a:rPr lang="ru-RU" sz="2800" smtClean="0"/>
              <a:t> книга у тебя в руках?</a:t>
            </a:r>
            <a:endParaRPr lang="ru-RU" sz="2800" smtClean="0">
              <a:solidFill>
                <a:srgbClr val="0070C0"/>
              </a:solidFill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sz="2800" smtClean="0"/>
              <a:t>-Это очень </a:t>
            </a:r>
            <a:r>
              <a:rPr lang="ru-RU" sz="2800" b="1" i="1" smtClean="0"/>
              <a:t>интересная </a:t>
            </a:r>
            <a:r>
              <a:rPr lang="ru-RU" sz="2800" smtClean="0"/>
              <a:t>книга Чехова.</a:t>
            </a:r>
            <a:endParaRPr lang="ru-RU" sz="2800" smtClean="0">
              <a:solidFill>
                <a:srgbClr val="0070C0"/>
              </a:solidFill>
            </a:endParaRP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sz="2800" smtClean="0"/>
              <a:t>-А про что эта книга?</a:t>
            </a:r>
            <a:endParaRPr lang="ru-RU" sz="2800" smtClean="0"/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sz="2800" smtClean="0"/>
              <a:t>-Про </a:t>
            </a:r>
            <a:r>
              <a:rPr lang="ru-RU" sz="2800" b="1" i="1" smtClean="0"/>
              <a:t>разных</a:t>
            </a:r>
            <a:r>
              <a:rPr lang="ru-RU" sz="2800" smtClean="0"/>
              <a:t> животных.</a:t>
            </a:r>
            <a:endParaRPr lang="ru-RU" sz="2800" smtClean="0"/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smtClean="0"/>
              <a:t>-Ладно,я попрошу у мамы купить эту книгу.</a:t>
            </a:r>
            <a:endParaRPr lang="ru-RU" smtClean="0"/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smtClean="0"/>
              <a:t>-Ладно, пока, </a:t>
            </a:r>
            <a:r>
              <a:rPr lang="ru-RU" b="1" i="1" smtClean="0"/>
              <a:t>хорошей</a:t>
            </a:r>
            <a:r>
              <a:rPr lang="ru-RU" smtClean="0"/>
              <a:t> покупки. 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/>
              <a:t>Заключение</a:t>
            </a:r>
            <a:endParaRPr lang="ru-RU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ru-RU" dirty="0" smtClean="0">
                <a:solidFill>
                  <a:schemeClr val="dk1"/>
                </a:solidFill>
                <a:sym typeface="+mn-ea"/>
              </a:rPr>
              <a:t>Передача более точной информации (научный стиль). Из 36 слов -7 прилаг.</a:t>
            </a:r>
            <a:endParaRPr lang="ru-RU" dirty="0" smtClean="0">
              <a:solidFill>
                <a:schemeClr val="dk1"/>
              </a:solidFill>
              <a:sym typeface="+mn-ea"/>
            </a:endParaRPr>
          </a:p>
          <a:p>
            <a:r>
              <a:rPr lang="ru-RU" dirty="0" smtClean="0">
                <a:solidFill>
                  <a:schemeClr val="dk1"/>
                </a:solidFill>
                <a:sym typeface="+mn-ea"/>
              </a:rPr>
              <a:t>Создание художественного образа(худож.стиль).Из 54 слов-14 прилаг.</a:t>
            </a:r>
            <a:endParaRPr lang="en-US"/>
          </a:p>
          <a:p>
            <a:r>
              <a:rPr lang="ru-RU" dirty="0" smtClean="0">
                <a:solidFill>
                  <a:schemeClr val="dk1"/>
                </a:solidFill>
                <a:sym typeface="+mn-ea"/>
              </a:rPr>
              <a:t>Обмен информацией по бытовым вопросам (разговорный стиль).Из 40 слов-4 прилаг.</a:t>
            </a:r>
            <a:endParaRPr lang="ru-RU" dirty="0" smtClean="0">
              <a:solidFill>
                <a:schemeClr val="dk1"/>
              </a:solidFill>
            </a:endParaRPr>
          </a:p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ru-RU" altLang="en-US"/>
              <a:t>Литература</a:t>
            </a:r>
            <a:endParaRPr lang="ru-RU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ru-RU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1. Русский язык.  5 класс. Учебник п.р. Т.А.Ладыженской, М.Т.Баранова и др.</a:t>
            </a:r>
            <a:endParaRPr lang="ru-RU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2.Газета “Сельская новь” №9 от 10 марта 2023 г.</a:t>
            </a:r>
            <a:endParaRPr lang="ru-RU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А.С. Пушкин .«Сказка о мертвой царевне и семи богатырях»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И.С. Соколов-Микитов «Зимний лес»</a:t>
            </a:r>
            <a:endParaRPr lang="ru-RU" sz="2400" smtClean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.И. Даль «Толковый словарь русского языка»</a:t>
            </a:r>
            <a:endParaRPr lang="ru-RU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None/>
              <a:defRPr/>
            </a:pPr>
            <a:endParaRPr lang="ru-RU" dirty="0"/>
          </a:p>
          <a:p>
            <a:endParaRPr lang="ru-RU" altLang="en-US"/>
          </a:p>
          <a:p>
            <a:endParaRPr lang="ru-RU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468313" y="234950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mtClean="0"/>
              <a:t>Спасибо за внимание!</a:t>
            </a:r>
            <a:endParaRPr lang="ru-RU" smtClean="0"/>
          </a:p>
        </p:txBody>
      </p:sp>
      <p:sp>
        <p:nvSpPr>
          <p:cNvPr id="2560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Актуальность темы</a:t>
            </a:r>
            <a:endParaRPr lang="ru-RU" smtClean="0"/>
          </a:p>
        </p:txBody>
      </p:sp>
      <p:pic>
        <p:nvPicPr>
          <p:cNvPr id="14338" name="Содержимое 3" descr="Children Reading Books Cartoon"/>
          <p:cNvPicPr>
            <a:picLocks noGrp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755650" y="1484313"/>
            <a:ext cx="3024188" cy="2808287"/>
          </a:xfrm>
        </p:spPr>
      </p:pic>
      <p:pic>
        <p:nvPicPr>
          <p:cNvPr id="14339" name="Рисунок 4" descr="уверенность. KitaClub - лучший портал для девочек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9700" y="1557338"/>
            <a:ext cx="3529013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Рисунок 6" descr="ЭКООБОРОН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75" y="3860800"/>
            <a:ext cx="2592388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468313" y="1484313"/>
            <a:ext cx="8229600" cy="4824412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ru-RU" sz="2000" b="1" smtClean="0"/>
              <a:t>Проблема:</a:t>
            </a:r>
            <a:r>
              <a:rPr lang="ru-RU" sz="2000" smtClean="0"/>
              <a:t> во всех </a:t>
            </a:r>
            <a:r>
              <a:rPr lang="ru-RU" sz="2000" i="1" smtClean="0"/>
              <a:t>ли  стилях речи необходимы прилагательные?</a:t>
            </a:r>
            <a:endParaRPr lang="ru-RU" sz="2000" i="1" smtClean="0"/>
          </a:p>
          <a:p>
            <a:pPr algn="l" eaLnBrk="1" hangingPunct="1"/>
            <a:r>
              <a:rPr lang="ru-RU" sz="2000" b="1" i="1" smtClean="0"/>
              <a:t>Цель:</a:t>
            </a:r>
            <a:r>
              <a:rPr lang="ru-RU" sz="2000" i="1" smtClean="0"/>
              <a:t> изучить тексты и определить роль  прилагательных в разных стилях языка: художественном, публицистическом, научном и разговорном.</a:t>
            </a:r>
            <a:endParaRPr lang="ru-RU" sz="2000" i="1" smtClean="0"/>
          </a:p>
          <a:p>
            <a:pPr marL="0" indent="0" algn="l" eaLnBrk="1" hangingPunct="1">
              <a:buNone/>
            </a:pPr>
            <a:r>
              <a:rPr lang="ru-RU" altLang="en-US" sz="2000" b="1">
                <a:sym typeface="+mn-ea"/>
              </a:rPr>
              <a:t>   Задачи:</a:t>
            </a:r>
            <a:endParaRPr lang="ru-RU" altLang="en-US" sz="2000" b="1"/>
          </a:p>
          <a:p>
            <a:pPr algn="l" eaLnBrk="1" hangingPunct="1"/>
            <a:r>
              <a:rPr lang="ru-RU" altLang="en-US" sz="2000" i="1">
                <a:sym typeface="+mn-ea"/>
              </a:rPr>
              <a:t>1. Изучить печатные издания</a:t>
            </a:r>
            <a:endParaRPr lang="ru-RU" altLang="en-US" sz="2000" i="1">
              <a:sym typeface="+mn-ea"/>
            </a:endParaRPr>
          </a:p>
          <a:p>
            <a:pPr algn="l" eaLnBrk="1" hangingPunct="1"/>
            <a:r>
              <a:rPr lang="ru-RU" altLang="en-US" sz="2000" i="1">
                <a:sym typeface="+mn-ea"/>
              </a:rPr>
              <a:t>2. Повторить стили речи</a:t>
            </a:r>
            <a:endParaRPr lang="ru-RU" altLang="en-US" sz="2000" i="1"/>
          </a:p>
          <a:p>
            <a:pPr algn="l" eaLnBrk="1" hangingPunct="1"/>
            <a:r>
              <a:rPr lang="ru-RU" altLang="en-US" sz="2000" i="1">
                <a:sym typeface="+mn-ea"/>
              </a:rPr>
              <a:t>3. Подобрать примеры из текста различного стиля и проанализировать их</a:t>
            </a:r>
            <a:endParaRPr lang="ru-RU" altLang="en-US" sz="2000" i="1">
              <a:sym typeface="+mn-ea"/>
            </a:endParaRPr>
          </a:p>
          <a:p>
            <a:pPr marL="0" indent="0" algn="l" eaLnBrk="1" hangingPunct="1">
              <a:buNone/>
            </a:pPr>
            <a:endParaRPr lang="ru-RU" altLang="en-US" sz="2000" i="1">
              <a:sym typeface="+mn-ea"/>
            </a:endParaRPr>
          </a:p>
          <a:p>
            <a:pPr marL="0" indent="0" algn="l" eaLnBrk="1" hangingPunct="1">
              <a:buNone/>
            </a:pPr>
            <a:r>
              <a:rPr lang="ru-RU" altLang="en-US" sz="2000" i="1">
                <a:sym typeface="+mn-ea"/>
              </a:rPr>
              <a:t>Гипотеза:</a:t>
            </a:r>
            <a:r>
              <a:rPr lang="en-US" altLang="ru-RU" sz="2000" i="1">
                <a:sym typeface="+mn-ea"/>
              </a:rPr>
              <a:t> </a:t>
            </a:r>
            <a:r>
              <a:rPr lang="ru-RU" altLang="en-US" sz="2000" i="1">
                <a:sym typeface="+mn-ea"/>
              </a:rPr>
              <a:t>в текстах художественного стиля имена прилагательные употребляются больше</a:t>
            </a:r>
            <a:endParaRPr lang="ru-RU" altLang="en-US" sz="2000" i="1">
              <a:sym typeface="+mn-ea"/>
            </a:endParaRPr>
          </a:p>
          <a:p>
            <a:pPr algn="ctr" eaLnBrk="1" hangingPunct="1"/>
            <a:endParaRPr lang="ru-RU" altLang="en-US" sz="2000"/>
          </a:p>
          <a:p>
            <a:pPr algn="ctr" eaLnBrk="1" hangingPunct="1"/>
            <a:endParaRPr lang="ru-RU" sz="3200" i="1" smtClean="0"/>
          </a:p>
          <a:p>
            <a:pPr algn="ctr" eaLnBrk="1" hangingPunct="1"/>
            <a:endParaRPr lang="ru-RU" sz="3200" i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Имя прилагательное</a:t>
            </a:r>
            <a:endParaRPr lang="ru-RU" smtClean="0"/>
          </a:p>
        </p:txBody>
      </p:sp>
      <p:sp>
        <p:nvSpPr>
          <p:cNvPr id="16386" name="Rectangle 2"/>
          <p:cNvSpPr>
            <a:spLocks noGrp="1" noChangeArrowheads="1"/>
          </p:cNvSpPr>
          <p:nvPr>
            <p:ph idx="1"/>
          </p:nvPr>
        </p:nvSpPr>
        <p:spPr>
          <a:xfrm>
            <a:off x="3132138" y="3716338"/>
            <a:ext cx="3106737" cy="6096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</a:pPr>
            <a:r>
              <a:rPr lang="ru-RU" sz="2400" b="1" smtClean="0">
                <a:latin typeface="Calibri" panose="020F0502020204030204" pitchFamily="34" charset="0"/>
                <a:cs typeface="Arial" panose="020B0604020202020204" pitchFamily="34" charset="0"/>
              </a:rPr>
              <a:t>Прилагательное</a:t>
            </a:r>
            <a:endParaRPr lang="ru-RU" sz="240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87" name="Rectangle 7"/>
          <p:cNvSpPr>
            <a:spLocks noChangeArrowheads="1"/>
          </p:cNvSpPr>
          <p:nvPr/>
        </p:nvSpPr>
        <p:spPr bwMode="auto">
          <a:xfrm>
            <a:off x="3708400" y="5013325"/>
            <a:ext cx="2232025" cy="647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>
                <a:latin typeface="Calibri" panose="020F0502020204030204" pitchFamily="34" charset="0"/>
                <a:cs typeface="Arial" panose="020B0604020202020204" pitchFamily="34" charset="0"/>
              </a:rPr>
              <a:t>Краткая и полная формы</a:t>
            </a:r>
            <a:endParaRPr lang="ru-RU">
              <a:cs typeface="Arial" panose="020B0604020202020204" pitchFamily="34" charset="0"/>
            </a:endParaRPr>
          </a:p>
        </p:txBody>
      </p:sp>
      <p:sp>
        <p:nvSpPr>
          <p:cNvPr id="1028" name="Rectangle 15"/>
          <p:cNvSpPr>
            <a:spLocks noChangeArrowheads="1"/>
          </p:cNvSpPr>
          <p:nvPr/>
        </p:nvSpPr>
        <p:spPr bwMode="auto">
          <a:xfrm>
            <a:off x="1187450" y="4868863"/>
            <a:ext cx="1527175" cy="5238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</a:ln>
        </p:spPr>
        <p:txBody>
          <a:bodyPr/>
          <a:lstStyle/>
          <a:p>
            <a:pPr algn="ctr">
              <a:spcBef>
                <a:spcPts val="500"/>
              </a:spcBef>
              <a:spcAft>
                <a:spcPts val="500"/>
              </a:spcAft>
              <a:defRPr/>
            </a:pPr>
            <a:r>
              <a:rPr lang="ru-RU" dirty="0">
                <a:latin typeface="+mj-lt"/>
                <a:cs typeface="Arial" panose="020B0604020202020204" pitchFamily="34" charset="0"/>
              </a:rPr>
              <a:t>Окончание</a:t>
            </a:r>
            <a:endParaRPr lang="ru-RU" dirty="0">
              <a:latin typeface="+mj-lt"/>
              <a:cs typeface="Arial" panose="020B0604020202020204" pitchFamily="34" charset="0"/>
            </a:endParaRPr>
          </a:p>
          <a:p>
            <a:pPr algn="ctr">
              <a:spcBef>
                <a:spcPts val="500"/>
              </a:spcBef>
              <a:spcAft>
                <a:spcPts val="500"/>
              </a:spcAft>
              <a:defRPr/>
            </a:pPr>
            <a:endParaRPr lang="ru-RU" i="1" dirty="0">
              <a:latin typeface="+mj-lt"/>
              <a:cs typeface="Arial" panose="020B0604020202020204" pitchFamily="34" charset="0"/>
            </a:endParaRPr>
          </a:p>
          <a:p>
            <a:pPr algn="ctr">
              <a:spcBef>
                <a:spcPts val="500"/>
              </a:spcBef>
              <a:spcAft>
                <a:spcPts val="500"/>
              </a:spcAft>
              <a:defRPr/>
            </a:pPr>
            <a:endParaRPr lang="ru-RU" i="1" dirty="0">
              <a:latin typeface="+mj-lt"/>
              <a:cs typeface="Arial" panose="020B0604020202020204" pitchFamily="34" charset="0"/>
            </a:endParaRPr>
          </a:p>
          <a:p>
            <a:pPr algn="ctr">
              <a:defRPr/>
            </a:pPr>
            <a:endParaRPr lang="ru-RU" dirty="0">
              <a:latin typeface="+mj-lt"/>
              <a:cs typeface="Arial" panose="020B0604020202020204" pitchFamily="34" charset="0"/>
            </a:endParaRPr>
          </a:p>
          <a:p>
            <a:pPr algn="ctr">
              <a:defRPr/>
            </a:pPr>
            <a:endParaRPr lang="ru-RU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6804025" y="3716338"/>
            <a:ext cx="1944688" cy="7207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>
                <a:latin typeface="Calibri" panose="020F0502020204030204" pitchFamily="34" charset="0"/>
                <a:cs typeface="Arial" panose="020B0604020202020204" pitchFamily="34" charset="0"/>
              </a:rPr>
              <a:t>Именная часть сказуемого</a:t>
            </a:r>
            <a:endParaRPr lang="ru-RU"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ru-RU">
              <a:cs typeface="Arial" panose="020B0604020202020204" pitchFamily="34" charset="0"/>
            </a:endParaRPr>
          </a:p>
        </p:txBody>
      </p:sp>
      <p:sp>
        <p:nvSpPr>
          <p:cNvPr id="16390" name="Rectangle 14"/>
          <p:cNvSpPr>
            <a:spLocks noChangeArrowheads="1"/>
          </p:cNvSpPr>
          <p:nvPr/>
        </p:nvSpPr>
        <p:spPr bwMode="auto">
          <a:xfrm>
            <a:off x="1258888" y="3213100"/>
            <a:ext cx="1084262" cy="9366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</a:ln>
        </p:spPr>
        <p:txBody>
          <a:bodyPr/>
          <a:lstStyle/>
          <a:p>
            <a:pPr algn="ctr"/>
            <a:r>
              <a:rPr lang="ru-RU">
                <a:latin typeface="Calibri" panose="020F0502020204030204" pitchFamily="34" charset="0"/>
                <a:cs typeface="Arial" panose="020B0604020202020204" pitchFamily="34" charset="0"/>
              </a:rPr>
              <a:t>Род</a:t>
            </a:r>
            <a:endParaRPr lang="ru-RU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ru-RU">
                <a:latin typeface="Calibri" panose="020F0502020204030204" pitchFamily="34" charset="0"/>
                <a:cs typeface="Arial" panose="020B0604020202020204" pitchFamily="34" charset="0"/>
              </a:rPr>
              <a:t>Число</a:t>
            </a:r>
            <a:endParaRPr lang="ru-RU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ru-RU">
                <a:latin typeface="Calibri" panose="020F0502020204030204" pitchFamily="34" charset="0"/>
                <a:cs typeface="Arial" panose="020B0604020202020204" pitchFamily="34" charset="0"/>
              </a:rPr>
              <a:t>Падеж</a:t>
            </a:r>
            <a:endParaRPr lang="ru-RU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endParaRPr lang="ru-RU">
              <a:cs typeface="Arial" panose="020B0604020202020204" pitchFamily="34" charset="0"/>
            </a:endParaRPr>
          </a:p>
        </p:txBody>
      </p:sp>
      <p:sp>
        <p:nvSpPr>
          <p:cNvPr id="16391" name="Rectangle 4"/>
          <p:cNvSpPr>
            <a:spLocks noChangeArrowheads="1"/>
          </p:cNvSpPr>
          <p:nvPr/>
        </p:nvSpPr>
        <p:spPr bwMode="auto">
          <a:xfrm>
            <a:off x="3132138" y="2205038"/>
            <a:ext cx="1152525" cy="11525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</a:ln>
        </p:spPr>
        <p:txBody>
          <a:bodyPr/>
          <a:lstStyle/>
          <a:p>
            <a:pPr algn="ctr"/>
            <a:r>
              <a:rPr lang="ru-RU">
                <a:latin typeface="Calibri" panose="020F0502020204030204" pitchFamily="34" charset="0"/>
                <a:cs typeface="Arial" panose="020B0604020202020204" pitchFamily="34" charset="0"/>
              </a:rPr>
              <a:t>Какой?</a:t>
            </a:r>
            <a:endParaRPr lang="ru-RU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ru-RU">
                <a:latin typeface="Calibri" panose="020F0502020204030204" pitchFamily="34" charset="0"/>
                <a:cs typeface="Arial" panose="020B0604020202020204" pitchFamily="34" charset="0"/>
              </a:rPr>
              <a:t>Какая?</a:t>
            </a:r>
            <a:endParaRPr lang="ru-RU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ru-RU">
                <a:latin typeface="Calibri" panose="020F0502020204030204" pitchFamily="34" charset="0"/>
                <a:cs typeface="Arial" panose="020B0604020202020204" pitchFamily="34" charset="0"/>
              </a:rPr>
              <a:t>Какие?</a:t>
            </a:r>
            <a:endParaRPr lang="ru-RU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ru-RU">
                <a:latin typeface="Calibri" panose="020F0502020204030204" pitchFamily="34" charset="0"/>
                <a:cs typeface="Arial" panose="020B0604020202020204" pitchFamily="34" charset="0"/>
              </a:rPr>
              <a:t>Чей?</a:t>
            </a:r>
            <a:endParaRPr lang="ru-RU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6392" name="Rectangle 5"/>
          <p:cNvSpPr>
            <a:spLocks noChangeArrowheads="1"/>
          </p:cNvSpPr>
          <p:nvPr/>
        </p:nvSpPr>
        <p:spPr bwMode="auto">
          <a:xfrm>
            <a:off x="5076825" y="2276475"/>
            <a:ext cx="1366838" cy="7921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</a:ln>
        </p:spPr>
        <p:txBody>
          <a:bodyPr/>
          <a:lstStyle/>
          <a:p>
            <a:pPr algn="ctr"/>
            <a:r>
              <a:rPr lang="ru-RU">
                <a:latin typeface="Calibri" panose="020F0502020204030204" pitchFamily="34" charset="0"/>
                <a:cs typeface="Arial" panose="020B0604020202020204" pitchFamily="34" charset="0"/>
              </a:rPr>
              <a:t>Признак</a:t>
            </a:r>
            <a:endParaRPr lang="ru-RU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ru-RU">
                <a:latin typeface="Calibri" panose="020F0502020204030204" pitchFamily="34" charset="0"/>
                <a:cs typeface="Arial" panose="020B0604020202020204" pitchFamily="34" charset="0"/>
              </a:rPr>
              <a:t>предмета</a:t>
            </a:r>
            <a:endParaRPr lang="ru-RU">
              <a:cs typeface="Arial" panose="020B0604020202020204" pitchFamily="34" charset="0"/>
            </a:endParaRPr>
          </a:p>
        </p:txBody>
      </p:sp>
      <p:sp>
        <p:nvSpPr>
          <p:cNvPr id="16393" name="Rectangle 13"/>
          <p:cNvSpPr>
            <a:spLocks noChangeArrowheads="1"/>
          </p:cNvSpPr>
          <p:nvPr/>
        </p:nvSpPr>
        <p:spPr bwMode="auto">
          <a:xfrm>
            <a:off x="611188" y="1484313"/>
            <a:ext cx="2160587" cy="609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>
                <a:latin typeface="Calibri" panose="020F0502020204030204" pitchFamily="34" charset="0"/>
                <a:cs typeface="Arial" panose="020B0604020202020204" pitchFamily="34" charset="0"/>
              </a:rPr>
              <a:t>Зависит от существительного</a:t>
            </a:r>
            <a:endParaRPr lang="ru-RU">
              <a:cs typeface="Arial" panose="020B0604020202020204" pitchFamily="34" charset="0"/>
            </a:endParaRPr>
          </a:p>
        </p:txBody>
      </p:sp>
      <p:sp>
        <p:nvSpPr>
          <p:cNvPr id="16394" name="Rectangle 12"/>
          <p:cNvSpPr>
            <a:spLocks noChangeArrowheads="1"/>
          </p:cNvSpPr>
          <p:nvPr/>
        </p:nvSpPr>
        <p:spPr bwMode="auto">
          <a:xfrm>
            <a:off x="6804025" y="1484313"/>
            <a:ext cx="1800225" cy="5238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>
                <a:latin typeface="Calibri" panose="020F0502020204030204" pitchFamily="34" charset="0"/>
                <a:cs typeface="Arial" panose="020B0604020202020204" pitchFamily="34" charset="0"/>
              </a:rPr>
              <a:t>Изменяемость</a:t>
            </a:r>
            <a:endParaRPr lang="ru-RU">
              <a:cs typeface="Arial" panose="020B0604020202020204" pitchFamily="34" charset="0"/>
            </a:endParaRPr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6804025" y="2565400"/>
            <a:ext cx="1871663" cy="7191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ru-RU">
                <a:latin typeface="Calibri" panose="020F0502020204030204" pitchFamily="34" charset="0"/>
                <a:cs typeface="Arial" panose="020B0604020202020204" pitchFamily="34" charset="0"/>
              </a:rPr>
              <a:t>Согласованное определение</a:t>
            </a:r>
            <a:endParaRPr lang="ru-RU">
              <a:cs typeface="Arial" panose="020B0604020202020204" pitchFamily="34" charset="0"/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 flipH="1">
            <a:off x="2916238" y="1844675"/>
            <a:ext cx="360045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 flipV="1">
            <a:off x="3851275" y="3429000"/>
            <a:ext cx="288925" cy="2159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V="1">
            <a:off x="5364163" y="3213100"/>
            <a:ext cx="431800" cy="4318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H="1">
            <a:off x="2484438" y="3933825"/>
            <a:ext cx="574675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flipH="1">
            <a:off x="6300788" y="4005263"/>
            <a:ext cx="4318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>
            <a:off x="7740650" y="3357563"/>
            <a:ext cx="0" cy="28733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>
            <a:off x="7667625" y="2133600"/>
            <a:ext cx="0" cy="35877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/>
          <p:nvPr/>
        </p:nvCxnSpPr>
        <p:spPr>
          <a:xfrm>
            <a:off x="1835150" y="2205038"/>
            <a:ext cx="0" cy="8636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/>
          <p:nvPr/>
        </p:nvCxnSpPr>
        <p:spPr>
          <a:xfrm>
            <a:off x="4787900" y="4437063"/>
            <a:ext cx="0" cy="504825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/>
          <p:nvPr/>
        </p:nvCxnSpPr>
        <p:spPr>
          <a:xfrm flipH="1">
            <a:off x="2411413" y="4437063"/>
            <a:ext cx="1296987" cy="28733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Роль имени прилагательного</a:t>
            </a:r>
            <a:endParaRPr lang="ru-RU" smtClean="0"/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539750" y="2468563"/>
            <a:ext cx="8229600" cy="4389437"/>
          </a:xfrm>
        </p:spPr>
        <p:txBody>
          <a:bodyPr/>
          <a:lstStyle/>
          <a:p>
            <a:pPr eaLnBrk="1" hangingPunct="1"/>
            <a:r>
              <a:rPr lang="ru-RU" sz="4400" smtClean="0"/>
              <a:t>Художественный стиль</a:t>
            </a:r>
            <a:endParaRPr lang="ru-RU" sz="4400" smtClean="0"/>
          </a:p>
          <a:p>
            <a:pPr eaLnBrk="1" hangingPunct="1"/>
            <a:r>
              <a:rPr lang="ru-RU" sz="4400" smtClean="0"/>
              <a:t>Публицистический стиль</a:t>
            </a:r>
            <a:endParaRPr lang="ru-RU" sz="4400" smtClean="0"/>
          </a:p>
          <a:p>
            <a:pPr eaLnBrk="1" hangingPunct="1"/>
            <a:r>
              <a:rPr lang="ru-RU" sz="4400" smtClean="0"/>
              <a:t>Научный стиль</a:t>
            </a:r>
            <a:endParaRPr lang="ru-RU" sz="4400" smtClean="0"/>
          </a:p>
          <a:p>
            <a:pPr eaLnBrk="1" hangingPunct="1"/>
            <a:r>
              <a:rPr lang="ru-RU" sz="4400" smtClean="0"/>
              <a:t>Разговорный стиль</a:t>
            </a:r>
            <a:endParaRPr lang="ru-RU" sz="4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Художественный стиль</a:t>
            </a: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775"/>
            <a:ext cx="8229600" cy="5040313"/>
          </a:xfrm>
        </p:spPr>
        <p:txBody>
          <a:bodyPr>
            <a:normAutofit fontScale="85000" lnSpcReduction="2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None/>
              <a:defRPr/>
            </a:pPr>
            <a:r>
              <a:rPr lang="ru-RU" sz="2800" dirty="0" smtClean="0"/>
              <a:t> «… - Постой,</a:t>
            </a:r>
            <a:endParaRPr lang="ru-RU" sz="2800" dirty="0" smtClean="0"/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None/>
              <a:defRPr/>
            </a:pPr>
            <a:r>
              <a:rPr lang="ru-RU" sz="2800" dirty="0" smtClean="0"/>
              <a:t>- Отвечает ветер </a:t>
            </a:r>
            <a:r>
              <a:rPr lang="ru-RU" sz="2800" dirty="0" smtClean="0">
                <a:solidFill>
                  <a:srgbClr val="FF0000"/>
                </a:solidFill>
              </a:rPr>
              <a:t>буйный,</a:t>
            </a:r>
            <a:r>
              <a:rPr lang="ru-RU" sz="2800" dirty="0" smtClean="0"/>
              <a:t> </a:t>
            </a:r>
            <a:endParaRPr lang="ru-RU" sz="2800" dirty="0" smtClean="0"/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None/>
              <a:defRPr/>
            </a:pPr>
            <a:r>
              <a:rPr lang="ru-RU" sz="2800" dirty="0" smtClean="0"/>
              <a:t>- Там за речкой </a:t>
            </a:r>
            <a:r>
              <a:rPr lang="ru-RU" sz="2800" dirty="0" smtClean="0">
                <a:solidFill>
                  <a:srgbClr val="FF0000"/>
                </a:solidFill>
              </a:rPr>
              <a:t>тихоструйной</a:t>
            </a:r>
            <a:r>
              <a:rPr lang="ru-RU" sz="2800" dirty="0" smtClean="0"/>
              <a:t> </a:t>
            </a:r>
            <a:endParaRPr lang="ru-RU" sz="2800" dirty="0" smtClean="0"/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None/>
              <a:defRPr/>
            </a:pPr>
            <a:r>
              <a:rPr lang="ru-RU" sz="2800" dirty="0" smtClean="0"/>
              <a:t>Есть </a:t>
            </a:r>
            <a:r>
              <a:rPr lang="ru-RU" sz="2800" dirty="0" smtClean="0">
                <a:solidFill>
                  <a:srgbClr val="0070C0"/>
                </a:solidFill>
              </a:rPr>
              <a:t>высокая</a:t>
            </a:r>
            <a:r>
              <a:rPr lang="ru-RU" sz="2800" dirty="0" smtClean="0"/>
              <a:t> гора, </a:t>
            </a:r>
            <a:endParaRPr lang="ru-RU" sz="2800" dirty="0" smtClean="0"/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None/>
              <a:defRPr/>
            </a:pPr>
            <a:r>
              <a:rPr lang="ru-RU" sz="2800" dirty="0" smtClean="0"/>
              <a:t>В ней </a:t>
            </a:r>
            <a:r>
              <a:rPr lang="ru-RU" sz="2800" dirty="0" smtClean="0">
                <a:solidFill>
                  <a:srgbClr val="0070C0"/>
                </a:solidFill>
              </a:rPr>
              <a:t>глубокая</a:t>
            </a:r>
            <a:r>
              <a:rPr lang="ru-RU" sz="2800" dirty="0" smtClean="0"/>
              <a:t> нора; </a:t>
            </a:r>
            <a:endParaRPr lang="ru-RU" sz="2800" dirty="0" smtClean="0"/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None/>
              <a:defRPr/>
            </a:pPr>
            <a:r>
              <a:rPr lang="ru-RU" sz="2800" dirty="0" smtClean="0"/>
              <a:t>В той норе, во тьме </a:t>
            </a:r>
            <a:r>
              <a:rPr lang="ru-RU" sz="2800" dirty="0" smtClean="0">
                <a:solidFill>
                  <a:srgbClr val="FF0000"/>
                </a:solidFill>
              </a:rPr>
              <a:t>печальной,</a:t>
            </a:r>
            <a:r>
              <a:rPr lang="ru-RU" sz="2800" dirty="0" smtClean="0"/>
              <a:t> </a:t>
            </a:r>
            <a:endParaRPr lang="ru-RU" sz="2800" dirty="0" smtClean="0"/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None/>
              <a:defRPr/>
            </a:pPr>
            <a:r>
              <a:rPr lang="ru-RU" sz="2800" dirty="0" smtClean="0"/>
              <a:t>Гроб качается </a:t>
            </a:r>
            <a:r>
              <a:rPr lang="ru-RU" sz="2800" dirty="0" smtClean="0">
                <a:solidFill>
                  <a:srgbClr val="0070C0"/>
                </a:solidFill>
              </a:rPr>
              <a:t>хрустальный </a:t>
            </a:r>
            <a:endParaRPr lang="ru-RU" sz="2800" dirty="0" smtClean="0">
              <a:solidFill>
                <a:srgbClr val="0070C0"/>
              </a:solidFill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None/>
              <a:defRPr/>
            </a:pPr>
            <a:r>
              <a:rPr lang="ru-RU" sz="2800" dirty="0" smtClean="0"/>
              <a:t>На цепях между столбов. </a:t>
            </a:r>
            <a:endParaRPr lang="ru-RU" sz="2800" dirty="0" smtClean="0"/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None/>
              <a:defRPr/>
            </a:pPr>
            <a:r>
              <a:rPr lang="ru-RU" sz="2800" dirty="0" smtClean="0"/>
              <a:t>Не видать ничьих следов </a:t>
            </a:r>
            <a:endParaRPr lang="ru-RU" sz="2800" dirty="0" smtClean="0"/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None/>
              <a:defRPr/>
            </a:pPr>
            <a:r>
              <a:rPr lang="ru-RU" sz="2800" dirty="0" smtClean="0"/>
              <a:t>Вкруг того </a:t>
            </a:r>
            <a:r>
              <a:rPr lang="ru-RU" sz="2800" dirty="0" smtClean="0">
                <a:solidFill>
                  <a:srgbClr val="0070C0"/>
                </a:solidFill>
              </a:rPr>
              <a:t>пустого</a:t>
            </a:r>
            <a:r>
              <a:rPr lang="ru-RU" sz="2800" dirty="0" smtClean="0"/>
              <a:t> места; </a:t>
            </a:r>
            <a:endParaRPr lang="ru-RU" sz="2800" dirty="0" smtClean="0"/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None/>
              <a:defRPr/>
            </a:pPr>
            <a:r>
              <a:rPr lang="ru-RU" sz="2800" dirty="0" smtClean="0"/>
              <a:t>В том гробу твоя невеста…»</a:t>
            </a:r>
            <a:r>
              <a:rPr lang="ru-RU" sz="3300" dirty="0" smtClean="0"/>
              <a:t> </a:t>
            </a:r>
            <a:endParaRPr lang="ru-RU" sz="3300" dirty="0" smtClean="0"/>
          </a:p>
          <a:p>
            <a:pPr marL="274320" indent="-274320" algn="r" eaLnBrk="1" fontAlgn="auto" hangingPunct="1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None/>
              <a:defRPr/>
            </a:pPr>
            <a:r>
              <a:rPr lang="ru-RU" sz="2400" dirty="0" smtClean="0"/>
              <a:t>А.С. Пушкин </a:t>
            </a:r>
            <a:endParaRPr lang="ru-RU" sz="2400" dirty="0" smtClean="0"/>
          </a:p>
          <a:p>
            <a:pPr marL="274320" indent="-274320" algn="r" eaLnBrk="1" fontAlgn="auto" hangingPunct="1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None/>
              <a:defRPr/>
            </a:pPr>
            <a:r>
              <a:rPr lang="ru-RU" sz="2400" dirty="0" smtClean="0"/>
              <a:t>«Сказка о мертвой царевне и семи богатырях»</a:t>
            </a:r>
            <a:endParaRPr lang="ru-RU" sz="24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anose="05020102010507070707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457200" y="882650"/>
            <a:ext cx="8229600" cy="5441950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ru-RU" sz="2400" smtClean="0"/>
              <a:t>Зимой и летом, осенью и весною хорош </a:t>
            </a:r>
            <a:r>
              <a:rPr lang="ru-RU" sz="2400" smtClean="0">
                <a:solidFill>
                  <a:srgbClr val="0070C0"/>
                </a:solidFill>
              </a:rPr>
              <a:t>русский</a:t>
            </a:r>
            <a:r>
              <a:rPr lang="ru-RU" sz="2400" smtClean="0"/>
              <a:t> лес! В </a:t>
            </a:r>
            <a:r>
              <a:rPr lang="ru-RU" sz="2400" smtClean="0">
                <a:solidFill>
                  <a:srgbClr val="0070C0"/>
                </a:solidFill>
              </a:rPr>
              <a:t>тихий зимний </a:t>
            </a:r>
            <a:r>
              <a:rPr lang="ru-RU" sz="2400" smtClean="0"/>
              <a:t>день выйдешь, бывало, в лес на лыжах – дышишь и не надышишься. </a:t>
            </a:r>
            <a:r>
              <a:rPr lang="ru-RU" sz="2400" smtClean="0">
                <a:solidFill>
                  <a:srgbClr val="0070C0"/>
                </a:solidFill>
              </a:rPr>
              <a:t>Глубокие</a:t>
            </a:r>
            <a:r>
              <a:rPr lang="ru-RU" sz="2400" smtClean="0"/>
              <a:t> и </a:t>
            </a:r>
            <a:r>
              <a:rPr lang="ru-RU" sz="2400" smtClean="0">
                <a:solidFill>
                  <a:srgbClr val="0070C0"/>
                </a:solidFill>
              </a:rPr>
              <a:t>чистые</a:t>
            </a:r>
            <a:r>
              <a:rPr lang="ru-RU" sz="2400" smtClean="0"/>
              <a:t> лежат под деревьями сугробы. Над </a:t>
            </a:r>
            <a:r>
              <a:rPr lang="ru-RU" sz="2400" smtClean="0">
                <a:solidFill>
                  <a:srgbClr val="0070C0"/>
                </a:solidFill>
              </a:rPr>
              <a:t>лесными</a:t>
            </a:r>
            <a:r>
              <a:rPr lang="ru-RU" sz="2400" smtClean="0"/>
              <a:t> тропинками </a:t>
            </a:r>
            <a:r>
              <a:rPr lang="ru-RU" sz="2400" smtClean="0">
                <a:solidFill>
                  <a:srgbClr val="0070C0"/>
                </a:solidFill>
              </a:rPr>
              <a:t>кружевными белыми </a:t>
            </a:r>
            <a:r>
              <a:rPr lang="ru-RU" sz="2400" smtClean="0"/>
              <a:t>арками согнулись под тяжестью инея стволы </a:t>
            </a:r>
            <a:r>
              <a:rPr lang="ru-RU" sz="2400" smtClean="0">
                <a:solidFill>
                  <a:srgbClr val="0070C0"/>
                </a:solidFill>
              </a:rPr>
              <a:t>молодых</a:t>
            </a:r>
            <a:r>
              <a:rPr lang="ru-RU" sz="2400" smtClean="0"/>
              <a:t> берез. </a:t>
            </a:r>
            <a:r>
              <a:rPr lang="ru-RU" sz="2400" smtClean="0">
                <a:solidFill>
                  <a:srgbClr val="0070C0"/>
                </a:solidFill>
              </a:rPr>
              <a:t>Тяжелыми </a:t>
            </a:r>
            <a:r>
              <a:rPr lang="ru-RU" sz="2400" smtClean="0"/>
              <a:t>шапками </a:t>
            </a:r>
            <a:r>
              <a:rPr lang="ru-RU" sz="2400" smtClean="0">
                <a:solidFill>
                  <a:srgbClr val="0070C0"/>
                </a:solidFill>
              </a:rPr>
              <a:t>белого</a:t>
            </a:r>
            <a:r>
              <a:rPr lang="ru-RU" sz="2400" smtClean="0"/>
              <a:t> снега покрыты </a:t>
            </a:r>
            <a:r>
              <a:rPr lang="ru-RU" sz="2400" smtClean="0">
                <a:solidFill>
                  <a:srgbClr val="0070C0"/>
                </a:solidFill>
              </a:rPr>
              <a:t>темно-зеленые</a:t>
            </a:r>
            <a:r>
              <a:rPr lang="ru-RU" sz="2400" smtClean="0"/>
              <a:t> ветви </a:t>
            </a:r>
            <a:r>
              <a:rPr lang="ru-RU" sz="2400" smtClean="0">
                <a:solidFill>
                  <a:srgbClr val="0070C0"/>
                </a:solidFill>
              </a:rPr>
              <a:t>высоких</a:t>
            </a:r>
            <a:r>
              <a:rPr lang="ru-RU" sz="2400" smtClean="0"/>
              <a:t> и </a:t>
            </a:r>
            <a:r>
              <a:rPr lang="ru-RU" sz="2400" smtClean="0">
                <a:solidFill>
                  <a:srgbClr val="0070C0"/>
                </a:solidFill>
              </a:rPr>
              <a:t>маленьких</a:t>
            </a:r>
            <a:r>
              <a:rPr lang="ru-RU" sz="2400" smtClean="0"/>
              <a:t> елей. </a:t>
            </a:r>
            <a:endParaRPr lang="ru-RU" sz="2400" smtClean="0"/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sz="2400" smtClean="0"/>
              <a:t>Идешь по зимнему тихому лесу и не налюбуешься. </a:t>
            </a:r>
            <a:r>
              <a:rPr lang="ru-RU" sz="2400" smtClean="0">
                <a:solidFill>
                  <a:srgbClr val="0070C0"/>
                </a:solidFill>
              </a:rPr>
              <a:t>Высокие, недвижные </a:t>
            </a:r>
            <a:r>
              <a:rPr lang="ru-RU" sz="2400" smtClean="0"/>
              <a:t>спят сосны. </a:t>
            </a:r>
            <a:r>
              <a:rPr lang="ru-RU" sz="2400" smtClean="0">
                <a:solidFill>
                  <a:srgbClr val="0070C0"/>
                </a:solidFill>
              </a:rPr>
              <a:t>Синеватые</a:t>
            </a:r>
            <a:r>
              <a:rPr lang="ru-RU" sz="2400" smtClean="0"/>
              <a:t> тени их </a:t>
            </a:r>
            <a:r>
              <a:rPr lang="ru-RU" sz="2400" smtClean="0">
                <a:solidFill>
                  <a:srgbClr val="0070C0"/>
                </a:solidFill>
              </a:rPr>
              <a:t>стройных </a:t>
            </a:r>
            <a:r>
              <a:rPr lang="ru-RU" sz="2400" smtClean="0"/>
              <a:t>стволов лежат на </a:t>
            </a:r>
            <a:r>
              <a:rPr lang="ru-RU" sz="2400" smtClean="0">
                <a:solidFill>
                  <a:srgbClr val="0070C0"/>
                </a:solidFill>
              </a:rPr>
              <a:t>белых нетронутых </a:t>
            </a:r>
            <a:r>
              <a:rPr lang="ru-RU" sz="2400" smtClean="0"/>
              <a:t>сугробах.</a:t>
            </a:r>
            <a:endParaRPr lang="ru-RU" sz="2400" smtClean="0"/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ru-RU" sz="2400" smtClean="0">
                <a:solidFill>
                  <a:srgbClr val="0070C0"/>
                </a:solidFill>
              </a:rPr>
              <a:t>Невидимой</a:t>
            </a:r>
            <a:r>
              <a:rPr lang="ru-RU" sz="2400" smtClean="0"/>
              <a:t> жизнью полнится </a:t>
            </a:r>
            <a:r>
              <a:rPr lang="ru-RU" sz="2400" smtClean="0">
                <a:solidFill>
                  <a:srgbClr val="0070C0"/>
                </a:solidFill>
              </a:rPr>
              <a:t>зимний </a:t>
            </a:r>
            <a:r>
              <a:rPr lang="ru-RU" sz="2400" smtClean="0"/>
              <a:t>лес. От дерева к дереву тянутся </a:t>
            </a:r>
            <a:r>
              <a:rPr lang="ru-RU" sz="2400" smtClean="0">
                <a:solidFill>
                  <a:srgbClr val="0070C0"/>
                </a:solidFill>
              </a:rPr>
              <a:t>легкие беличьи </a:t>
            </a:r>
            <a:r>
              <a:rPr lang="ru-RU" sz="2400" smtClean="0"/>
              <a:t>следы, </a:t>
            </a:r>
            <a:r>
              <a:rPr lang="ru-RU" sz="2400" smtClean="0">
                <a:solidFill>
                  <a:srgbClr val="0070C0"/>
                </a:solidFill>
              </a:rPr>
              <a:t>маленькие мышиные</a:t>
            </a:r>
            <a:r>
              <a:rPr lang="ru-RU" sz="2400" smtClean="0"/>
              <a:t> и </a:t>
            </a:r>
            <a:r>
              <a:rPr lang="ru-RU" sz="2400" smtClean="0">
                <a:solidFill>
                  <a:srgbClr val="0070C0"/>
                </a:solidFill>
              </a:rPr>
              <a:t>птичьи</a:t>
            </a:r>
            <a:r>
              <a:rPr lang="ru-RU" sz="2400" smtClean="0"/>
              <a:t> следочки.</a:t>
            </a:r>
            <a:endParaRPr lang="ru-RU" sz="2400" smtClean="0"/>
          </a:p>
          <a:p>
            <a:pPr algn="r" eaLnBrk="1" hangingPunct="1">
              <a:buFont typeface="Wingdings 2" panose="05020102010507070707" pitchFamily="18" charset="2"/>
              <a:buNone/>
            </a:pPr>
            <a:r>
              <a:rPr lang="ru-RU" smtClean="0"/>
              <a:t> </a:t>
            </a:r>
            <a:r>
              <a:rPr lang="ru-RU" sz="2000" smtClean="0"/>
              <a:t>И.С. Соколов-Микитов «Зимний лес»</a:t>
            </a:r>
            <a:endParaRPr lang="ru-RU" sz="2000" smtClean="0"/>
          </a:p>
          <a:p>
            <a:pPr eaLnBrk="1" hangingPunct="1">
              <a:buFont typeface="Wingdings 2" panose="05020102010507070707" pitchFamily="18" charset="2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Публицистический стиль</a:t>
            </a:r>
            <a:endParaRPr lang="ru-RU" smtClean="0"/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395288" y="1628775"/>
            <a:ext cx="8220075" cy="5040313"/>
          </a:xfrm>
        </p:spPr>
        <p:txBody>
          <a:bodyPr/>
          <a:lstStyle/>
          <a:p>
            <a:pPr algn="just" eaLnBrk="1" hangingPunct="1">
              <a:buFont typeface="Wingdings 2" panose="05020102010507070707" pitchFamily="18" charset="2"/>
              <a:buNone/>
            </a:pPr>
            <a:r>
              <a:rPr lang="ru-RU" sz="2800" i="1" smtClean="0"/>
              <a:t>« 1 марта во всех </a:t>
            </a:r>
            <a:r>
              <a:rPr lang="ru-RU" sz="2800" i="1" u="sng" smtClean="0"/>
              <a:t>образовательных</a:t>
            </a:r>
            <a:r>
              <a:rPr lang="ru-RU" sz="2800" i="1" smtClean="0"/>
              <a:t> учереждениях республиики был был организован и проведен </a:t>
            </a:r>
            <a:r>
              <a:rPr lang="ru-RU" sz="2800" i="1" u="sng" smtClean="0"/>
              <a:t>Всероссийский</a:t>
            </a:r>
            <a:r>
              <a:rPr lang="ru-RU" sz="2800" i="1" smtClean="0"/>
              <a:t> открытый урок по основам безопасности жизнедеятельности, приуроченный к празднованию </a:t>
            </a:r>
            <a:r>
              <a:rPr lang="ru-RU" sz="2800" i="1" u="sng" smtClean="0"/>
              <a:t>Всемирного</a:t>
            </a:r>
            <a:r>
              <a:rPr lang="ru-RU" sz="2800" i="1" smtClean="0"/>
              <a:t> дня г</a:t>
            </a:r>
            <a:r>
              <a:rPr lang="ru-RU" sz="2800" i="1" u="sng" smtClean="0"/>
              <a:t>ражданской</a:t>
            </a:r>
            <a:r>
              <a:rPr lang="ru-RU" sz="2800" i="1" smtClean="0"/>
              <a:t> обороны.</a:t>
            </a:r>
            <a:r>
              <a:rPr lang="ru-RU" sz="2800" i="1" u="sng" smtClean="0"/>
              <a:t>Новоторъяльский</a:t>
            </a:r>
            <a:r>
              <a:rPr lang="ru-RU" sz="2800" i="1" smtClean="0"/>
              <a:t> район тоже принял </a:t>
            </a:r>
            <a:r>
              <a:rPr lang="ru-RU" sz="2800" i="1" u="sng" smtClean="0"/>
              <a:t>активное</a:t>
            </a:r>
            <a:r>
              <a:rPr lang="ru-RU" sz="2800" i="1" smtClean="0"/>
              <a:t> участие во </a:t>
            </a:r>
            <a:r>
              <a:rPr lang="ru-RU" sz="2800" i="1" u="sng" smtClean="0"/>
              <a:t>Всероссийском</a:t>
            </a:r>
            <a:r>
              <a:rPr lang="ru-RU" sz="2800" i="1" smtClean="0"/>
              <a:t> открытом уроке.”</a:t>
            </a:r>
            <a:endParaRPr lang="ru-RU" sz="2800" i="1" smtClean="0"/>
          </a:p>
          <a:p>
            <a:pPr algn="r" eaLnBrk="1" hangingPunct="1">
              <a:buFont typeface="Wingdings 2" panose="05020102010507070707" pitchFamily="18" charset="2"/>
              <a:buNone/>
            </a:pPr>
            <a:r>
              <a:rPr lang="ru-RU" sz="2000" smtClean="0"/>
              <a:t>Газета «Сельская новь», </a:t>
            </a:r>
            <a:endParaRPr lang="ru-RU" sz="2000" smtClean="0"/>
          </a:p>
          <a:p>
            <a:pPr algn="r" eaLnBrk="1" hangingPunct="1">
              <a:buFont typeface="Wingdings 2" panose="05020102010507070707" pitchFamily="18" charset="2"/>
              <a:buNone/>
            </a:pPr>
            <a:r>
              <a:rPr lang="ru-RU" sz="2000" smtClean="0"/>
              <a:t>10марта 2023 год</a:t>
            </a:r>
            <a:endParaRPr lang="ru-RU" sz="2000" smtClean="0"/>
          </a:p>
          <a:p>
            <a:pPr eaLnBrk="1" hangingPunct="1">
              <a:buFont typeface="Wingdings 2" panose="05020102010507070707" pitchFamily="18" charset="2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323850" y="188913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Научный стиль</a:t>
            </a:r>
            <a:endParaRPr lang="ru-RU" smtClean="0"/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323850" y="1196975"/>
            <a:ext cx="8229600" cy="5661025"/>
          </a:xfrm>
        </p:spPr>
        <p:txBody>
          <a:bodyPr/>
          <a:lstStyle/>
          <a:p>
            <a:pPr algn="just" eaLnBrk="1" hangingPunct="1"/>
            <a:r>
              <a:rPr lang="ru-RU" sz="2400" b="1" smtClean="0"/>
              <a:t>ЛОДКА, лодочка, лодчонка </a:t>
            </a:r>
            <a:r>
              <a:rPr lang="ru-RU" sz="2400" smtClean="0"/>
              <a:t>ж. – </a:t>
            </a:r>
            <a:r>
              <a:rPr lang="ru-RU" sz="2400" smtClean="0">
                <a:solidFill>
                  <a:srgbClr val="0070C0"/>
                </a:solidFill>
              </a:rPr>
              <a:t>гребное</a:t>
            </a:r>
            <a:r>
              <a:rPr lang="ru-RU" sz="2400" smtClean="0"/>
              <a:t> судно вообще; </a:t>
            </a:r>
            <a:r>
              <a:rPr lang="ru-RU" sz="2400" smtClean="0">
                <a:solidFill>
                  <a:srgbClr val="0070C0"/>
                </a:solidFill>
              </a:rPr>
              <a:t>небольшое</a:t>
            </a:r>
            <a:r>
              <a:rPr lang="ru-RU" sz="2400" smtClean="0"/>
              <a:t> судно для </a:t>
            </a:r>
            <a:r>
              <a:rPr lang="ru-RU" sz="2400" smtClean="0">
                <a:solidFill>
                  <a:srgbClr val="0070C0"/>
                </a:solidFill>
              </a:rPr>
              <a:t>речного</a:t>
            </a:r>
            <a:r>
              <a:rPr lang="ru-RU" sz="2400" smtClean="0"/>
              <a:t> и </a:t>
            </a:r>
            <a:r>
              <a:rPr lang="ru-RU" sz="2400" smtClean="0">
                <a:solidFill>
                  <a:srgbClr val="0070C0"/>
                </a:solidFill>
              </a:rPr>
              <a:t>прибрежного</a:t>
            </a:r>
            <a:r>
              <a:rPr lang="ru-RU" sz="2400" smtClean="0"/>
              <a:t> плавания. </a:t>
            </a:r>
            <a:r>
              <a:rPr lang="ru-RU" sz="2400" i="1" smtClean="0">
                <a:solidFill>
                  <a:srgbClr val="0070C0"/>
                </a:solidFill>
              </a:rPr>
              <a:t>Канонерская</a:t>
            </a:r>
            <a:r>
              <a:rPr lang="ru-RU" sz="2400" i="1" smtClean="0"/>
              <a:t> лодка </a:t>
            </a:r>
            <a:r>
              <a:rPr lang="ru-RU" sz="2400" smtClean="0"/>
              <a:t>– </a:t>
            </a:r>
            <a:r>
              <a:rPr lang="ru-RU" sz="2400" smtClean="0">
                <a:solidFill>
                  <a:srgbClr val="0070C0"/>
                </a:solidFill>
              </a:rPr>
              <a:t>военное мелкое </a:t>
            </a:r>
            <a:r>
              <a:rPr lang="ru-RU" sz="2400" smtClean="0"/>
              <a:t>судно, с одною или двумя пушками </a:t>
            </a:r>
            <a:r>
              <a:rPr lang="ru-RU" sz="2400" smtClean="0">
                <a:solidFill>
                  <a:srgbClr val="0070C0"/>
                </a:solidFill>
              </a:rPr>
              <a:t>большого</a:t>
            </a:r>
            <a:r>
              <a:rPr lang="ru-RU" sz="2400" smtClean="0"/>
              <a:t> калибра. </a:t>
            </a:r>
            <a:r>
              <a:rPr lang="ru-RU" sz="2400" i="1" smtClean="0">
                <a:solidFill>
                  <a:srgbClr val="0070C0"/>
                </a:solidFill>
              </a:rPr>
              <a:t>Набойная</a:t>
            </a:r>
            <a:r>
              <a:rPr lang="ru-RU" sz="2400" i="1" smtClean="0"/>
              <a:t> лодка</a:t>
            </a:r>
            <a:r>
              <a:rPr lang="ru-RU" sz="2400" smtClean="0"/>
              <a:t> – с набоями, насадами, поднятыми бортами.</a:t>
            </a:r>
            <a:endParaRPr lang="ru-RU" sz="2400" smtClean="0"/>
          </a:p>
          <a:p>
            <a:pPr algn="r" eaLnBrk="1" hangingPunct="1">
              <a:buFont typeface="Wingdings 2" panose="05020102010507070707" pitchFamily="18" charset="2"/>
              <a:buNone/>
            </a:pPr>
            <a:r>
              <a:rPr lang="ru-RU" sz="2000" smtClean="0"/>
              <a:t>В.И. Даль «Толковый словарь русского языка»</a:t>
            </a:r>
            <a:endParaRPr lang="ru-RU" sz="2000" smtClean="0">
              <a:latin typeface="Arial" panose="020B0604020202020204" pitchFamily="34" charset="0"/>
            </a:endParaRPr>
          </a:p>
          <a:p>
            <a:pPr eaLnBrk="1" hangingPunct="1"/>
            <a:r>
              <a:rPr lang="ru-RU" sz="2400" smtClean="0"/>
              <a:t>В </a:t>
            </a:r>
            <a:r>
              <a:rPr lang="ru-RU" sz="2400" smtClean="0">
                <a:solidFill>
                  <a:schemeClr val="accent1"/>
                </a:solidFill>
              </a:rPr>
              <a:t>современном русском</a:t>
            </a:r>
            <a:r>
              <a:rPr lang="ru-RU" sz="2400" smtClean="0"/>
              <a:t> языке существует </a:t>
            </a:r>
            <a:r>
              <a:rPr lang="ru-RU" sz="2400" smtClean="0">
                <a:solidFill>
                  <a:schemeClr val="accent1"/>
                </a:solidFill>
              </a:rPr>
              <a:t>небольшая</a:t>
            </a:r>
            <a:r>
              <a:rPr lang="ru-RU" sz="2400" smtClean="0"/>
              <a:t> группа имен </a:t>
            </a:r>
            <a:r>
              <a:rPr lang="ru-RU" sz="2400" smtClean="0">
                <a:solidFill>
                  <a:schemeClr val="accent1"/>
                </a:solidFill>
              </a:rPr>
              <a:t>существительных</a:t>
            </a:r>
            <a:r>
              <a:rPr lang="ru-RU" sz="2400" smtClean="0"/>
              <a:t> с очень </a:t>
            </a:r>
            <a:r>
              <a:rPr lang="ru-RU" sz="2400" smtClean="0">
                <a:solidFill>
                  <a:schemeClr val="accent1"/>
                </a:solidFill>
              </a:rPr>
              <a:t>древними </a:t>
            </a:r>
            <a:r>
              <a:rPr lang="ru-RU" sz="2400" smtClean="0"/>
              <a:t>приставками: </a:t>
            </a:r>
            <a:r>
              <a:rPr lang="ru-RU" sz="2400" b="1" smtClean="0"/>
              <a:t>пра</a:t>
            </a:r>
            <a:r>
              <a:rPr lang="ru-RU" sz="2400" smtClean="0"/>
              <a:t>-, </a:t>
            </a:r>
            <a:r>
              <a:rPr lang="ru-RU" sz="2400" b="1" smtClean="0"/>
              <a:t>па</a:t>
            </a:r>
            <a:r>
              <a:rPr lang="ru-RU" sz="2400" smtClean="0"/>
              <a:t>- и </a:t>
            </a:r>
            <a:r>
              <a:rPr lang="ru-RU" sz="2400" b="1" smtClean="0"/>
              <a:t>су</a:t>
            </a:r>
            <a:r>
              <a:rPr lang="ru-RU" sz="2400" smtClean="0"/>
              <a:t>-. В словах </a:t>
            </a:r>
            <a:r>
              <a:rPr lang="ru-RU" sz="2400" b="1" smtClean="0"/>
              <a:t>пра</a:t>
            </a:r>
            <a:r>
              <a:rPr lang="ru-RU" sz="2400" smtClean="0"/>
              <a:t>дед, </a:t>
            </a:r>
            <a:r>
              <a:rPr lang="ru-RU" sz="2400" b="1" smtClean="0"/>
              <a:t>пра</a:t>
            </a:r>
            <a:r>
              <a:rPr lang="ru-RU" sz="2400" smtClean="0"/>
              <a:t>бабушка приставка </a:t>
            </a:r>
            <a:r>
              <a:rPr lang="ru-RU" sz="2400" b="1" smtClean="0"/>
              <a:t>пра</a:t>
            </a:r>
            <a:r>
              <a:rPr lang="ru-RU" sz="2400" smtClean="0"/>
              <a:t>- добавляет к корню значение «</a:t>
            </a:r>
            <a:r>
              <a:rPr lang="ru-RU" sz="2400" smtClean="0">
                <a:solidFill>
                  <a:schemeClr val="accent1"/>
                </a:solidFill>
              </a:rPr>
              <a:t>отдаленная</a:t>
            </a:r>
            <a:r>
              <a:rPr lang="ru-RU" sz="2400" smtClean="0"/>
              <a:t> степень </a:t>
            </a:r>
            <a:r>
              <a:rPr lang="ru-RU" sz="2400" smtClean="0">
                <a:solidFill>
                  <a:schemeClr val="accent1"/>
                </a:solidFill>
              </a:rPr>
              <a:t>прямого</a:t>
            </a:r>
            <a:r>
              <a:rPr lang="ru-RU" sz="2400" smtClean="0"/>
              <a:t> родства», в словах </a:t>
            </a:r>
            <a:r>
              <a:rPr lang="ru-RU" sz="2400" b="1" smtClean="0"/>
              <a:t>пра</a:t>
            </a:r>
            <a:r>
              <a:rPr lang="ru-RU" sz="2400" smtClean="0"/>
              <a:t>язык, прародина ее значение – «</a:t>
            </a:r>
            <a:r>
              <a:rPr lang="ru-RU" sz="2400" smtClean="0">
                <a:solidFill>
                  <a:schemeClr val="accent1"/>
                </a:solidFill>
              </a:rPr>
              <a:t>первоначальный</a:t>
            </a:r>
            <a:r>
              <a:rPr lang="ru-RU" sz="2400" smtClean="0"/>
              <a:t>, </a:t>
            </a:r>
            <a:r>
              <a:rPr lang="ru-RU" sz="2400" smtClean="0">
                <a:solidFill>
                  <a:schemeClr val="accent1"/>
                </a:solidFill>
              </a:rPr>
              <a:t>древний</a:t>
            </a:r>
            <a:r>
              <a:rPr lang="ru-RU" sz="2400" smtClean="0"/>
              <a:t>».</a:t>
            </a:r>
            <a:endParaRPr lang="ru-RU" sz="2400" smtClean="0"/>
          </a:p>
          <a:p>
            <a:pPr algn="r" eaLnBrk="1" hangingPunct="1">
              <a:buFont typeface="Wingdings 2" panose="05020102010507070707" pitchFamily="18" charset="2"/>
              <a:buNone/>
            </a:pPr>
            <a:r>
              <a:rPr lang="ru-RU" sz="2000" smtClean="0"/>
              <a:t>Учебник «Русский язык» 5 класс, часть первая</a:t>
            </a:r>
            <a:endParaRPr lang="ru-RU" sz="2000" smtClean="0"/>
          </a:p>
          <a:p>
            <a:pPr algn="just" eaLnBrk="1" hangingPunct="1"/>
            <a:endParaRPr 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3651</Words>
  <Application>WPS Presentation</Application>
  <PresentationFormat>Экран (4:3)</PresentationFormat>
  <Paragraphs>133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4" baseType="lpstr">
      <vt:lpstr>Arial</vt:lpstr>
      <vt:lpstr>SimSun</vt:lpstr>
      <vt:lpstr>Wingdings</vt:lpstr>
      <vt:lpstr>Calibri</vt:lpstr>
      <vt:lpstr>Wingdings 2</vt:lpstr>
      <vt:lpstr>Wingdings 2</vt:lpstr>
      <vt:lpstr>Times New Roman</vt:lpstr>
      <vt:lpstr>Constantia</vt:lpstr>
      <vt:lpstr>Microsoft YaHei</vt:lpstr>
      <vt:lpstr>Arial Unicode MS</vt:lpstr>
      <vt:lpstr>Поток</vt:lpstr>
      <vt:lpstr>    Проект «Роль  имени прилагательного  в речи»</vt:lpstr>
      <vt:lpstr>Актуальность темы</vt:lpstr>
      <vt:lpstr>PowerPoint 演示文稿</vt:lpstr>
      <vt:lpstr>Имя прилагательное</vt:lpstr>
      <vt:lpstr>Роль имени прилагательного</vt:lpstr>
      <vt:lpstr>Художественный стиль</vt:lpstr>
      <vt:lpstr>PowerPoint 演示文稿</vt:lpstr>
      <vt:lpstr>Публицистический стиль</vt:lpstr>
      <vt:lpstr>Научный стиль</vt:lpstr>
      <vt:lpstr>Разговорный стиль</vt:lpstr>
      <vt:lpstr>Заключение</vt:lpstr>
      <vt:lpstr>Литература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имени прилагательного  в речи</dc:title>
  <dc:creator>Ирина</dc:creator>
  <cp:lastModifiedBy>heccrbq</cp:lastModifiedBy>
  <cp:revision>22</cp:revision>
  <dcterms:created xsi:type="dcterms:W3CDTF">2014-10-24T08:15:00Z</dcterms:created>
  <dcterms:modified xsi:type="dcterms:W3CDTF">2024-01-07T12:27:56Z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013FD7E5DCA64C288E85344806B19671</vt:lpwstr>
  </property>
  <property fmtid="{D5CDD505-2E9C-101B-9397-08002B2CF9AE}" pid="3" name="KSOProductBuildVer">
    <vt:lpwstr>1033-11.2.0.11516</vt:lpwstr>
  </property>
</Properties>
</file>