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94" r:id="rId15"/>
    <p:sldId id="268" r:id="rId16"/>
    <p:sldId id="270" r:id="rId17"/>
    <p:sldId id="269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95" r:id="rId26"/>
    <p:sldId id="296" r:id="rId27"/>
    <p:sldId id="297" r:id="rId28"/>
    <p:sldId id="298" r:id="rId29"/>
    <p:sldId id="299" r:id="rId30"/>
    <p:sldId id="300" r:id="rId31"/>
    <p:sldId id="301" r:id="rId32"/>
    <p:sldId id="302" r:id="rId33"/>
    <p:sldId id="303" r:id="rId34"/>
    <p:sldId id="304" r:id="rId35"/>
    <p:sldId id="305" r:id="rId36"/>
    <p:sldId id="306" r:id="rId37"/>
    <p:sldId id="307" r:id="rId38"/>
    <p:sldId id="308" r:id="rId39"/>
    <p:sldId id="309" r:id="rId40"/>
    <p:sldId id="310" r:id="rId41"/>
    <p:sldId id="311" r:id="rId42"/>
    <p:sldId id="278" r:id="rId43"/>
    <p:sldId id="279" r:id="rId44"/>
    <p:sldId id="282" r:id="rId45"/>
    <p:sldId id="280" r:id="rId46"/>
    <p:sldId id="283" r:id="rId47"/>
    <p:sldId id="289" r:id="rId48"/>
    <p:sldId id="288" r:id="rId49"/>
    <p:sldId id="284" r:id="rId50"/>
    <p:sldId id="285" r:id="rId51"/>
    <p:sldId id="287" r:id="rId52"/>
    <p:sldId id="290" r:id="rId53"/>
    <p:sldId id="291" r:id="rId54"/>
    <p:sldId id="292" r:id="rId55"/>
    <p:sldId id="293" r:id="rId5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9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viewProps" Target="viewProps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presProps" Target="presProp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4E192-DB95-4D8B-B317-8CD652967A4B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DF912-D8C8-4386-965F-CA6FE6E29A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34854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4E192-DB95-4D8B-B317-8CD652967A4B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DF912-D8C8-4386-965F-CA6FE6E29A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3578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4E192-DB95-4D8B-B317-8CD652967A4B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DF912-D8C8-4386-965F-CA6FE6E29A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46836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AFEE5-76F2-4666-B086-04EEFF90569A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34AD6-981B-4CDD-BAC2-3C17DCF5D0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28331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AFEE5-76F2-4666-B086-04EEFF90569A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34AD6-981B-4CDD-BAC2-3C17DCF5D0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97806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AFEE5-76F2-4666-B086-04EEFF90569A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34AD6-981B-4CDD-BAC2-3C17DCF5D0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2614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AFEE5-76F2-4666-B086-04EEFF90569A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34AD6-981B-4CDD-BAC2-3C17DCF5D0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38249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AFEE5-76F2-4666-B086-04EEFF90569A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34AD6-981B-4CDD-BAC2-3C17DCF5D0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40202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AFEE5-76F2-4666-B086-04EEFF90569A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34AD6-981B-4CDD-BAC2-3C17DCF5D0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6540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AFEE5-76F2-4666-B086-04EEFF90569A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34AD6-981B-4CDD-BAC2-3C17DCF5D0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04128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AFEE5-76F2-4666-B086-04EEFF90569A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34AD6-981B-4CDD-BAC2-3C17DCF5D0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5568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4E192-DB95-4D8B-B317-8CD652967A4B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DF912-D8C8-4386-965F-CA6FE6E29A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48688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AFEE5-76F2-4666-B086-04EEFF90569A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34AD6-981B-4CDD-BAC2-3C17DCF5D0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72412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AFEE5-76F2-4666-B086-04EEFF90569A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34AD6-981B-4CDD-BAC2-3C17DCF5D0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08840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AFEE5-76F2-4666-B086-04EEFF90569A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34AD6-981B-4CDD-BAC2-3C17DCF5D0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081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4E192-DB95-4D8B-B317-8CD652967A4B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DF912-D8C8-4386-965F-CA6FE6E29A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6962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4E192-DB95-4D8B-B317-8CD652967A4B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DF912-D8C8-4386-965F-CA6FE6E29A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37351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4E192-DB95-4D8B-B317-8CD652967A4B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DF912-D8C8-4386-965F-CA6FE6E29A6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0736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4E192-DB95-4D8B-B317-8CD652967A4B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DF912-D8C8-4386-965F-CA6FE6E29A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4332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4E192-DB95-4D8B-B317-8CD652967A4B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DF912-D8C8-4386-965F-CA6FE6E29A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503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4E192-DB95-4D8B-B317-8CD652967A4B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DF912-D8C8-4386-965F-CA6FE6E29A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6812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A3C4E192-DB95-4D8B-B317-8CD652967A4B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DF912-D8C8-4386-965F-CA6FE6E29A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5457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A3C4E192-DB95-4D8B-B317-8CD652967A4B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070DF912-D8C8-4386-965F-CA6FE6E29A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2757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DAFEE5-76F2-4666-B086-04EEFF90569A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134AD6-981B-4CDD-BAC2-3C17DCF5D0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1915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29697" y="383457"/>
            <a:ext cx="8991600" cy="283804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АО «Русская медная компания» («РМК»): АО «Михеевский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гок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ао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томинский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гок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ао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«Александрийская горно-рудная компания»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46017" y1="48559" x2="46017" y2="48559"/>
                        <a14:foregroundMark x1="50782" y1="48346" x2="50782" y2="48346"/>
                        <a14:foregroundMark x1="55619" y1="48559" x2="55619" y2="48559"/>
                        <a14:foregroundMark x1="62162" y1="50160" x2="62162" y2="50160"/>
                        <a14:foregroundMark x1="67852" y1="50160" x2="67852" y2="50160"/>
                        <a14:foregroundMark x1="72973" y1="51441" x2="72973" y2="51441"/>
                        <a14:foregroundMark x1="46017" y1="60192" x2="46017" y2="60192"/>
                        <a14:foregroundMark x1="51138" y1="63607" x2="51138" y2="63607"/>
                        <a14:foregroundMark x1="56686" y1="63287" x2="56686" y2="63287"/>
                        <a14:foregroundMark x1="61664" y1="57311" x2="61664" y2="57311"/>
                        <a14:foregroundMark x1="66287" y1="57311" x2="66287" y2="57311"/>
                        <a14:foregroundMark x1="72831" y1="60939" x2="72831" y2="60939"/>
                        <a14:foregroundMark x1="76102" y1="62006" x2="76102" y2="62006"/>
                        <a14:foregroundMark x1="83001" y1="61473" x2="83001" y2="61473"/>
                        <a14:foregroundMark x1="47368" y1="37140" x2="47368" y2="37140"/>
                        <a14:foregroundMark x1="50142" y1="40342" x2="50142" y2="40342"/>
                        <a14:foregroundMark x1="53698" y1="40021" x2="53698" y2="40021"/>
                        <a14:foregroundMark x1="58393" y1="41729" x2="58393" y2="41729"/>
                        <a14:foregroundMark x1="63514" y1="40342" x2="63514" y2="40342"/>
                        <a14:foregroundMark x1="69559" y1="40982" x2="69559" y2="40982"/>
                        <a14:foregroundMark x1="74395" y1="40662" x2="74395" y2="40662"/>
                        <a14:backgroundMark x1="71622" y1="49413" x2="71622" y2="49413"/>
                        <a14:backgroundMark x1="72973" y1="38527" x2="72973" y2="38527"/>
                        <a14:backgroundMark x1="68492" y1="38207" x2="68492" y2="38207"/>
                        <a14:backgroundMark x1="45661" y1="38527" x2="45661" y2="38527"/>
                        <a14:backgroundMark x1="66430" y1="49413" x2="66430" y2="49413"/>
                        <a14:backgroundMark x1="66430" y1="59979" x2="66430" y2="59979"/>
                        <a14:backgroundMark x1="81437" y1="59232" x2="81437" y2="59232"/>
                      </a14:backgroundRemoval>
                    </a14:imgEffect>
                  </a14:imgLayer>
                </a14:imgProps>
              </a:ext>
            </a:extLst>
          </a:blip>
          <a:srcRect l="13294" t="27704" r="14613" b="26007"/>
          <a:stretch/>
        </p:blipFill>
        <p:spPr>
          <a:xfrm>
            <a:off x="1629697" y="3746090"/>
            <a:ext cx="8286252" cy="2610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5790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1136" y="183027"/>
            <a:ext cx="7729728" cy="967347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АО «Михеевский ГОК» Краткая история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8711" y="1150374"/>
            <a:ext cx="11415250" cy="5456903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Михеевский горно-обогатительный комбинат (МГОК) — российская металлургическая компания.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Входит в структуру предприятий «Русской медной компании» (РМК). Ведёт разработку месторождения медных руд «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Михеевское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Варненский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район, Челябинская область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Михеевское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месторождение медных руд было открыто в 1987 году и вошло в число 50 крупнейших месторождений меди в мире. Однако до начала 2000-х годов его отработка считалась нерентабельной ввиду низкого содержания меди в руде (около 0,4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%).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2007 году «Русская медная компания» приобрела лицензию на разработку месторождения у ирландской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компании.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2011 году РМК начала строительство на месторождении горно-обогатительного комбината, состоящего из открытого рудника производительностью до 27 миллионов тонн в год и обогатительной фабрики производительностью до 18 миллионов тонн в год, с объектами обеспечения и обслуживания производственной деятельности. 29 мая 2012 года был заложен фундамент будущего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предприятия.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Запуск нового комбината состоялся в декабре 2013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года.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партия медного концентрата на Михеевском ГОКе была выпущена в феврале 2014 года.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5058" y="40557"/>
            <a:ext cx="9089923" cy="6817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20944" t="23488" r="48905" b="15021"/>
          <a:stretch/>
        </p:blipFill>
        <p:spPr>
          <a:xfrm>
            <a:off x="-88326" y="611099"/>
            <a:ext cx="5500984" cy="630751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0659" y="168280"/>
            <a:ext cx="7729728" cy="967347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АО «Михеевский ГОК» ЭГП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5855111" y="1373876"/>
            <a:ext cx="5840360" cy="4898382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Михеевский ГОК расположен на границе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Варненского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Карталинского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районов, в 20 км. к северо-востоку от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г.Карталы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Рядом с Михеевским месторождением есть три небольших спутника в радиусе 10-30 км, что делает его ЭГП довольно выгодным (есть возможность для дальнейшей разведки месторождений). 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Михеевский ГОК является одним из основных предприятий в интегрированной структуре РМК.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4803"/>
            <a:ext cx="12172246" cy="629398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917" y="72824"/>
            <a:ext cx="10176387" cy="6845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224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1136" y="183027"/>
            <a:ext cx="7729728" cy="1173825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АО «Михеевский ГОК»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2671" y="1646998"/>
            <a:ext cx="11022748" cy="4208112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Предприятия Группы РМК осуществляют полный цикл производства: от добычи и обогащения медной руды до выпуска и реализации готовой продукции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РМК выпускает медный концентрат, медные катоды и медную катанку, электролитическую медную фольгу, а также цинковый концентрат, аффинированное золото и серебро.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Группы РМК входят более сорока предприятий и компаний различной специализации, в том числе восемь горнодобывающих предприятий, гидрометаллургический комбинат, три металлургических завода и торговая компания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Михеевский ГОК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это не только одно из самых больших, но и одно из самых современных и высокотехнологичных предприятий в России.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1826" t="21673" r="8210" b="7157"/>
          <a:stretch/>
        </p:blipFill>
        <p:spPr>
          <a:xfrm>
            <a:off x="0" y="-1"/>
            <a:ext cx="8200103" cy="54719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31939" t="58165" r="38022" b="12399"/>
          <a:stretch/>
        </p:blipFill>
        <p:spPr>
          <a:xfrm>
            <a:off x="7721518" y="4288321"/>
            <a:ext cx="4470482" cy="2462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337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1136" y="183027"/>
            <a:ext cx="7729728" cy="1173825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АО «Михеевский ГОК»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34981" y="1646998"/>
            <a:ext cx="4710438" cy="4208112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Михеевский ГОК находится в тесной взаимосвязи с «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Карабашмедь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и Кыштымским медеэлектролитным заводом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Обогащённая руда с Михеевского ГОКа поступает на металлургический завод «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Карабашмедь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где производят черную медь. 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Кыштымский медеэлектролитный завод будет уже непосредственно производить электролиз, извлекать металлы и изделия из меди. 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/>
          <a:srcRect l="57783" t="40424" r="23627" b="26512"/>
          <a:stretch/>
        </p:blipFill>
        <p:spPr>
          <a:xfrm>
            <a:off x="3097163" y="2930108"/>
            <a:ext cx="3628102" cy="362810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/>
          <a:srcRect l="36360" t="54738" r="45503" b="11189"/>
          <a:stretch/>
        </p:blipFill>
        <p:spPr>
          <a:xfrm>
            <a:off x="44440" y="1150374"/>
            <a:ext cx="3127703" cy="3303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137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1136" y="183027"/>
            <a:ext cx="7729728" cy="967347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АО «Михеевский ГОК»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5690" y="1150374"/>
            <a:ext cx="11179278" cy="458965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здесь добывается 18 млн тонн руды в год, трудится более 1100 человек, а бюджет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Варненского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почти на 50% формируется из налоговых отчислений комбината.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83042"/>
            <a:ext cx="5889226" cy="39309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7985" y="2483042"/>
            <a:ext cx="6994016" cy="3930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28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1136" y="183027"/>
            <a:ext cx="7729728" cy="967347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АО «Михеевский ГОК»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3458" y="1312606"/>
            <a:ext cx="11356258" cy="442742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Специализация предприятия: предприятие по добыче и обогащению медной руды</a:t>
            </a: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Основным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видом деятельности является производство общестроительных работ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Дополнительные виды деятельности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производство меди;</a:t>
            </a: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деятельность агентов по оптовой торговле рудами и металлами;</a:t>
            </a: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маркетинговые исследования;</a:t>
            </a: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геологоразведочные, геофизические и геохимические работы в области изучения недр и воспроизводства минерально-сырьевой базы;</a:t>
            </a: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обучение в образовательных учреждениях дополнительного профессионального образования (повышения квалификации) для специалистов, имеющих высшее профессиональное образование.</a:t>
            </a:r>
          </a:p>
        </p:txBody>
      </p:sp>
    </p:spTree>
    <p:extLst>
      <p:ext uri="{BB962C8B-B14F-4D97-AF65-F5344CB8AC3E}">
        <p14:creationId xmlns:p14="http://schemas.microsoft.com/office/powerpoint/2010/main" val="387095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1136" y="183027"/>
            <a:ext cx="7729728" cy="967347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АО «Михеевский ГОК»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3458" y="1312606"/>
            <a:ext cx="11356258" cy="442742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структуру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МГОКа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входят: карьер, обогатительная фабрика, отвальное хозяйство, где складируется пустая порода,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хвостохранилище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вахтовый поселок с административно-бытовыми зданиями, а также объекты инфраструктуры, например, собственная котельная и подстанция.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477" y="2909252"/>
            <a:ext cx="5722376" cy="38167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1804" y="2875935"/>
            <a:ext cx="5772326" cy="3850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990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50374"/>
            <a:ext cx="4188542" cy="279372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1677" y="1150374"/>
            <a:ext cx="4255353" cy="283828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1136" y="183027"/>
            <a:ext cx="7729728" cy="967347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АО «Михеевский ГОК»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3458" y="1312606"/>
            <a:ext cx="11356258" cy="442742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33300" y="1194936"/>
            <a:ext cx="4188542" cy="279372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26088" y="3944098"/>
            <a:ext cx="4306529" cy="287242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78093" y="3944098"/>
            <a:ext cx="4344728" cy="289789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30926" y="4021063"/>
            <a:ext cx="4191138" cy="2795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499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1136" y="183027"/>
            <a:ext cx="7729728" cy="967347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АО «Михеевский ГОК»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3458" y="1312606"/>
            <a:ext cx="11356258" cy="442742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150374"/>
            <a:ext cx="4150343" cy="276824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6672" y="1165852"/>
            <a:ext cx="4385359" cy="29250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4944" y="1125875"/>
            <a:ext cx="4408213" cy="294024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49315" y="3918620"/>
            <a:ext cx="4468761" cy="298062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63747" y="4081597"/>
            <a:ext cx="4128253" cy="275351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14605" y="4081597"/>
            <a:ext cx="4253330" cy="2836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050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1136" y="183027"/>
            <a:ext cx="7729728" cy="967347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АО «Михеевский ГОК»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3458" y="1312606"/>
            <a:ext cx="11356258" cy="442742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Себестоимость продукции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2021 год  19 701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470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мллрд.руб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 сырья (переработка руды): производительность рудника 27 млн. тонн руды в год; 18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млн.тонн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руды в год перерабатывает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горнообогатительная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фабрика.</a:t>
            </a: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рабочий персонал – жители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Варненского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района. </a:t>
            </a:r>
          </a:p>
          <a:p>
            <a:pPr marL="0" indent="0" algn="just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0625" b="92448" l="30820" r="97950">
                        <a14:foregroundMark x1="32430" y1="43880" x2="92826" y2="86458"/>
                        <a14:foregroundMark x1="37848" y1="86589" x2="84114" y2="44792"/>
                        <a14:foregroundMark x1="32211" y1="42839" x2="65666" y2="88802"/>
                        <a14:foregroundMark x1="54246" y1="87370" x2="30893" y2="61979"/>
                        <a14:foregroundMark x1="34553" y1="74479" x2="41947" y2="88542"/>
                        <a14:foregroundMark x1="34187" y1="73958" x2="34187" y2="87760"/>
                        <a14:foregroundMark x1="33309" y1="54557" x2="57540" y2="44010"/>
                        <a14:foregroundMark x1="52269" y1="43880" x2="52269" y2="43880"/>
                        <a14:foregroundMark x1="33016" y1="79557" x2="33016" y2="79557"/>
                        <a14:foregroundMark x1="33016" y1="75911" x2="33016" y2="75911"/>
                        <a14:foregroundMark x1="49634" y1="43880" x2="49634" y2="43880"/>
                        <a14:foregroundMark x1="88653" y1="61589" x2="91288" y2="60026"/>
                        <a14:foregroundMark x1="82504" y1="44792" x2="94802" y2="59896"/>
                        <a14:foregroundMark x1="83675" y1="57943" x2="83675" y2="57943"/>
                        <a14:foregroundMark x1="83675" y1="57943" x2="83675" y2="57943"/>
                        <a14:foregroundMark x1="83821" y1="55990" x2="83821" y2="55990"/>
                        <a14:foregroundMark x1="83455" y1="54818" x2="83455" y2="54818"/>
                        <a14:foregroundMark x1="81406" y1="43229" x2="93777" y2="49479"/>
                        <a14:foregroundMark x1="93777" y1="49479" x2="85798" y2="42448"/>
                        <a14:foregroundMark x1="92460" y1="46354" x2="93265" y2="53646"/>
                        <a14:foregroundMark x1="84993" y1="75911" x2="84993" y2="75911"/>
                        <a14:foregroundMark x1="86676" y1="78646" x2="86676" y2="78646"/>
                        <a14:backgroundMark x1="82723" y1="60286" x2="86676" y2="68880"/>
                        <a14:backgroundMark x1="89751" y1="64583" x2="89751" y2="64583"/>
                        <a14:backgroundMark x1="82138" y1="67318" x2="82138" y2="67318"/>
                        <a14:backgroundMark x1="82723" y1="68099" x2="82723" y2="68099"/>
                      </a14:backgroundRemoval>
                    </a14:imgEffect>
                  </a14:imgLayer>
                </a14:imgProps>
              </a:ext>
            </a:extLst>
          </a:blip>
          <a:srcRect l="32392" t="42439" r="5717" b="11594"/>
          <a:stretch/>
        </p:blipFill>
        <p:spPr>
          <a:xfrm>
            <a:off x="1524786" y="3169443"/>
            <a:ext cx="8303342" cy="3467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55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1136" y="183027"/>
            <a:ext cx="7729728" cy="967347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Краткая история предприятия РМК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8711" y="1312607"/>
            <a:ext cx="11415250" cy="5294670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июля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2004 года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Екатеринбурге официально зарегистрирована Русская медная компания. На этом этапе РМК консолидирует горнодобывающие и металлургические предприятия в России и Казахстане и создаёт вертикально интегрированную структуру с штаб-квартирой в Екатеринбурге. Создан горно-металлургический холдинг, включающий полный производственный цикл — от добычи руды, производства медного концентрата и черновой меди до выпуска медных катодов и катанки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предприятии «ОРМЕТ» проходит реконструкция обогатительной фабрики с повышением производительности до 800 тысяч тонн руды в год. Начинается разработка месторождения «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Джусинское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Александринская горно-рудная компания приступает к подземной разработке месторождения «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Александринское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в Челябинской области. В Казахстане завершены проектные работы и начинается строительство первой обогатительной фабрики Актюбинской медной компании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50561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1136" y="183027"/>
            <a:ext cx="7729728" cy="967347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АО «Михеевский ГОК»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3458" y="1312606"/>
            <a:ext cx="11356258" cy="442742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Михеевский ГОК размещен на Михеевском месторождении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медно-порфировых руд в Челябинской области Российской Федерации - одно из крупнейших медных месторождений 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Медно-порфировые руды Михеевского месторождения содержат медь, золото,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серебро. Эксплуатационные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запасы руды на месторождении достигают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600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миллионов тонн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72034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1136" y="183027"/>
            <a:ext cx="7729728" cy="967347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АО «Михеевский ГОК»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3458" y="1312606"/>
            <a:ext cx="11356258" cy="442742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пределах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км от ГОКа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2020 году удалось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обнаружить два крупных рудных тела (Западная залежь и Новониколаевский участок), после исследования которых сырьевая база предприятия возросла на 60 % — теперь общие запасы меди насчитывают 880 млн т. Для разработки данных месторождений потребуется строительство новых карьеров, но в технологической цепочке обогащения перемен не предвидится — руда на исследованных участках идентична добываемой на Михеевском месторождении. «Сейчас комбинат обеспечен сырьем на 30–40 лет вперед,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зона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поиска новых рудных тел расширилась до 100 км, и наращивание минерально-сырьевой базы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продолжается.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Новый этап геолого-разведочных работ намечен, в частности, на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Аятской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площади: 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году там был проведен сбор и анализ данных, а также подготовлена заявка для получения лицензии на пользование недрами.</a:t>
            </a:r>
          </a:p>
        </p:txBody>
      </p:sp>
    </p:spTree>
    <p:extLst>
      <p:ext uri="{BB962C8B-B14F-4D97-AF65-F5344CB8AC3E}">
        <p14:creationId xmlns:p14="http://schemas.microsoft.com/office/powerpoint/2010/main" val="3665131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1136" y="183027"/>
            <a:ext cx="7729728" cy="967347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АО «Михеевский ГОК»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3458" y="1312606"/>
            <a:ext cx="11356258" cy="442742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соответствии с программой производственного контроля специалисты отдела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          контролируют обустройство и содержание в подразделениях предприятия и подрядных организациях мест временного накопления отходов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          осуществляют контроль соблюдения установленных нормативов выбросов в атмосферу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      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проводят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качества атмосферного воздуха на границе санитарно-защитной зоны предприятия и в жилой зоне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      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проводят мониторинг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качества поверхностных и подземных водных объектов, а также контролируют состояние почвенного покрова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результатов замеров воздуха, воды и почвы осуществляется в аккредитованных лабораториях.</a:t>
            </a:r>
          </a:p>
          <a:p>
            <a:pPr marL="0" indent="0" algn="just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591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6723" y="0"/>
            <a:ext cx="7729728" cy="967347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АО «Михеевский ГОК»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3458" y="967347"/>
            <a:ext cx="11356258" cy="477268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предприятии организована система оборотного водоснабжения, а также оборудованы очистные сооружения хозяйственно-бытовых сточных вод и их повторное использование в технологическом процессе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предотвращения загрязнения водных объектов организован сбор карьерного водоотлива, поверхностных вод для дальнейшего использования в замкнутом цикле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водооборота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обогатительной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фабрики, позволяющем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осуществлять сброс сточных вод в природные водные объекты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снижения выбросов в атмосферу используются аспирационные системы, а также импортное высокоэффективное и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экологичное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горное и транспортное оборудование, оснащенное системами дожигания топлива и очистки выхлопных газов. Кроме того, проводится орошение внутрикарьерных дорог и отвалов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Большое значение в уменьшении количества выбросов играет обустройство мест дробления: все склады, места перегрузки сырья и участки дробления оборудованы укрытиями. А транспортировка руды на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обогатительную фабрику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гирационной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дробилки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осуществляется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помощи крытого рудного конвейера общей длиной более 1,5 км.</a:t>
            </a:r>
          </a:p>
        </p:txBody>
      </p:sp>
    </p:spTree>
    <p:extLst>
      <p:ext uri="{BB962C8B-B14F-4D97-AF65-F5344CB8AC3E}">
        <p14:creationId xmlns:p14="http://schemas.microsoft.com/office/powerpoint/2010/main" val="3725406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81490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1" t="13764" r="68666" b="69704"/>
          <a:stretch/>
        </p:blipFill>
        <p:spPr bwMode="auto">
          <a:xfrm>
            <a:off x="1524001" y="3996828"/>
            <a:ext cx="8445897" cy="2590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6981" y="590066"/>
            <a:ext cx="11739716" cy="313932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defTabSz="914400"/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Томинское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месторождение было открыто в 1952 году в ходе выполнения государственной программы геохимических исследований на малых глубинах. </a:t>
            </a:r>
          </a:p>
          <a:p>
            <a:pPr algn="just" defTabSz="914400"/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914400"/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•С 1966 по 1983 гг. проводились буровые работы, была пробурена серия глубоких скважин и определены широкие очертания месторождения.</a:t>
            </a:r>
          </a:p>
          <a:p>
            <a:pPr algn="just" defTabSz="914400"/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914400"/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Томинское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месторождение относится к месторождениям федерального значения. Оно включено в число 50-и крупнейших медных месторождений мира. В 2003 году лицензию на его разработку приобрела «Русская медная компания» (РМК).</a:t>
            </a:r>
          </a:p>
          <a:p>
            <a:pPr algn="just" defTabSz="914400"/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914400"/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•В 2005 и 2006 гг. </a:t>
            </a:r>
            <a:r>
              <a:rPr lang="ru-RU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Eureka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проводила буровые работы на месторождении.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244757" y="75983"/>
            <a:ext cx="1735540" cy="46166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 defTabSz="914400"/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ИСТОРИЯ</a:t>
            </a:r>
          </a:p>
        </p:txBody>
      </p:sp>
    </p:spTree>
    <p:extLst>
      <p:ext uri="{BB962C8B-B14F-4D97-AF65-F5344CB8AC3E}">
        <p14:creationId xmlns:p14="http://schemas.microsoft.com/office/powerpoint/2010/main" val="19438123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37419" y="537647"/>
            <a:ext cx="11090787" cy="317009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914400"/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•В июле 2007 г. ЗАО «РМК» приобрела месторождение у компании </a:t>
            </a:r>
            <a:r>
              <a:rPr lang="ru-RU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Eureka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defTabSz="914400"/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914400"/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•В июле 2007 г. месторождение было приобретено </a:t>
            </a:r>
            <a:r>
              <a:rPr lang="ru-RU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Томинским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ГОКом. </a:t>
            </a:r>
          </a:p>
          <a:p>
            <a:pPr defTabSz="914400"/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914400"/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•В 2007 г. РМК заключила контракт с IMC </a:t>
            </a:r>
            <a:r>
              <a:rPr lang="ru-RU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Economic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Energy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Consulting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Ltd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(IEECL).</a:t>
            </a:r>
            <a:endParaRPr lang="en-US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914400"/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914400"/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•Последняя оценка ресурсов была произведена в марте 2011 года на основе блочной модели, подготовленной и проанализированной независимым консультантом (Ю.Е. </a:t>
            </a:r>
            <a:r>
              <a:rPr lang="ru-RU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Капутиным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defTabSz="914400"/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914400"/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•Начало </a:t>
            </a:r>
            <a:r>
              <a:rPr lang="ru-RU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релизации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проекта в 2009 году, в 2020 году ГОК был запущен.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244757" y="65011"/>
            <a:ext cx="1735540" cy="46166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 defTabSz="914400"/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ИСТОРИЯ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1" t="13764" r="68666" b="69704"/>
          <a:stretch/>
        </p:blipFill>
        <p:spPr bwMode="auto">
          <a:xfrm>
            <a:off x="681836" y="3937819"/>
            <a:ext cx="9125842" cy="2799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39059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4465" y="593375"/>
            <a:ext cx="3755311" cy="193899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defTabSz="914400"/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Лицензионный участок расположен в Сосновском районе Челябинской области. Регион расположения месторождения является экономически развитым.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3792" y="593376"/>
            <a:ext cx="6452414" cy="6241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026825" y="43934"/>
            <a:ext cx="5756577" cy="3693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defTabSz="914400"/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ЭКОНОМИКО-ГЕОГРАФИЧЕСКОЕ ПОЛОЖЕНИЕ</a:t>
            </a:r>
          </a:p>
        </p:txBody>
      </p:sp>
    </p:spTree>
    <p:extLst>
      <p:ext uri="{BB962C8B-B14F-4D97-AF65-F5344CB8AC3E}">
        <p14:creationId xmlns:p14="http://schemas.microsoft.com/office/powerpoint/2010/main" val="27442604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75" b="10759"/>
          <a:stretch/>
        </p:blipFill>
        <p:spPr bwMode="auto">
          <a:xfrm>
            <a:off x="2135561" y="553220"/>
            <a:ext cx="7884369" cy="6304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026825" y="43934"/>
            <a:ext cx="5756577" cy="3693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defTabSz="914400"/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ЭКОНОМИКО-ГЕОГРАФИЧЕСКОЕ ПОЛОЖЕНИЕ</a:t>
            </a:r>
          </a:p>
        </p:txBody>
      </p:sp>
    </p:spTree>
    <p:extLst>
      <p:ext uri="{BB962C8B-B14F-4D97-AF65-F5344CB8AC3E}">
        <p14:creationId xmlns:p14="http://schemas.microsoft.com/office/powerpoint/2010/main" val="419524140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9431" y="117988"/>
            <a:ext cx="11149781" cy="193899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defTabSz="914400"/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«Русская медная компания» — это большой холдинг, вертикально интегрированная структура, специализирующаяся на добыче и переработке медной руды.  Она представлена во всех видах производства, начиная с геологоразведки и заканчивая металлургическим производством готовой продукции в виде медных катодов и медной катанки. Все предприятия, входящие в структуру компании делятся на два дивизиона: горно-добывающий и металлургический.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Томинский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ГОК относится к горно-добывающему типу.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81"/>
          <a:stretch/>
        </p:blipFill>
        <p:spPr bwMode="auto">
          <a:xfrm>
            <a:off x="1266413" y="2197639"/>
            <a:ext cx="9855815" cy="4408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7513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1136" y="183027"/>
            <a:ext cx="7729728" cy="967347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Краткая история предприятия РМК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8711" y="1312607"/>
            <a:ext cx="11415250" cy="5294670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2005 года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РМК запускает на заводе «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Карабашмедь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не имеющий аналогов в России сернокислотный цех по схеме мокрого катализа для улавливания сернистого газа, а также рукавный фильтр для полного очищения выходящего с конвертера газа от пыли. Это позволило достичь фундаментального снижения выбросов в атмосферу до предписываемых нормативов и обеспечить сохранение металлургического производства в Карабаше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Модернизация Кыштымского медеэлектролитного завода позволила увеличить мощность предприятия с 80 тысяч тонн до 125 тысяч тонн медных катодов в год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Свердловской области запущен завод «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Уралгидромедь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для переработки руд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Гумешевского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месторождения методом подземного выщелачивания с производством катодной меди. До сих пор это первое и единственное в России предприятие, работающее по данной технологии.</a:t>
            </a:r>
          </a:p>
        </p:txBody>
      </p:sp>
    </p:spTree>
    <p:extLst>
      <p:ext uri="{BB962C8B-B14F-4D97-AF65-F5344CB8AC3E}">
        <p14:creationId xmlns:p14="http://schemas.microsoft.com/office/powerpoint/2010/main" val="18970939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2451" y="548681"/>
            <a:ext cx="11179277" cy="560153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defTabSz="914400"/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914400"/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Основной вид деятельности организации: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Добыча и обогащение медной руды (код по ОКВЭД 07.29.1).</a:t>
            </a:r>
          </a:p>
          <a:p>
            <a:pPr algn="just" defTabSz="914400"/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 17.03.2021 основным видом деятельности организации значился "Деятельность в области архитектуры, инженерных изысканий и предоставление технических консультаций в этих областях" (код по ОКВЭД 71.1).</a:t>
            </a:r>
          </a:p>
          <a:p>
            <a:pPr algn="just" defTabSz="914400"/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914400"/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Дополнительно организация заявила следующие виды деятельности:</a:t>
            </a:r>
          </a:p>
          <a:p>
            <a:pPr algn="just" defTabSz="914400"/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35.11	Производство электроэнергии</a:t>
            </a:r>
          </a:p>
          <a:p>
            <a:pPr algn="just" defTabSz="914400"/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35.11.1	Производство электроэнергии тепловыми электростанциями, в том числе деятельность по обеспечению работоспособности электростанций</a:t>
            </a:r>
          </a:p>
          <a:p>
            <a:pPr algn="just" defTabSz="914400"/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35.11.4	Производство электроэнергии, получаемой из возобновляемых источников энергии, включая выработанную солнечными, ветровыми, геотермальными электростанциями, в том числе деятельность по обеспечению их работоспособности</a:t>
            </a:r>
          </a:p>
          <a:p>
            <a:pPr algn="just" defTabSz="914400"/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35.12	Передача электроэнергии и технологическое присоединение к распределительным электросетям</a:t>
            </a:r>
          </a:p>
          <a:p>
            <a:pPr algn="just" defTabSz="914400"/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35.13	Распределение электроэнергии</a:t>
            </a:r>
          </a:p>
          <a:p>
            <a:pPr defTabSz="914400"/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20177" y="1"/>
            <a:ext cx="3105338" cy="46166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defTabSz="914400"/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СПЕЦИАЛИЗАЦИЯ</a:t>
            </a:r>
          </a:p>
        </p:txBody>
      </p:sp>
    </p:spTree>
    <p:extLst>
      <p:ext uri="{BB962C8B-B14F-4D97-AF65-F5344CB8AC3E}">
        <p14:creationId xmlns:p14="http://schemas.microsoft.com/office/powerpoint/2010/main" val="173322878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67090" y="548681"/>
            <a:ext cx="8893406" cy="83099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defTabSz="914400"/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2022 году среднесписочная численность работников АО "ТОМИНСКИЙ ГОК" составила 1326 человек.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3090" y="0"/>
            <a:ext cx="429604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/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ЧИСЛЕННОСТЬ СОТРУДНИКОВ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9357" y="1592633"/>
            <a:ext cx="7848872" cy="5212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1484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8" t="20040" r="8973" b="4763"/>
          <a:stretch/>
        </p:blipFill>
        <p:spPr bwMode="auto">
          <a:xfrm>
            <a:off x="1524000" y="260648"/>
            <a:ext cx="9175275" cy="6357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575635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82539" y="308362"/>
            <a:ext cx="9144000" cy="83099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defTabSz="914400"/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Для производственного водоснабжения производят забор воды из озера Синеглазово и реки Чумляк. 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422" y="1525717"/>
            <a:ext cx="9684234" cy="5043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033109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4000" y="461665"/>
            <a:ext cx="9144000" cy="156966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defTabSz="914400"/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Размещение </a:t>
            </a:r>
            <a:r>
              <a:rPr lang="ru-RU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Томинского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ГОКа на территории Сосновского района определяется расположением </a:t>
            </a:r>
            <a:r>
              <a:rPr lang="ru-RU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Томинского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месторождения медно-порфировых руд и наличием в нем двух рудных тел, пригодных для промышленного освоения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813271" y="1"/>
            <a:ext cx="41467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/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ПРИНЦИП РАЗМЕЩЕНИЯ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7852" y="2031325"/>
            <a:ext cx="7236296" cy="4827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800174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03512" y="557944"/>
            <a:ext cx="8784976" cy="193899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defTabSz="914400"/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Проект строительства </a:t>
            </a:r>
            <a:r>
              <a:rPr lang="ru-RU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Томинского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ГОКа включен в Стратегию развития цветной металлургии России на 2014–2020 годы и на перспективу до 2030 года, утвержденную приказом Министерства промышленности и торговли Российской Федерации №839 от 05.05.2014.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456209" y="38215"/>
            <a:ext cx="25623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/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ПЕРСПЕКТИВА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4801" y="2528659"/>
            <a:ext cx="5711957" cy="4283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625115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96" t="17063" r="9307" b="8135"/>
          <a:stretch/>
        </p:blipFill>
        <p:spPr bwMode="auto">
          <a:xfrm>
            <a:off x="1592825" y="117800"/>
            <a:ext cx="9743789" cy="674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752032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31" t="17263" r="9196" b="8333"/>
          <a:stretch/>
        </p:blipFill>
        <p:spPr bwMode="auto">
          <a:xfrm>
            <a:off x="1047330" y="0"/>
            <a:ext cx="993038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047113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73" t="26224" r="14816" b="12699"/>
          <a:stretch/>
        </p:blipFill>
        <p:spPr bwMode="auto">
          <a:xfrm>
            <a:off x="1238864" y="0"/>
            <a:ext cx="9856839" cy="6822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136582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39" t="24206" r="14216" b="14286"/>
          <a:stretch/>
        </p:blipFill>
        <p:spPr bwMode="auto">
          <a:xfrm>
            <a:off x="1542762" y="0"/>
            <a:ext cx="9240100" cy="6309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03223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1136" y="183027"/>
            <a:ext cx="7729728" cy="967347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Краткая история предприятия РМК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8711" y="1312607"/>
            <a:ext cx="11415250" cy="5294670"/>
          </a:xfrm>
        </p:spPr>
        <p:txBody>
          <a:bodyPr>
            <a:normAutofit fontScale="925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2006 году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заводе «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Карабашмедь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смонтирован современный агрегат автогенной плавки с погружной фурмой, который пришёл на смену шахтным печам. Новая технология позволила автоматизировать процессы плавки и увеличить показатели извлечения меди из сырья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2007 году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Кыштымском медеэлектролитном заводе запущен в эксплуатацию новый цех медной катанки по технологии непрерывного литья и прокатки.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заводе «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Карабашмедь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начинает работу обогатительная фабрика по переработке металлургических шлаков. С её запуском предприятие минимизирует объём образуемых отходов производства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РМК начинает разработку месторождений.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8886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52" t="19444" r="14328" b="18750"/>
          <a:stretch/>
        </p:blipFill>
        <p:spPr bwMode="auto">
          <a:xfrm>
            <a:off x="1194619" y="0"/>
            <a:ext cx="9801039" cy="6768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228713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6723" y="0"/>
            <a:ext cx="7729728" cy="967347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«Александринская горно-рудная компания». История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3458" y="967347"/>
            <a:ext cx="11356258" cy="477268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Александринская горно-рудная компания (АГК)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российская металлургическая компания. Входит в структуру предприятий «Русской медной компании» (РМК). Специализируется на добыче и первичной переработке медных и медно-цинковых руд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АГК была учреждена в 1995 году для отработки Александринского месторождения медно-колчеданных руд на территории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Нагайбакского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Челябинской области. Сегодня компания ведет деятельность на двух производственных площадках: подземном руднике «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Чебачье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в Верхнеуральском районе и обогатительной фабрике в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Нагайбакском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районе Челябинской области. </a:t>
            </a:r>
          </a:p>
          <a:p>
            <a:pPr marL="0" indent="0" algn="just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сырьевой базой предприятия сегодня является медно-колчеданное месторождение «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Чебачье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 Ведутся работы по разработке самого нижнего горизонта рудника «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Чебачье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который расположен на глубине 420 метров. Его утвержденные запасы составляют около 700 тысяч тонн руды.</a:t>
            </a:r>
          </a:p>
          <a:p>
            <a:pPr marL="0" indent="0" algn="just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пополнения рудной базы АГК ведёт геологоразведочные работы на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Катабукском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участке медно-цинковых колчеданных руд на территориях Верхнеуральского и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Нагайбакского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районов Челябинской области.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443" y="3140"/>
            <a:ext cx="10282288" cy="6854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943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5446" y="1409799"/>
            <a:ext cx="6384064" cy="477268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АГК расположена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поселке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Нагайбакский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Нагайбакского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Челябинской области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Нагайбакский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 граничит с Верхнеуральским, Чесменским, 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Агаповским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Карталинским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районами, также богатыми группами месторождений: Магнитогорская группа месторождений железной руды; Межозерная группа месторождений медной руды.  </a:t>
            </a:r>
          </a:p>
          <a:p>
            <a:pPr marL="0" indent="0" algn="just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Ведет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на двух производственных площадках: подземном руднике «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Чебачье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в Верхнеуральском районе и обогатительной фабрике в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Нагайбакском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районе Челябинской области.  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2173" y="96957"/>
            <a:ext cx="4959827" cy="669576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8198"/>
            <a:ext cx="7729728" cy="967347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«Александринская горно-рудная компания»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7795" t="16834" r="7984" b="7157"/>
          <a:stretch/>
        </p:blipFill>
        <p:spPr>
          <a:xfrm>
            <a:off x="214684" y="451564"/>
            <a:ext cx="11798434" cy="5986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420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6723" y="0"/>
            <a:ext cx="7729728" cy="967347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«Александринская горно-рудная компания»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3458" y="967347"/>
            <a:ext cx="11356258" cy="477268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Ведутся работы по разработке самого нижнего горизонта рудника «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Чебачье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который расположен на глубине 420 метров. Его утвержденные запасы составляют около 700 тысяч тонн руды. Добываемая руда перерабатывается на собственной обогатительной фабрике, которую АГК ввела в эксплуатацию в 2001 году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2014 году фабрика была реконструирована, что позволило вдвое увеличить ее производительность – до 800 тыс. тонн в год.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последних новшеств – установка горизонтальных фильтр-прессов на линиях медной и цинковой флотации. В 2019 году компания приобрела лицензию на право пользования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Салаватским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участком медных руд в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Абзелиловском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районе Башкирии. По итогам 2019 года на обогатительной фабрике АГК было получено 66,5 тыс. тонн медного и 28,46 тыс. тонн цинкового концентрата.</a:t>
            </a:r>
          </a:p>
          <a:p>
            <a:pPr marL="0" indent="0" algn="just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пополнения рудной базы АГК ведёт геологоразведочные работы на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Катабукском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участке медно-цинковых колчеданных руд на территориях Верхнеуральского и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Нагайбакского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районов Челябинской области.</a:t>
            </a:r>
          </a:p>
          <a:p>
            <a:pPr marL="0" indent="0" algn="just">
              <a:buNone/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3110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6723" y="0"/>
            <a:ext cx="7729728" cy="967347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«Александринская горно-рудная компания»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3458" y="967347"/>
            <a:ext cx="11356258" cy="477268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АГК специализируется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добыче и первичной переработке медных и медно-цинковых руд. В ее состав входят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Рудник «Александринский».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Построен на базе Александринского медно-цинкового месторождения, расположенного в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Нагайбакском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районе Челябинской области. С 2004 года разрабатывается подземным способом, производительность составляет 100 тыс. тонн руды в год.</a:t>
            </a:r>
          </a:p>
          <a:p>
            <a:pPr algn="just"/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Рудник «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Чебачий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 на базе медно-колчеданного месторождения «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Чебачье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расположенного в Верхнеуральском районе Челябинской области. С 2010 года разрабатывается подземным способом с производительностью 800 тыс. тонн руды в год.</a:t>
            </a:r>
          </a:p>
          <a:p>
            <a:pPr algn="just"/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Обогатительная фабрика в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Нагайбакском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районе Челябинской области.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Сдана в эксплуатацию в 2001 году. В 2011–2014 гг. проведена коренная реконструкция производства, после которой мощности фабрики по переработке руды выросли до 800 тыс. тонн. В 2018 году началась масштабная модернизация обогатительной фабрики, направленная на повышение экологической безопасности производства. Инвестиции в проект оцениваются более чем в 150 млн руб.</a:t>
            </a:r>
          </a:p>
        </p:txBody>
      </p:sp>
    </p:spTree>
    <p:extLst>
      <p:ext uri="{BB962C8B-B14F-4D97-AF65-F5344CB8AC3E}">
        <p14:creationId xmlns:p14="http://schemas.microsoft.com/office/powerpoint/2010/main" val="2916133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6723" y="0"/>
            <a:ext cx="7729728" cy="967347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«Александринская горно-рудная компания»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3458" y="967347"/>
            <a:ext cx="11356258" cy="477268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Промплощадка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предприятия ОАО "Александринская горно-рудная компания" расположена в районе Александринского месторождения.</a:t>
            </a:r>
          </a:p>
          <a:p>
            <a:pPr marL="0" indent="0" algn="just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Производственная инфраструктура предприятия включает:</a:t>
            </a:r>
          </a:p>
          <a:p>
            <a:pPr marL="0" indent="0" algn="just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1.Площадка обогатительной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фабрики: обогатительная фабрика; склад руды; дробильное отделение; склад извести; отделение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приготовления известкового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молока; отделение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приготовления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реагентов; лаборатория; РММ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(теплая стоянка транспорта, ТО и ТР транспорта, металлообрабатывающие станки, аккумуляторная,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вулканизаторная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ремонт топливной аппаратуры, сварочный пост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 склады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азотной кислоты,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реагентов; склад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медного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концентрата; склад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цинкового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концентрата; склад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промежуточного продукта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обогащения; деревообрабатывающий участок; очистные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сооружения хозяйственно-бытовой канализации (ОСК) с иловой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площадкой; котельная;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055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6723" y="0"/>
            <a:ext cx="7729728" cy="967347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«Александринская горно-рудная компания»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3458" y="967347"/>
            <a:ext cx="11356258" cy="477268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Подземный рудник "Александринский";</a:t>
            </a:r>
          </a:p>
          <a:p>
            <a:pPr marL="0" indent="0" algn="just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Хвостохранилище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 algn="just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Пруд-накопитель;</a:t>
            </a:r>
          </a:p>
          <a:p>
            <a:pPr marL="0" indent="0" algn="just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АЗС;</a:t>
            </a:r>
          </a:p>
          <a:p>
            <a:pPr marL="0" indent="0" algn="just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.Карьер;</a:t>
            </a:r>
          </a:p>
          <a:p>
            <a:pPr marL="0" indent="0" algn="just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Отвалы отработанной породы.</a:t>
            </a:r>
          </a:p>
          <a:p>
            <a:pPr marL="0" indent="0" algn="just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Подземные работы по добыче руды производятся буровзрывными методами.</a:t>
            </a:r>
          </a:p>
          <a:p>
            <a:pPr marL="0" indent="0" algn="just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предприятия отсутствуют склады взрывчатых веществ. Взрывчатые вещества доставляются специально оборудованным транспортом в раздаточную камеру в подземном руднике с арендуемого склада ОАО "Магнитогорский металлургический комбинат".</a:t>
            </a:r>
          </a:p>
        </p:txBody>
      </p:sp>
    </p:spTree>
    <p:extLst>
      <p:ext uri="{BB962C8B-B14F-4D97-AF65-F5344CB8AC3E}">
        <p14:creationId xmlns:p14="http://schemas.microsoft.com/office/powerpoint/2010/main" val="3485598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6723" y="0"/>
            <a:ext cx="7729728" cy="967347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«Александринская горно-рудная компания»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3458" y="967347"/>
            <a:ext cx="11356258" cy="477268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АГК находится в сотрудничестве с 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	АО "ОРМЕТ"</a:t>
            </a:r>
          </a:p>
          <a:p>
            <a:pPr marL="0" indent="0" algn="just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ренбургская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область, г.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Орск - Добыча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обогащение медной руды</a:t>
            </a:r>
          </a:p>
          <a:p>
            <a:pPr marL="457200" indent="-457200" algn="just">
              <a:buAutoNum type="arabicPeriod" startAt="2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АО «БШПУ»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Башкортостан, г. Сибай,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Строительство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прочих инженерных сооружений, не включенных в другие группировки</a:t>
            </a:r>
          </a:p>
          <a:p>
            <a:pPr marL="0" indent="0" algn="just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	ООО "БАШЗОЛОТО"</a:t>
            </a:r>
          </a:p>
          <a:p>
            <a:pPr marL="0" indent="0" algn="just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Башкортостан, г. Сибай,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Добыча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обогащение медной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руды</a:t>
            </a:r>
          </a:p>
          <a:p>
            <a:pPr marL="0" indent="0" algn="just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Взрывчатые вещества доставляются специально оборудованным транспортом в раздаточную камеру в подземном руднике с арендуемого склада ОАО "Магнитогорский металлургический комбинат".</a:t>
            </a:r>
          </a:p>
        </p:txBody>
      </p:sp>
    </p:spTree>
    <p:extLst>
      <p:ext uri="{BB962C8B-B14F-4D97-AF65-F5344CB8AC3E}">
        <p14:creationId xmlns:p14="http://schemas.microsoft.com/office/powerpoint/2010/main" val="440448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6723" y="0"/>
            <a:ext cx="7729728" cy="967347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«Александрийская горно-рудная компания»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3458" y="1144327"/>
            <a:ext cx="11356258" cy="477268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сотрудников АГК превышает 1000 человек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Компания является одним из основных работодателей в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Нагайбакском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Верхнеуральском районах Челябинской области.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- Добыча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обогащение медной руды</a:t>
            </a:r>
          </a:p>
          <a:p>
            <a:pPr marL="0" indent="0" algn="just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Дополнительные: 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прочих инженерных сооружений, не включенных в другие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группировки; 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агентов по оптовой торговле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рудами; 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агентов по оптовой торговле металлами в первичных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формах.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518" y="-48485"/>
            <a:ext cx="10352138" cy="6906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642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6723" y="0"/>
            <a:ext cx="7729728" cy="967347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«Александринская горно-рудная компания»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3458" y="967347"/>
            <a:ext cx="11356258" cy="477268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структуру ОАО «Александринская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горнорудная компания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входят два подземных рудника, отрабатывающих месторождения 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Александринское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Чебачье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обогатительная фабрика производительностью 800 тыс. т в год по переработке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медноколчеданных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руд.</a:t>
            </a:r>
          </a:p>
          <a:p>
            <a:pPr marL="0" indent="0" algn="just">
              <a:buNone/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Промышленная площадка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рудника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месторождения 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Чебачье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включает поверхностный и подземный комплексы. В составе поверхностного комплекса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действуют 2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копра вертикальных стволов глубиной 400 м, 3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здания подъемных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установок, закладочный комплекс,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вентиляторная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установка, калориферная,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котельная, компрессорная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комплекс водоочистки,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высоковольтная подстанция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здание административно-бытового комплекса и другие вспомогательные здания и сооружения.</a:t>
            </a:r>
          </a:p>
          <a:p>
            <a:pPr marL="0" indent="0" algn="just">
              <a:buNone/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Подземный комплекс включает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горизонты на глубинах 270 м, 335 м, 365 м, 400 м,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наклонный съезд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соединяющий горизонты между собой, водоотлив, подземную подстанцию, выработки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комплекса загрузки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скипа, заправочный узел, гараж по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ремонту самоходного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оборудования, склад взрывчатых материалов, вертикальные выработки для перепуска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руды и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породы, а также для проветривания горизонтов.</a:t>
            </a:r>
          </a:p>
        </p:txBody>
      </p:sp>
    </p:spTree>
    <p:extLst>
      <p:ext uri="{BB962C8B-B14F-4D97-AF65-F5344CB8AC3E}">
        <p14:creationId xmlns:p14="http://schemas.microsoft.com/office/powerpoint/2010/main" val="1114004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1136" y="183027"/>
            <a:ext cx="7729728" cy="967347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Краткая история предприятия РМК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8711" y="1312607"/>
            <a:ext cx="11415250" cy="5294670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2008 г.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РМК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делает ставку на расширение собственной минерально-сырьевой базы, увеличение объёмов производства и переработки собственного медного концентрата. Для этого в Казахстане компания ведёт строительство открытого рудника на медно-цинковом месторождении «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Приорское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а также второй обогатительной фабрики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АМК. 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2010 г.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Казахстане стартует промышленная добыча медно-цинковых руд на месторождении «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Приорское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 Для их переработки запущена вторая обогатительная фабрика АМК производительностью 2,5 млн тонн руды в год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Александринская горно-рудная компания ведёт в Челябинской области строительство подземного рудника на месторождении «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Чебачье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Предприятие «ОРМЕТ» получает лицензию на освоение Весеннего участка Весенне-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Аралчинского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медно-колчеданного месторождения в Домбаровском районе Оренбургской области на границе с Казахстаном.</a:t>
            </a:r>
          </a:p>
        </p:txBody>
      </p:sp>
    </p:spTree>
    <p:extLst>
      <p:ext uri="{BB962C8B-B14F-4D97-AF65-F5344CB8AC3E}">
        <p14:creationId xmlns:p14="http://schemas.microsoft.com/office/powerpoint/2010/main" val="426121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6723" y="0"/>
            <a:ext cx="7729728" cy="967347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«Александринская горно-рудная компания»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3458" y="967347"/>
            <a:ext cx="11356258" cy="477268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транспортировки добытой руды на руднике месторождения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Чебачье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используется высокопроизводительное самоходное оборудование единичной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мощности. 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6952" t="22480" r="25893" b="22682"/>
          <a:stretch/>
        </p:blipFill>
        <p:spPr>
          <a:xfrm>
            <a:off x="1961535" y="1756759"/>
            <a:ext cx="7801897" cy="5101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003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6723" y="0"/>
            <a:ext cx="7729728" cy="967347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«Александринская горно-рудная компания»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3458" y="967347"/>
            <a:ext cx="11356258" cy="477268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Себестоимость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продукции -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2 747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152 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мллрд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Хозяйственно-питьевое водоснабжение ОАО "АГК" организовано от двух водозаборных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скважин.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Производственный водопровод свежей (технической) воды организован из пруда-накопителя карьерных и шахтных вод и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хвостохранилища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подпитки системы оборотного водоснабжения ОФ. В подземный рудник техническая вода подается с емкости, расположенной на гор.+280м, по трубопроводам к местам производства работ. Питьевая вода для подземных работников завозится специальным транспортом с промышленной площадки предприятия. Бытовые стоки от объектов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промплощадки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отводятся самотеком на локальные очистные сооружения. После механической очистки стоки поступают на установку биологической очистки "Биодиск-350", очищенные стоки направляются на обеззараживание гипохлоритом кальция. Обеззараженные и очищенные стоки насосами перекачиваются в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хвостохранилище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Водоотлив карьера осуществляется внутрикарьерной понижающей скважиной. Сброс карьерных вод производится в пруд-накопитель, сюда же отводятся поверхностные воды.</a:t>
            </a:r>
          </a:p>
        </p:txBody>
      </p:sp>
    </p:spTree>
    <p:extLst>
      <p:ext uri="{BB962C8B-B14F-4D97-AF65-F5344CB8AC3E}">
        <p14:creationId xmlns:p14="http://schemas.microsoft.com/office/powerpoint/2010/main" val="1779340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6723" y="0"/>
            <a:ext cx="7729728" cy="967347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«Александринская горно-рудная компания»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3458" y="967347"/>
            <a:ext cx="11356258" cy="477268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Отвалы занимают 20га земель предоставленных в аренду ОАО "АГК" и расположены в 4км юго-западнее п. Совхозный. С 2003 года производится отработка месторождения подземным способом. Отработанная порода во внешние отвалы не складируется. Порода используется для засыпки отработанного пространства карьера. Отвалы частично естественно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рекультивированы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Планируется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рекультивировать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отвалы в соответствии с проектом "Рекультивация нарушенных земель".</a:t>
            </a:r>
          </a:p>
          <a:p>
            <a:pPr marL="0" indent="0" algn="just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Шахтные воды,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подотвальные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воды рудного склада сбрасываются в пруд-накопитель, который построен для аккумуляции сточных поверхностных и шахтных вод. Ёмкость пруда-накопителя 3100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тыс.куб.м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качестве топлива для выработки электроэнергии используется природный газ в количестве до 1034нкуб.м/час, теплота сгорания которого составляет 8009ккал/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куб.м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Подача природного газа предусматривается от внешнего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трубопровода. Заправка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топливом подземного транспорта осуществляется в подземном руднике, куда нефтепродукты доставляются топливозаправщиком.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приема, хранения бензина автомобильного А-92 и дизельного топлива на территории АЗС предусмотрены заглубленные горизонтальные резервуары.</a:t>
            </a:r>
          </a:p>
        </p:txBody>
      </p:sp>
    </p:spTree>
    <p:extLst>
      <p:ext uri="{BB962C8B-B14F-4D97-AF65-F5344CB8AC3E}">
        <p14:creationId xmlns:p14="http://schemas.microsoft.com/office/powerpoint/2010/main" val="3665203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6723" y="0"/>
            <a:ext cx="7729728" cy="967347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«Александринская горно-рудная компания»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3458" y="967347"/>
            <a:ext cx="11356258" cy="477268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Трудовыми ресурсами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выступают жители 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Верхнеуральского и 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Нагайбакского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Челябинской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области. Зарплата варьируется от 29 тыс. руб. Слесарь, до 65 тыс. 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мастер участка, горнорабочий – до 45 тыс. руб. 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87" y="2332584"/>
            <a:ext cx="5836676" cy="38911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3031" y="2276939"/>
            <a:ext cx="5920143" cy="3946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565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6723" y="0"/>
            <a:ext cx="7729728" cy="967347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«Александринская горно-рудная компания»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3458" y="967347"/>
            <a:ext cx="11356258" cy="477268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Руководство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АО «АГК», в полной мере осознавая ответственность за сохранение окружающей природной среды, жизни и здоровья работников, ставит своей целью обеспечение безопасности в области охраны труда, промышленной и экологической безопасности при ведении производственных процессов. АГК выполняет в полном объеме законодательные, нормативные акты, международные соглашения и стандарты в области охраны труда, промышленной и экологической безопасности, относящиеся к деятельности предприятия; Соблюдают приоритеты сохранения жизни и здоровья работников в процессе их трудовой деятельности; Используют передовые научные разработки и технологии для снижения нагрузки на здоровье человека и окружающую среду при производстве и дальнейшем использовании продукции; Используют современные средства подавления и улавливания пыли, на обогатительной фабрике поддерживать отсутствие сбросов сточных вод за счёт работы оборотной системы водоснабжения; Создают условия для постоянного улучшения показателей экологической результативности, таких как снижение удельных показателей потребления энергоресурсов, удельных выбросов загрязняющих веществ в атмосферный воздух, объемы размещения отходов производства.</a:t>
            </a:r>
          </a:p>
        </p:txBody>
      </p:sp>
    </p:spTree>
    <p:extLst>
      <p:ext uri="{BB962C8B-B14F-4D97-AF65-F5344CB8AC3E}">
        <p14:creationId xmlns:p14="http://schemas.microsoft.com/office/powerpoint/2010/main" val="3882526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1136" y="183027"/>
            <a:ext cx="7729728" cy="967347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Краткая история предприятия РМК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8711" y="1150374"/>
            <a:ext cx="11415250" cy="5456903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2011 году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Михеевском месторождении медных руд в Челябинской области начались вскрышные работы.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Бурный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 и развитие компании подтверждено включением в рейтинги и наградами. РМК впервые входит в ТОП-50 крупнейших непубличных компаний по версии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Forbes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2012 г.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строительства Михеевского горно-обогатительного комбината. Александринская горно-рудная компания начинает добычу руды в подземном руднике на месторождении «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Чебачье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2014 г.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Михеевском ГОКе получена первая партия медного концентрата. Комбинат стал первым на постсоветском пространстве предприятием, на котором была внедрена эффективная технология добычи и обогащения руды с содержанием меди всего 0,4 %.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Знаковым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событием года становится подписание межправительственного соглашения между Россией и Казахстаном о добыче медной руды на месторождении «Весенне-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Аралчинское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которое находится на приграничной территории двух государств. </a:t>
            </a:r>
          </a:p>
        </p:txBody>
      </p:sp>
    </p:spTree>
    <p:extLst>
      <p:ext uri="{BB962C8B-B14F-4D97-AF65-F5344CB8AC3E}">
        <p14:creationId xmlns:p14="http://schemas.microsoft.com/office/powerpoint/2010/main" val="3431826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1136" y="183027"/>
            <a:ext cx="7729728" cy="967347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Краткая история предприятия РМК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8711" y="1150374"/>
            <a:ext cx="11415250" cy="5456903"/>
          </a:xfrm>
        </p:spPr>
        <p:txBody>
          <a:bodyPr>
            <a:normAutofit fontScale="925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2015 году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Карабашмеди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построен новый сернокислотный цех. Его запуск позволил предприятию утилизировать до 99,9% серосодержащих газов металлургического производства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Проведены общественные обсуждения материалов оценки воздействия деятельности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Томинского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ГОКа на окружающую среду и проектной документации комбината по добыче и переработке 28 млн тонн руды в год.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2016 г.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РМК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объявила о планах использовать хвосты обогатительной фабрики будущего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Томинского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горно-обогатительного комбината для производства закладочного материала и ликвидации с его помощью отработанной горной выработки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Коркинского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угольного разреза, который является одной из наиболее острых экологических проблем Южного Урала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9894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1136" y="183027"/>
            <a:ext cx="7729728" cy="967347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Краткая история предприятия РМК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8711" y="1150374"/>
            <a:ext cx="11415250" cy="5456903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2017 г.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РМК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приступила к строительству в Челябинской области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Томинского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ГОКа производительностью 28 млн тонн руды в год. Это один из самых масштабных, современных и высокотехнологичных проектов в медной отрасли России.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2018 г.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РМК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приобрела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Малмыжское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медное месторождение в Хабаровском крае. Это стало очередным этапом реализации стратегии РМК, которая направлена на расширение минерально-сырьевой базы и увеличение объёмов производства меди в ответ на растущий мировой спрос на металл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2019 г.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РМК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отмечает 15-летие. Мощности переработки руды компании к 2004 году выросли в 20 раз — до 33,62 млн тонн руды в год. Производительность по катодной меди увеличилась более чем на 80 % — до 220 тысяч тонн в год, по медной катанке — почти в три раза — до 235 тысяч тонн в год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7623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1136" y="183027"/>
            <a:ext cx="7729728" cy="967347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Краткая история предприятия РМК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8711" y="1150374"/>
            <a:ext cx="11415250" cy="5456903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2020 году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Продолжается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наращивание минерально-сырьевой базы.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цехе электролиза медной фольги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КМЭЗа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получены первые образцы продукции – электролитической медной фольги для высокотехнологичной электроники и литий-ионных аккумуляторов.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2021 г.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активную фазу вступило строительство горно-обогатительного комбината «Амур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Минералс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на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Малмыжском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месторождении. К участию в проекте присоединились ведущие финансовые институты страны Сбербанк и Газпромбанк, которые одобрили Группе РМК синдицированный кредит на 195 млрд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рублей. КМЭЗ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ввёл в эксплуатацию ультрасовременный, единственный в России цех электролитической медной фольги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РМК объявила о реализации в Карабаше самого масштабного частного проекта ликвидации накопленного в советские годы вреда окружающей среде. В рамках него планируется восстановить сотни гектар земель, которые испытали в XX веке негативное воздействие от выбросов и промышленных отходов устаревшего производства бывшего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Карабашского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медеплавильного комбината.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32645" t="26250" r="18492" b="16734"/>
          <a:stretch/>
        </p:blipFill>
        <p:spPr>
          <a:xfrm>
            <a:off x="1804680" y="1150374"/>
            <a:ext cx="8582639" cy="563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324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arcel">
  <a:themeElements>
    <a:clrScheme name="Желтый и оранжевый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Посылка</Template>
  <TotalTime>551</TotalTime>
  <Words>3892</Words>
  <Application>Microsoft Office PowerPoint</Application>
  <PresentationFormat>Широкоэкранный</PresentationFormat>
  <Paragraphs>200</Paragraphs>
  <Slides>54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54</vt:i4>
      </vt:variant>
    </vt:vector>
  </HeadingPairs>
  <TitlesOfParts>
    <vt:vector size="61" baseType="lpstr">
      <vt:lpstr>Arial</vt:lpstr>
      <vt:lpstr>Calibri</vt:lpstr>
      <vt:lpstr>Corbel</vt:lpstr>
      <vt:lpstr>Gill Sans MT</vt:lpstr>
      <vt:lpstr>Times New Roman</vt:lpstr>
      <vt:lpstr>Parcel</vt:lpstr>
      <vt:lpstr>Тема Office</vt:lpstr>
      <vt:lpstr>АО «Русская медная компания» («РМК»): АО «Михеевский гок», ао «томинский гок», ао «Александрийская горно-рудная компания»</vt:lpstr>
      <vt:lpstr>Краткая история предприятия РМК</vt:lpstr>
      <vt:lpstr>Краткая история предприятия РМК</vt:lpstr>
      <vt:lpstr>Краткая история предприятия РМК</vt:lpstr>
      <vt:lpstr>Краткая история предприятия РМК</vt:lpstr>
      <vt:lpstr>Краткая история предприятия РМК</vt:lpstr>
      <vt:lpstr>Краткая история предприятия РМК</vt:lpstr>
      <vt:lpstr>Краткая история предприятия РМК</vt:lpstr>
      <vt:lpstr>Краткая история предприятия РМК</vt:lpstr>
      <vt:lpstr>АО «Михеевский ГОК» Краткая история </vt:lpstr>
      <vt:lpstr>АО «Михеевский ГОК» ЭГП</vt:lpstr>
      <vt:lpstr>АО «Михеевский ГОК»</vt:lpstr>
      <vt:lpstr>АО «Михеевский ГОК»</vt:lpstr>
      <vt:lpstr>АО «Михеевский ГОК»</vt:lpstr>
      <vt:lpstr>АО «Михеевский ГОК»</vt:lpstr>
      <vt:lpstr>АО «Михеевский ГОК»</vt:lpstr>
      <vt:lpstr>АО «Михеевский ГОК»</vt:lpstr>
      <vt:lpstr>АО «Михеевский ГОК»</vt:lpstr>
      <vt:lpstr>АО «Михеевский ГОК»</vt:lpstr>
      <vt:lpstr>АО «Михеевский ГОК»</vt:lpstr>
      <vt:lpstr>АО «Михеевский ГОК»</vt:lpstr>
      <vt:lpstr>АО «Михеевский ГОК»</vt:lpstr>
      <vt:lpstr>АО «Михеевский ГОК»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«Александринская горно-рудная компания». История</vt:lpstr>
      <vt:lpstr>«Александринская горно-рудная компания»</vt:lpstr>
      <vt:lpstr>«Александринская горно-рудная компания»</vt:lpstr>
      <vt:lpstr>«Александринская горно-рудная компания»</vt:lpstr>
      <vt:lpstr>«Александринская горно-рудная компания»</vt:lpstr>
      <vt:lpstr>«Александринская горно-рудная компания»</vt:lpstr>
      <vt:lpstr>«Александринская горно-рудная компания»</vt:lpstr>
      <vt:lpstr>«Александрийская горно-рудная компания»</vt:lpstr>
      <vt:lpstr>«Александринская горно-рудная компания»</vt:lpstr>
      <vt:lpstr>«Александринская горно-рудная компания»</vt:lpstr>
      <vt:lpstr>«Александринская горно-рудная компания»</vt:lpstr>
      <vt:lpstr>«Александринская горно-рудная компания»</vt:lpstr>
      <vt:lpstr>«Александринская горно-рудная компания»</vt:lpstr>
      <vt:lpstr>«Александринская горно-рудная компания»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АО «Русская медная компания» («РМК»): АО «Михеевский гок», ао «томинский гок», ао «Александрийская горно-рудная компания»</dc:title>
  <dc:creator>Мария</dc:creator>
  <cp:lastModifiedBy>Мария</cp:lastModifiedBy>
  <cp:revision>45</cp:revision>
  <dcterms:created xsi:type="dcterms:W3CDTF">2023-03-28T12:36:25Z</dcterms:created>
  <dcterms:modified xsi:type="dcterms:W3CDTF">2024-01-08T08:38:47Z</dcterms:modified>
</cp:coreProperties>
</file>